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78" r:id="rId3"/>
    <p:sldId id="280" r:id="rId4"/>
    <p:sldId id="302" r:id="rId5"/>
    <p:sldId id="279" r:id="rId6"/>
    <p:sldId id="295" r:id="rId7"/>
    <p:sldId id="296" r:id="rId8"/>
    <p:sldId id="298" r:id="rId9"/>
    <p:sldId id="303" r:id="rId10"/>
    <p:sldId id="299" r:id="rId11"/>
    <p:sldId id="327" r:id="rId12"/>
    <p:sldId id="281" r:id="rId13"/>
    <p:sldId id="328" r:id="rId14"/>
    <p:sldId id="300" r:id="rId15"/>
    <p:sldId id="301" r:id="rId16"/>
    <p:sldId id="304" r:id="rId17"/>
    <p:sldId id="306" r:id="rId18"/>
    <p:sldId id="313" r:id="rId19"/>
    <p:sldId id="311" r:id="rId20"/>
    <p:sldId id="308" r:id="rId21"/>
    <p:sldId id="315" r:id="rId22"/>
    <p:sldId id="285" r:id="rId23"/>
    <p:sldId id="316" r:id="rId24"/>
    <p:sldId id="324" r:id="rId25"/>
    <p:sldId id="289" r:id="rId26"/>
    <p:sldId id="318" r:id="rId27"/>
    <p:sldId id="290" r:id="rId28"/>
    <p:sldId id="314" r:id="rId29"/>
    <p:sldId id="286" r:id="rId30"/>
    <p:sldId id="319" r:id="rId31"/>
    <p:sldId id="282" r:id="rId32"/>
    <p:sldId id="284" r:id="rId33"/>
    <p:sldId id="320" r:id="rId34"/>
    <p:sldId id="292" r:id="rId35"/>
    <p:sldId id="291" r:id="rId36"/>
    <p:sldId id="287" r:id="rId37"/>
    <p:sldId id="288" r:id="rId38"/>
    <p:sldId id="293" r:id="rId39"/>
    <p:sldId id="329" r:id="rId40"/>
    <p:sldId id="273" r:id="rId41"/>
    <p:sldId id="307" r:id="rId42"/>
    <p:sldId id="317" r:id="rId4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5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D940-D053-4342-BBDA-ECDCCEC067D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A19B-A514-7B45-B7A6-45F1AFB9C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0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Idealization</a:t>
            </a:r>
            <a:r>
              <a:rPr lang="fi-FI" dirty="0"/>
              <a:t> of </a:t>
            </a:r>
            <a:r>
              <a:rPr lang="fi-FI" dirty="0" err="1"/>
              <a:t>partner</a:t>
            </a:r>
            <a:r>
              <a:rPr lang="fi-FI" baseline="0" dirty="0"/>
              <a:t> </a:t>
            </a:r>
            <a:r>
              <a:rPr lang="fi-FI" baseline="0" dirty="0" err="1"/>
              <a:t>can</a:t>
            </a:r>
            <a:r>
              <a:rPr lang="fi-FI" baseline="0" dirty="0"/>
              <a:t> </a:t>
            </a:r>
            <a:r>
              <a:rPr lang="fi-FI" baseline="0" dirty="0" err="1"/>
              <a:t>contribute</a:t>
            </a:r>
            <a:r>
              <a:rPr lang="fi-FI" baseline="0" dirty="0"/>
              <a:t> to </a:t>
            </a:r>
            <a:r>
              <a:rPr lang="fi-FI" baseline="0" dirty="0" err="1"/>
              <a:t>constructive</a:t>
            </a:r>
            <a:r>
              <a:rPr lang="fi-FI" baseline="0" dirty="0"/>
              <a:t> </a:t>
            </a:r>
            <a:r>
              <a:rPr lang="fi-FI" baseline="0" dirty="0" err="1"/>
              <a:t>accommodation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AA19B-A514-7B45-B7A6-45F1AFB9C4F2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5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Empirical</a:t>
            </a:r>
            <a:r>
              <a:rPr lang="fi-FI" baseline="0" dirty="0"/>
              <a:t> </a:t>
            </a:r>
            <a:r>
              <a:rPr lang="fi-FI" baseline="0" dirty="0" err="1"/>
              <a:t>support</a:t>
            </a:r>
            <a:r>
              <a:rPr lang="fi-FI" baseline="0" dirty="0"/>
              <a:t> (</a:t>
            </a:r>
            <a:r>
              <a:rPr lang="fi-FI" baseline="0" dirty="0" err="1"/>
              <a:t>Hatfield</a:t>
            </a:r>
            <a:r>
              <a:rPr lang="fi-FI" baseline="0" dirty="0"/>
              <a:t>, 1979), </a:t>
            </a:r>
            <a:r>
              <a:rPr lang="fi-FI" baseline="0" dirty="0" err="1"/>
              <a:t>but</a:t>
            </a:r>
            <a:r>
              <a:rPr lang="fi-FI" baseline="0" dirty="0"/>
              <a:t> </a:t>
            </a:r>
            <a:r>
              <a:rPr lang="fi-FI" baseline="0" dirty="0" err="1"/>
              <a:t>considered</a:t>
            </a:r>
            <a:r>
              <a:rPr lang="fi-FI" baseline="0" dirty="0"/>
              <a:t> </a:t>
            </a:r>
            <a:r>
              <a:rPr lang="fi-FI" baseline="0" dirty="0" err="1"/>
              <a:t>cold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AA19B-A514-7B45-B7A6-45F1AFB9C4F2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6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(Flora and </a:t>
            </a:r>
            <a:r>
              <a:rPr lang="fi-FI" dirty="0" err="1"/>
              <a:t>Segim</a:t>
            </a:r>
            <a:r>
              <a:rPr lang="fi-FI" dirty="0"/>
              <a:t>, 2003)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AA19B-A514-7B45-B7A6-45F1AFB9C4F2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ted.com/talks/sherry_turkle_alone_together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ted.com/talks/helen_fisher_technology_hasn_t_changed_love_here_s_why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m_6rQk7jlrc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youtube.com/watch?v=HbdYPS_a8RQ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ted.com/talks/helen_fisher_studies_the_brain_in_lov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ted.com/talks/helen_fisher_tells_us_why_we_love_chea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QUICK QUIDE TO PERSONAL RELATIONSHIPS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18IB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73573-BAFC-DB4F-B9FF-456CCF60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Formation</a:t>
            </a:r>
            <a:r>
              <a:rPr lang="fi-FI" dirty="0"/>
              <a:t> of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F2B58D-7FAB-9443-A642-531FEA096F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Study using fMRI shows that the same brain mechanisms active in substance abuse, is also active in the early stages of romantic love (Fisher et al, 2016)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4E87BA33-26F6-9847-9CBD-0BBD9D4C0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8384" y="1600200"/>
            <a:ext cx="3618231" cy="4525963"/>
          </a:xfrm>
        </p:spPr>
      </p:pic>
    </p:spTree>
    <p:extLst>
      <p:ext uri="{BB962C8B-B14F-4D97-AF65-F5344CB8AC3E}">
        <p14:creationId xmlns:p14="http://schemas.microsoft.com/office/powerpoint/2010/main" val="185625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1185D-0906-5D4B-BF53-8715FE64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Formation</a:t>
            </a:r>
            <a:r>
              <a:rPr lang="fi-FI" dirty="0"/>
              <a:t> of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9E3673-E9AA-3A4A-B46E-1B48218323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en-GB" dirty="0"/>
              <a:t>The hormones </a:t>
            </a:r>
            <a:r>
              <a:rPr lang="en-GB" i="1" dirty="0"/>
              <a:t>oxytocin</a:t>
            </a:r>
            <a:r>
              <a:rPr lang="en-GB" dirty="0"/>
              <a:t> and </a:t>
            </a:r>
            <a:r>
              <a:rPr lang="en-GB" i="1" dirty="0"/>
              <a:t>vasopressin</a:t>
            </a:r>
            <a:r>
              <a:rPr lang="en-GB" dirty="0"/>
              <a:t> play a role in relationship formation (Strathearn, 2001; Winslow et al, 1993)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E5A9997-4E1D-344A-803A-8A4F223DA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46217"/>
            <a:ext cx="4038600" cy="2433929"/>
          </a:xfrm>
        </p:spPr>
      </p:pic>
    </p:spTree>
    <p:extLst>
      <p:ext uri="{BB962C8B-B14F-4D97-AF65-F5344CB8AC3E}">
        <p14:creationId xmlns:p14="http://schemas.microsoft.com/office/powerpoint/2010/main" val="9024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80115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to get a mate?</a:t>
            </a:r>
          </a:p>
          <a:p>
            <a:pPr lvl="1"/>
            <a:r>
              <a:rPr lang="en-GB" dirty="0"/>
              <a:t>Form small groups and come up with strategies that help you to get a mate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11" y="1600200"/>
            <a:ext cx="3907178" cy="4525963"/>
          </a:xfrm>
        </p:spPr>
      </p:pic>
    </p:spTree>
    <p:extLst>
      <p:ext uri="{BB962C8B-B14F-4D97-AF65-F5344CB8AC3E}">
        <p14:creationId xmlns:p14="http://schemas.microsoft.com/office/powerpoint/2010/main" val="1805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909C4-73D7-3945-B050-A96E263E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Formation</a:t>
            </a:r>
            <a:r>
              <a:rPr lang="fi-FI" dirty="0"/>
              <a:t> of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80F088-1AA7-564A-9C28-A52009484F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to get a mate?</a:t>
            </a:r>
          </a:p>
          <a:p>
            <a:pPr lvl="1"/>
            <a:r>
              <a:rPr lang="en-GB" b="1" dirty="0"/>
              <a:t>Reciprocity </a:t>
            </a:r>
            <a:r>
              <a:rPr lang="en-GB" dirty="0"/>
              <a:t>=&gt; we like those who like us</a:t>
            </a:r>
            <a:endParaRPr lang="en-GB" b="1" dirty="0"/>
          </a:p>
          <a:p>
            <a:pPr lvl="1"/>
            <a:r>
              <a:rPr lang="en-GB" b="1" dirty="0"/>
              <a:t>Proximity </a:t>
            </a:r>
            <a:r>
              <a:rPr lang="en-GB" dirty="0"/>
              <a:t>=&gt; be close to the person you like</a:t>
            </a:r>
            <a:endParaRPr lang="en-GB" b="1" dirty="0"/>
          </a:p>
          <a:p>
            <a:pPr lvl="1"/>
            <a:r>
              <a:rPr lang="en-GB" b="1" dirty="0"/>
              <a:t>Familiarity</a:t>
            </a:r>
            <a:r>
              <a:rPr lang="en-GB" dirty="0"/>
              <a:t> =&gt; mere exposure effect</a:t>
            </a:r>
          </a:p>
          <a:p>
            <a:pPr lvl="1"/>
            <a:r>
              <a:rPr lang="en-GB" b="1" dirty="0"/>
              <a:t>Similarity</a:t>
            </a:r>
            <a:r>
              <a:rPr lang="en-GB" dirty="0"/>
              <a:t> =&gt; similarity breeds fondness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 descr="Kuva, joka sisältää kohteen ulko, taivas, auringonlasku, siluetti&#10;&#10;Kuvaus luotu automaattisesti">
            <a:extLst>
              <a:ext uri="{FF2B5EF4-FFF2-40B4-BE49-F238E27FC236}">
                <a16:creationId xmlns:a16="http://schemas.microsoft.com/office/drawing/2014/main" id="{27582B27-4CA8-B145-8ADC-98EA24BC3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7451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9719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28D32C-C52E-CB48-9524-8E6CD133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1EA397-D0CB-E341-852C-D99137D9EB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Has technology changed the way we form relationships?</a:t>
            </a:r>
          </a:p>
          <a:p>
            <a:pPr lvl="1"/>
            <a:r>
              <a:rPr lang="en-GB" dirty="0"/>
              <a:t>Engage in conversation with your pair/group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D9EBA20-D36F-6F47-8996-C72CB3711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799" y="2260260"/>
            <a:ext cx="4087761" cy="3017156"/>
          </a:xfrm>
        </p:spPr>
      </p:pic>
    </p:spTree>
    <p:extLst>
      <p:ext uri="{BB962C8B-B14F-4D97-AF65-F5344CB8AC3E}">
        <p14:creationId xmlns:p14="http://schemas.microsoft.com/office/powerpoint/2010/main" val="35095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CF8C54-69B9-9441-A8D7-93D4265B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C34F54-96E9-F246-8E65-D2852B6DC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Sherry Turkle TED-talk </a:t>
            </a:r>
            <a:r>
              <a:rPr lang="en-GB" i="1" dirty="0">
                <a:hlinkClick r:id="rId2"/>
              </a:rPr>
              <a:t>”Connected, but alone”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Does technology change the way we form personal relationships?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66AC9B-86AF-B645-8B24-AF52466458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8937" y="2114434"/>
            <a:ext cx="3497493" cy="3497493"/>
          </a:xfrm>
        </p:spPr>
      </p:pic>
    </p:spTree>
    <p:extLst>
      <p:ext uri="{BB962C8B-B14F-4D97-AF65-F5344CB8AC3E}">
        <p14:creationId xmlns:p14="http://schemas.microsoft.com/office/powerpoint/2010/main" val="10267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05F2F-1B2F-DD42-AF0F-1FE194B7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19F3A-B663-204F-8C8A-A3E645FCFF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Helen Fisher TED-talk </a:t>
            </a:r>
            <a:r>
              <a:rPr lang="en-GB" i="1" dirty="0">
                <a:hlinkClick r:id="rId2"/>
              </a:rPr>
              <a:t>”Technology hasn’t changed love. Here is why.”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4BEAF3-F0A1-2448-A0C3-3430DDD72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5482" y="2357284"/>
            <a:ext cx="3556853" cy="2667639"/>
          </a:xfrm>
        </p:spPr>
      </p:pic>
    </p:spTree>
    <p:extLst>
      <p:ext uri="{BB962C8B-B14F-4D97-AF65-F5344CB8AC3E}">
        <p14:creationId xmlns:p14="http://schemas.microsoft.com/office/powerpoint/2010/main" val="5073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82DD2-D1D5-A34A-8223-CE1F7BD2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42A7F3-D832-9243-8E85-38D70FB8EF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Did the two TED-talks complement one another on the effects of technology to personal relationships?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8EB7851-5C11-4C42-B915-195E1C88C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490" y="2343174"/>
            <a:ext cx="4026310" cy="3019733"/>
          </a:xfrm>
        </p:spPr>
      </p:pic>
    </p:spTree>
    <p:extLst>
      <p:ext uri="{BB962C8B-B14F-4D97-AF65-F5344CB8AC3E}">
        <p14:creationId xmlns:p14="http://schemas.microsoft.com/office/powerpoint/2010/main" val="43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7F4E9-6C81-7A42-8892-81B44998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56D96C-D079-6940-8F50-BEF47DF90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Deborah Tannen (1990)</a:t>
            </a:r>
          </a:p>
          <a:p>
            <a:pPr lvl="1"/>
            <a:r>
              <a:rPr lang="en-GB" dirty="0"/>
              <a:t>Female communication focuses more on </a:t>
            </a:r>
            <a:r>
              <a:rPr lang="en-GB" i="1" dirty="0"/>
              <a:t>sharing feelings</a:t>
            </a:r>
          </a:p>
          <a:p>
            <a:pPr lvl="1"/>
            <a:r>
              <a:rPr lang="en-GB" dirty="0"/>
              <a:t>Male communication focuses more on </a:t>
            </a:r>
            <a:r>
              <a:rPr lang="en-GB" i="1" dirty="0"/>
              <a:t>problem solving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C9FB8F2-F392-FA42-B71F-85B8F1370D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3899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154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8A75D3-AAD5-784D-80A6-F2112AB8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0029C3-9C6B-DE43-B889-D4766710F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YOU communication</a:t>
            </a:r>
          </a:p>
          <a:p>
            <a:pPr lvl="1"/>
            <a:r>
              <a:rPr lang="en-GB" dirty="0"/>
              <a:t>Blaming the partner </a:t>
            </a:r>
            <a:br>
              <a:rPr lang="en-GB" dirty="0"/>
            </a:br>
            <a:r>
              <a:rPr lang="en-GB" dirty="0"/>
              <a:t>for something</a:t>
            </a:r>
          </a:p>
          <a:p>
            <a:pPr lvl="1"/>
            <a:endParaRPr lang="en-GB" dirty="0"/>
          </a:p>
          <a:p>
            <a:r>
              <a:rPr lang="en-GB" dirty="0"/>
              <a:t>I communication</a:t>
            </a:r>
          </a:p>
          <a:p>
            <a:pPr lvl="1"/>
            <a:r>
              <a:rPr lang="en-GB" dirty="0"/>
              <a:t>Expressing our own feelings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60955D3-8362-CC4D-8A18-564C7A200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7315" y="2637299"/>
            <a:ext cx="5176685" cy="2350214"/>
          </a:xfrm>
        </p:spPr>
      </p:pic>
    </p:spTree>
    <p:extLst>
      <p:ext uri="{BB962C8B-B14F-4D97-AF65-F5344CB8AC3E}">
        <p14:creationId xmlns:p14="http://schemas.microsoft.com/office/powerpoint/2010/main" val="10784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Personal </a:t>
            </a:r>
            <a:r>
              <a:rPr lang="fi-FI" dirty="0" err="1"/>
              <a:t>relationships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role of relationships in human happiness cannot be underestimated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7738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4ACE51-B990-1D48-A9A1-30E9994B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2771E-250D-3845-A6EC-A745FDE7CF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was meant by </a:t>
            </a:r>
            <a:r>
              <a:rPr lang="en-GB" b="1" dirty="0"/>
              <a:t>attribution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Explanation of causes of behaviour</a:t>
            </a:r>
          </a:p>
          <a:p>
            <a:pPr lvl="1"/>
            <a:r>
              <a:rPr lang="en-GB" dirty="0"/>
              <a:t>An interpretation why people behave the way they do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2F324C7-C199-E344-A2CA-4DE552A01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7707"/>
            <a:ext cx="4038600" cy="2750509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75E0AED-4B20-834C-803E-BF25F1206DA5}"/>
              </a:ext>
            </a:extLst>
          </p:cNvPr>
          <p:cNvSpPr txBox="1"/>
          <p:nvPr/>
        </p:nvSpPr>
        <p:spPr>
          <a:xfrm>
            <a:off x="1867445" y="5286620"/>
            <a:ext cx="540910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Dispositional and situational attributions</a:t>
            </a:r>
          </a:p>
        </p:txBody>
      </p:sp>
    </p:spTree>
    <p:extLst>
      <p:ext uri="{BB962C8B-B14F-4D97-AF65-F5344CB8AC3E}">
        <p14:creationId xmlns:p14="http://schemas.microsoft.com/office/powerpoint/2010/main" val="6339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F015C2-8AAE-134B-8EBA-159DE4F3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8370E7-A3BB-9640-ACEF-2D4DEBF6B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Attribution style</a:t>
            </a:r>
          </a:p>
          <a:p>
            <a:pPr lvl="1"/>
            <a:r>
              <a:rPr lang="en-GB" dirty="0"/>
              <a:t>In healthy relationships </a:t>
            </a:r>
            <a:r>
              <a:rPr lang="en-GB" dirty="0">
                <a:solidFill>
                  <a:srgbClr val="00B050"/>
                </a:solidFill>
              </a:rPr>
              <a:t>positive behaviour </a:t>
            </a:r>
            <a:r>
              <a:rPr lang="en-GB" dirty="0"/>
              <a:t>is attributed to </a:t>
            </a:r>
            <a:r>
              <a:rPr lang="en-GB" dirty="0">
                <a:solidFill>
                  <a:srgbClr val="00B050"/>
                </a:solidFill>
              </a:rPr>
              <a:t>personal dispositions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negative behaviour </a:t>
            </a:r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situational factors</a:t>
            </a:r>
          </a:p>
          <a:p>
            <a:pPr lvl="1"/>
            <a:r>
              <a:rPr lang="en-GB" dirty="0"/>
              <a:t>Negative attribution style can hurt a relationship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33A6F13-CEBC-1944-AEE6-F5B6DA04C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9445"/>
            <a:ext cx="4038600" cy="2467473"/>
          </a:xfrm>
        </p:spPr>
      </p:pic>
    </p:spTree>
    <p:extLst>
      <p:ext uri="{BB962C8B-B14F-4D97-AF65-F5344CB8AC3E}">
        <p14:creationId xmlns:p14="http://schemas.microsoft.com/office/powerpoint/2010/main" val="21954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Patterns of accommodation</a:t>
            </a:r>
            <a:endParaRPr lang="en-GB" dirty="0"/>
          </a:p>
          <a:p>
            <a:pPr lvl="1"/>
            <a:r>
              <a:rPr lang="en-GB" dirty="0"/>
              <a:t>How to deal constructively with conflicts and negative behaviour?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C2B4F1F-60CE-6F40-A1EA-BACD072FD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133499"/>
            <a:ext cx="4191000" cy="2711824"/>
          </a:xfrm>
        </p:spPr>
      </p:pic>
    </p:spTree>
    <p:extLst>
      <p:ext uri="{BB962C8B-B14F-4D97-AF65-F5344CB8AC3E}">
        <p14:creationId xmlns:p14="http://schemas.microsoft.com/office/powerpoint/2010/main" val="13506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371F1-F82E-6243-8AA1-A043744D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335D0B7-51C9-2846-91B7-8A32CD8F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454" y="1224717"/>
            <a:ext cx="6417092" cy="3907722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22865E1-1419-F143-AF9C-94E310D053F9}"/>
              </a:ext>
            </a:extLst>
          </p:cNvPr>
          <p:cNvSpPr txBox="1"/>
          <p:nvPr/>
        </p:nvSpPr>
        <p:spPr>
          <a:xfrm>
            <a:off x="1019583" y="5412658"/>
            <a:ext cx="7104829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/>
              <a:t>CREATE EXAMPLES TO EACH RELATIONSHIP CONFLICT STRATEGY</a:t>
            </a:r>
          </a:p>
        </p:txBody>
      </p:sp>
    </p:spTree>
    <p:extLst>
      <p:ext uri="{BB962C8B-B14F-4D97-AF65-F5344CB8AC3E}">
        <p14:creationId xmlns:p14="http://schemas.microsoft.com/office/powerpoint/2010/main" val="2234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F78FA-0D59-2049-9DB9-FFFB4C68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999E1E-6BE8-F941-B8E7-7C09EC164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b="1" dirty="0"/>
              <a:t>Gottman and Krokoff (1989)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Expressing anger and disagreement was NOT necessarily associated with marital dissatisfaction</a:t>
            </a:r>
          </a:p>
          <a:p>
            <a:pPr lvl="1"/>
            <a:r>
              <a:rPr lang="en-GB" dirty="0"/>
              <a:t>Constructive conflict resolution style breeds marital satisfaction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FBFFE22-9499-A742-82CF-74D1B0BF1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4171"/>
            <a:ext cx="4038600" cy="2236763"/>
          </a:xfrm>
        </p:spPr>
      </p:pic>
    </p:spTree>
    <p:extLst>
      <p:ext uri="{BB962C8B-B14F-4D97-AF65-F5344CB8AC3E}">
        <p14:creationId xmlns:p14="http://schemas.microsoft.com/office/powerpoint/2010/main" val="7463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i="1" dirty="0"/>
              <a:t>Attachment styles </a:t>
            </a:r>
            <a:r>
              <a:rPr lang="en-GB" dirty="0"/>
              <a:t>play important role in accommodation</a:t>
            </a:r>
          </a:p>
          <a:p>
            <a:pPr lvl="1"/>
            <a:r>
              <a:rPr lang="en-GB" dirty="0"/>
              <a:t>Securely attached individuals favour constructive conflict resolution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6207"/>
            <a:ext cx="4038600" cy="3003834"/>
          </a:xfrm>
        </p:spPr>
      </p:pic>
    </p:spTree>
    <p:extLst>
      <p:ext uri="{BB962C8B-B14F-4D97-AF65-F5344CB8AC3E}">
        <p14:creationId xmlns:p14="http://schemas.microsoft.com/office/powerpoint/2010/main" val="4961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7A084-E5C1-9042-B094-AE445734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0DA5AD-2CB0-554D-A9A2-114FD3A9C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32787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To find out more about different attachment styles and developmental psychology, watch the </a:t>
            </a:r>
            <a:r>
              <a:rPr lang="en-GB" dirty="0">
                <a:hlinkClick r:id="rId2"/>
              </a:rPr>
              <a:t>educational video</a:t>
            </a:r>
            <a:r>
              <a:rPr lang="en-GB" dirty="0"/>
              <a:t> on the topic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847B669-9B48-A049-A346-D69D914FB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5459" y="1790278"/>
            <a:ext cx="3510116" cy="4145806"/>
          </a:xfrm>
        </p:spPr>
      </p:pic>
    </p:spTree>
    <p:extLst>
      <p:ext uri="{BB962C8B-B14F-4D97-AF65-F5344CB8AC3E}">
        <p14:creationId xmlns:p14="http://schemas.microsoft.com/office/powerpoint/2010/main" val="28645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communication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0" y="1905000"/>
            <a:ext cx="8536120" cy="3450772"/>
          </a:xfrm>
        </p:spPr>
      </p:pic>
    </p:spTree>
    <p:extLst>
      <p:ext uri="{BB962C8B-B14F-4D97-AF65-F5344CB8AC3E}">
        <p14:creationId xmlns:p14="http://schemas.microsoft.com/office/powerpoint/2010/main" val="374123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422554-A094-BF43-BCCB-FDB89ACE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0FE7E4-BFAB-BA4E-8AAB-71429D7E3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dirty="0"/>
              <a:t>Practise different communication patterns with a “partner”</a:t>
            </a:r>
          </a:p>
          <a:p>
            <a:endParaRPr lang="en-GB" dirty="0"/>
          </a:p>
          <a:p>
            <a:r>
              <a:rPr lang="en-GB" dirty="0"/>
              <a:t>Form pairs and create mini-plays with a witty dialogue where different communication patterns appear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370B5D-597E-F64A-9868-2966C285A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Gender differences in communication</a:t>
            </a:r>
          </a:p>
          <a:p>
            <a:r>
              <a:rPr lang="en-GB" dirty="0"/>
              <a:t>I and YOU communication</a:t>
            </a:r>
          </a:p>
          <a:p>
            <a:r>
              <a:rPr lang="en-GB" dirty="0"/>
              <a:t>Attribution styles</a:t>
            </a:r>
          </a:p>
          <a:p>
            <a:r>
              <a:rPr lang="en-GB" dirty="0"/>
              <a:t>Patterns of accommodation</a:t>
            </a:r>
          </a:p>
          <a:p>
            <a:r>
              <a:rPr lang="en-GB" dirty="0"/>
              <a:t>Attachment styles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7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Why relationships change or end?</a:t>
            </a:r>
          </a:p>
          <a:p>
            <a:pPr lvl="1"/>
            <a:r>
              <a:rPr lang="en-GB" dirty="0"/>
              <a:t>Try give answers to the question from several perspectives</a:t>
            </a:r>
          </a:p>
          <a:p>
            <a:endParaRPr lang="en-GB" i="1" dirty="0"/>
          </a:p>
          <a:p>
            <a:r>
              <a:rPr lang="en-GB" i="1" dirty="0"/>
              <a:t>Don’t use any assistive devices or materials!</a:t>
            </a: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1305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36571" cy="4525963"/>
          </a:xfrm>
        </p:spPr>
        <p:txBody>
          <a:bodyPr>
            <a:normAutofit/>
          </a:bodyPr>
          <a:lstStyle/>
          <a:p>
            <a:r>
              <a:rPr lang="en-GB" dirty="0"/>
              <a:t>What is love?</a:t>
            </a:r>
          </a:p>
          <a:p>
            <a:pPr lvl="1"/>
            <a:r>
              <a:rPr lang="en-GB" dirty="0"/>
              <a:t>Try to give a definition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components</a:t>
            </a:r>
            <a:r>
              <a:rPr lang="en-GB" dirty="0"/>
              <a:t> or </a:t>
            </a:r>
            <a:r>
              <a:rPr lang="en-GB" i="1" dirty="0"/>
              <a:t>dimension</a:t>
            </a:r>
            <a:r>
              <a:rPr lang="en-GB" dirty="0"/>
              <a:t> can be found in love?</a:t>
            </a:r>
          </a:p>
          <a:p>
            <a:pPr lvl="1"/>
            <a:r>
              <a:rPr lang="en-GB" dirty="0"/>
              <a:t>Use your personal experiences</a:t>
            </a:r>
          </a:p>
          <a:p>
            <a:r>
              <a:rPr lang="en-GB" i="1" dirty="0"/>
              <a:t>Don’t use any assistive devices or materials!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5" y="1600200"/>
            <a:ext cx="3810000" cy="4356100"/>
          </a:xfrm>
        </p:spPr>
      </p:pic>
    </p:spTree>
    <p:extLst>
      <p:ext uri="{BB962C8B-B14F-4D97-AF65-F5344CB8AC3E}">
        <p14:creationId xmlns:p14="http://schemas.microsoft.com/office/powerpoint/2010/main" val="2298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93D7F-9490-AC45-9030-5803F102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07A2EB-9109-1E46-96DD-BDC5D137F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48132"/>
            <a:ext cx="4614403" cy="4830097"/>
          </a:xfrm>
        </p:spPr>
        <p:txBody>
          <a:bodyPr>
            <a:normAutofit/>
          </a:bodyPr>
          <a:lstStyle/>
          <a:p>
            <a:r>
              <a:rPr lang="en-GB" dirty="0"/>
              <a:t>Gottman’s </a:t>
            </a:r>
            <a:r>
              <a:rPr lang="en-GB" i="1" dirty="0"/>
              <a:t>theory of the Four Horsemen of the Apocalypse </a:t>
            </a:r>
            <a:endParaRPr lang="en-GB" dirty="0"/>
          </a:p>
          <a:p>
            <a:pPr lvl="1"/>
            <a:r>
              <a:rPr lang="en-GB" b="1" dirty="0"/>
              <a:t>Criticism</a:t>
            </a:r>
            <a:r>
              <a:rPr lang="en-GB" dirty="0"/>
              <a:t> =&gt; attacking the character of the person</a:t>
            </a:r>
          </a:p>
          <a:p>
            <a:pPr lvl="1"/>
            <a:r>
              <a:rPr lang="en-GB" b="1" dirty="0"/>
              <a:t>Contempt</a:t>
            </a:r>
            <a:r>
              <a:rPr lang="en-GB" dirty="0"/>
              <a:t> =&gt; disrespect</a:t>
            </a:r>
          </a:p>
          <a:p>
            <a:pPr lvl="1"/>
            <a:r>
              <a:rPr lang="en-GB" b="1" dirty="0"/>
              <a:t>Defensiveness </a:t>
            </a:r>
            <a:br>
              <a:rPr lang="en-GB" b="1" dirty="0"/>
            </a:br>
            <a:r>
              <a:rPr lang="en-GB" dirty="0"/>
              <a:t>=&gt; victimization</a:t>
            </a:r>
          </a:p>
          <a:p>
            <a:pPr lvl="1"/>
            <a:r>
              <a:rPr lang="en-GB" b="1" dirty="0"/>
              <a:t>Stonewalling</a:t>
            </a:r>
            <a:r>
              <a:rPr lang="en-GB" dirty="0"/>
              <a:t> =&gt; withdrawing from conversation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CA8ABEA-A4C5-ED4F-AD13-FD8A62D3F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1603" y="1600200"/>
            <a:ext cx="3191793" cy="4525963"/>
          </a:xfrm>
        </p:spPr>
      </p:pic>
    </p:spTree>
    <p:extLst>
      <p:ext uri="{BB962C8B-B14F-4D97-AF65-F5344CB8AC3E}">
        <p14:creationId xmlns:p14="http://schemas.microsoft.com/office/powerpoint/2010/main" val="1848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Social exchange theory </a:t>
            </a:r>
            <a:r>
              <a:rPr lang="en-GB" dirty="0"/>
              <a:t>(Kelley &amp; Thibaut, 1959)</a:t>
            </a:r>
          </a:p>
          <a:p>
            <a:pPr lvl="1"/>
            <a:r>
              <a:rPr lang="en-GB" dirty="0"/>
              <a:t>Relationships are maintained through a cost-benefit analysis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1226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Equity </a:t>
            </a:r>
            <a:r>
              <a:rPr lang="en-GB" b="1"/>
              <a:t>theory </a:t>
            </a:r>
            <a:br>
              <a:rPr lang="en-GB" b="1"/>
            </a:br>
            <a:r>
              <a:rPr lang="en-GB"/>
              <a:t>(Adams, 1960s)</a:t>
            </a:r>
            <a:endParaRPr lang="en-GB" b="1" dirty="0"/>
          </a:p>
          <a:p>
            <a:pPr lvl="1"/>
            <a:r>
              <a:rPr lang="en-GB" dirty="0"/>
              <a:t>If relationships are </a:t>
            </a:r>
            <a:r>
              <a:rPr lang="en-GB" i="1" dirty="0"/>
              <a:t>perceived</a:t>
            </a:r>
            <a:r>
              <a:rPr lang="en-GB" dirty="0"/>
              <a:t> equal, they will be maintained</a:t>
            </a:r>
          </a:p>
          <a:p>
            <a:pPr lvl="1"/>
            <a:r>
              <a:rPr lang="en-GB" dirty="0"/>
              <a:t>Balance of costs and benefits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7534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C32A09-4A55-9E4D-AAFD-A868500C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7A03F1-3076-9A4B-8112-3973CE7FE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would be the </a:t>
            </a:r>
            <a:r>
              <a:rPr lang="en-GB" i="1" dirty="0"/>
              <a:t>costs </a:t>
            </a:r>
            <a:r>
              <a:rPr lang="en-GB" dirty="0"/>
              <a:t>and </a:t>
            </a:r>
            <a:r>
              <a:rPr lang="en-GB" i="1" dirty="0"/>
              <a:t>benefits</a:t>
            </a:r>
            <a:r>
              <a:rPr lang="en-GB" dirty="0"/>
              <a:t> of starting a relationship at this point of your life?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6203B83-211A-B244-AA40-DFFFE4EC2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4095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Do males and females expect different things from a relationship?</a:t>
            </a:r>
          </a:p>
          <a:p>
            <a:pPr lvl="1"/>
            <a:r>
              <a:rPr lang="en-GB" dirty="0"/>
              <a:t>Is there a gender difference?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4294"/>
            <a:ext cx="4038600" cy="2417775"/>
          </a:xfrm>
        </p:spPr>
      </p:pic>
    </p:spTree>
    <p:extLst>
      <p:ext uri="{BB962C8B-B14F-4D97-AF65-F5344CB8AC3E}">
        <p14:creationId xmlns:p14="http://schemas.microsoft.com/office/powerpoint/2010/main" val="15716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Factors of relationship satisfaction in </a:t>
            </a:r>
            <a:r>
              <a:rPr lang="en-GB" i="1" dirty="0"/>
              <a:t>males</a:t>
            </a:r>
          </a:p>
          <a:p>
            <a:pPr lvl="1"/>
            <a:r>
              <a:rPr lang="en-GB" dirty="0"/>
              <a:t>Common interests</a:t>
            </a:r>
          </a:p>
          <a:p>
            <a:pPr lvl="1"/>
            <a:r>
              <a:rPr lang="en-GB" dirty="0"/>
              <a:t>Desire to spend time together</a:t>
            </a:r>
          </a:p>
          <a:p>
            <a:pPr lvl="1"/>
            <a:r>
              <a:rPr lang="en-GB" i="1" dirty="0"/>
              <a:t>Partner’s negative feelings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Factors of relationship satisfaction in </a:t>
            </a:r>
            <a:r>
              <a:rPr lang="en-GB" i="1" dirty="0"/>
              <a:t>females</a:t>
            </a:r>
          </a:p>
          <a:p>
            <a:pPr lvl="1"/>
            <a:r>
              <a:rPr lang="en-GB" i="1" dirty="0"/>
              <a:t>Quantity of female’s own negative feelings </a:t>
            </a:r>
            <a:br>
              <a:rPr lang="en-GB" dirty="0"/>
            </a:br>
            <a:r>
              <a:rPr lang="en-GB" dirty="0"/>
              <a:t>(in addition to the two first male preferences)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BEE7E0-0ADE-9A44-BFFD-03E19AB3E55B}"/>
              </a:ext>
            </a:extLst>
          </p:cNvPr>
          <p:cNvSpPr txBox="1"/>
          <p:nvPr/>
        </p:nvSpPr>
        <p:spPr>
          <a:xfrm>
            <a:off x="2595049" y="1721189"/>
            <a:ext cx="395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3200" b="1" dirty="0"/>
              <a:t>Flora &amp; </a:t>
            </a:r>
            <a:r>
              <a:rPr lang="fi-FI" sz="3200" b="1" dirty="0" err="1"/>
              <a:t>Segrim</a:t>
            </a:r>
            <a:r>
              <a:rPr lang="fi-FI" sz="3200" b="1" dirty="0"/>
              <a:t> </a:t>
            </a:r>
            <a:r>
              <a:rPr lang="fi-FI" sz="3200" dirty="0"/>
              <a:t>(2003)</a:t>
            </a:r>
            <a:endParaRPr lang="fi-F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3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Fatal attraction theory </a:t>
            </a:r>
            <a:r>
              <a:rPr lang="en-GB" dirty="0"/>
              <a:t>(</a:t>
            </a:r>
            <a:r>
              <a:rPr lang="en-GB" dirty="0" err="1"/>
              <a:t>Felmlee</a:t>
            </a:r>
            <a:r>
              <a:rPr lang="en-GB" dirty="0"/>
              <a:t>, 1995)</a:t>
            </a:r>
          </a:p>
          <a:p>
            <a:pPr lvl="1"/>
            <a:r>
              <a:rPr lang="en-GB" dirty="0"/>
              <a:t>The trait that initially caused attraction can lead to breakup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595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1629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educational video</a:t>
            </a:r>
            <a:r>
              <a:rPr lang="en-GB" dirty="0"/>
              <a:t> on Steve Duck’s theory of breakdown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84" y="1932781"/>
            <a:ext cx="2921000" cy="3860800"/>
          </a:xfrm>
        </p:spPr>
      </p:pic>
    </p:spTree>
    <p:extLst>
      <p:ext uri="{BB962C8B-B14F-4D97-AF65-F5344CB8AC3E}">
        <p14:creationId xmlns:p14="http://schemas.microsoft.com/office/powerpoint/2010/main" val="19345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Could there be any other reasons for breakups?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4271"/>
            <a:ext cx="4038600" cy="2172277"/>
          </a:xfrm>
        </p:spPr>
      </p:pic>
    </p:spTree>
    <p:extLst>
      <p:ext uri="{BB962C8B-B14F-4D97-AF65-F5344CB8AC3E}">
        <p14:creationId xmlns:p14="http://schemas.microsoft.com/office/powerpoint/2010/main" val="1648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862B2E-F70F-2F42-9690-FFA8C133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895333-B173-054D-B5B2-F855E2FE24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can you apply the things you learned from this PowerPoint in your own personal life?</a:t>
            </a:r>
          </a:p>
        </p:txBody>
      </p:sp>
      <p:pic>
        <p:nvPicPr>
          <p:cNvPr id="6" name="Sisällön paikkamerkki 5" descr="Kuva, joka sisältää kohteen taivas, ulko, henkilö, auringonlasku&#10;&#10;Kuvaus luotu automaattisesti">
            <a:extLst>
              <a:ext uri="{FF2B5EF4-FFF2-40B4-BE49-F238E27FC236}">
                <a16:creationId xmlns:a16="http://schemas.microsoft.com/office/drawing/2014/main" id="{144A7FD7-7B8A-F04B-AA2D-F9C01C160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22164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4B8EAD-A947-F947-8F48-C9CE5154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D4D352-45B0-C74D-8FAD-E793D5E5F4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Familial love </a:t>
            </a:r>
            <a:r>
              <a:rPr lang="en-GB" dirty="0"/>
              <a:t>(</a:t>
            </a:r>
            <a:r>
              <a:rPr lang="en-GB" i="1" dirty="0" err="1"/>
              <a:t>storge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Love between a parent and a child</a:t>
            </a:r>
          </a:p>
          <a:p>
            <a:r>
              <a:rPr lang="en-GB" b="1" dirty="0"/>
              <a:t>Friendly love </a:t>
            </a:r>
            <a:r>
              <a:rPr lang="en-GB" dirty="0"/>
              <a:t>(</a:t>
            </a:r>
            <a:r>
              <a:rPr lang="en-GB" i="1" dirty="0"/>
              <a:t>philia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Love between friends</a:t>
            </a:r>
          </a:p>
          <a:p>
            <a:r>
              <a:rPr lang="en-GB" b="1" dirty="0"/>
              <a:t>Romantic love </a:t>
            </a:r>
            <a:r>
              <a:rPr lang="en-GB" dirty="0"/>
              <a:t>(</a:t>
            </a:r>
            <a:r>
              <a:rPr lang="en-GB" i="1" dirty="0" err="1"/>
              <a:t>eros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Passionate love</a:t>
            </a:r>
          </a:p>
          <a:p>
            <a:r>
              <a:rPr lang="en-GB" b="1" dirty="0"/>
              <a:t>Divine love </a:t>
            </a:r>
            <a:r>
              <a:rPr lang="en-GB" dirty="0"/>
              <a:t>(</a:t>
            </a:r>
            <a:r>
              <a:rPr lang="en-GB" i="1" dirty="0"/>
              <a:t>agape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Selfless love, charity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DA729BD-9F03-A943-B9FA-03291FDD66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7615" y="1600200"/>
            <a:ext cx="2599769" cy="4525963"/>
          </a:xfrm>
        </p:spPr>
      </p:pic>
    </p:spTree>
    <p:extLst>
      <p:ext uri="{BB962C8B-B14F-4D97-AF65-F5344CB8AC3E}">
        <p14:creationId xmlns:p14="http://schemas.microsoft.com/office/powerpoint/2010/main" val="15446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Couple</a:t>
            </a:r>
            <a:r>
              <a:rPr lang="fi-FI" dirty="0"/>
              <a:t> </a:t>
            </a:r>
            <a:r>
              <a:rPr lang="fi-FI" dirty="0" err="1"/>
              <a:t>cooking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/nainen-keittiö-mies-1979272/&gt;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/>
              <a:t>Love </a:t>
            </a:r>
            <a:r>
              <a:rPr lang="fi-FI" dirty="0" err="1"/>
              <a:t>character</a:t>
            </a:r>
            <a:r>
              <a:rPr lang="fi-FI" dirty="0"/>
              <a:t> &lt;http://</a:t>
            </a:r>
            <a:r>
              <a:rPr lang="fi-FI" dirty="0" err="1"/>
              <a:t>weclipart.com</a:t>
            </a:r>
            <a:r>
              <a:rPr lang="fi-FI" dirty="0"/>
              <a:t>/</a:t>
            </a:r>
            <a:r>
              <a:rPr lang="fi-FI" dirty="0" err="1"/>
              <a:t>japanese+love+clipart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Spring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Eros</a:t>
            </a:r>
            <a:r>
              <a:rPr lang="fi-FI" dirty="0"/>
              <a:t>_(</a:t>
            </a:r>
            <a:r>
              <a:rPr lang="fi-FI" dirty="0" err="1"/>
              <a:t>concept</a:t>
            </a:r>
            <a:r>
              <a:rPr lang="fi-FI" dirty="0"/>
              <a:t>)&gt;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Trianglar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 of </a:t>
            </a:r>
            <a:r>
              <a:rPr lang="fi-FI" dirty="0" err="1"/>
              <a:t>love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Triangular_theory_of_love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Woman</a:t>
            </a:r>
            <a:r>
              <a:rPr lang="fi-FI" dirty="0"/>
              <a:t> in </a:t>
            </a:r>
            <a:r>
              <a:rPr lang="fi-FI" dirty="0" err="1"/>
              <a:t>corset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/wiki/File:CorsetStyles1909-1910p06A.png&gt;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Helen Fisher &lt;http://</a:t>
            </a:r>
            <a:r>
              <a:rPr lang="fi-FI" dirty="0" err="1"/>
              <a:t>www.greatthoughtstreasury.com</a:t>
            </a:r>
            <a:r>
              <a:rPr lang="fi-FI" dirty="0"/>
              <a:t>/</a:t>
            </a:r>
            <a:r>
              <a:rPr lang="fi-FI" dirty="0" err="1"/>
              <a:t>author</a:t>
            </a:r>
            <a:r>
              <a:rPr lang="fi-FI" dirty="0"/>
              <a:t>/</a:t>
            </a:r>
            <a:r>
              <a:rPr lang="fi-FI" dirty="0" err="1"/>
              <a:t>helen-fisher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Helen Fisher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seniorplanet.org</a:t>
            </a:r>
            <a:r>
              <a:rPr lang="fi-FI" dirty="0"/>
              <a:t>/</a:t>
            </a:r>
            <a:r>
              <a:rPr lang="fi-FI" dirty="0" err="1"/>
              <a:t>planet-talk-love-chemistry-expert-helen-fisher</a:t>
            </a:r>
            <a:r>
              <a:rPr lang="fi-FI" dirty="0"/>
              <a:t>/senior-</a:t>
            </a:r>
            <a:r>
              <a:rPr lang="fi-FI" dirty="0" err="1"/>
              <a:t>planet</a:t>
            </a:r>
            <a:r>
              <a:rPr lang="fi-FI" dirty="0"/>
              <a:t>-</a:t>
            </a:r>
            <a:r>
              <a:rPr lang="fi-FI" dirty="0" err="1"/>
              <a:t>helen-fisher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in </a:t>
            </a:r>
            <a:r>
              <a:rPr lang="fi-FI" dirty="0" err="1"/>
              <a:t>love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www.etsy.com</a:t>
            </a:r>
            <a:r>
              <a:rPr lang="fi-FI" dirty="0"/>
              <a:t>/</a:t>
            </a:r>
            <a:r>
              <a:rPr lang="fi-FI" dirty="0" err="1"/>
              <a:t>listing</a:t>
            </a:r>
            <a:r>
              <a:rPr lang="fi-FI" dirty="0"/>
              <a:t>/176998690/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brain</a:t>
            </a:r>
            <a:r>
              <a:rPr lang="fi-FI" dirty="0"/>
              <a:t>-in-</a:t>
            </a:r>
            <a:r>
              <a:rPr lang="fi-FI" dirty="0" err="1"/>
              <a:t>love</a:t>
            </a:r>
            <a:r>
              <a:rPr lang="fi-FI" dirty="0"/>
              <a:t>-</a:t>
            </a:r>
            <a:r>
              <a:rPr lang="fi-FI" dirty="0" err="1"/>
              <a:t>anatomy-poster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Vasopressin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Vasopressin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February</a:t>
            </a:r>
            <a:r>
              <a:rPr lang="fi-FI" dirty="0"/>
              <a:t> 2021.</a:t>
            </a:r>
          </a:p>
          <a:p>
            <a:r>
              <a:rPr lang="fi-FI" dirty="0" err="1"/>
              <a:t>Cupid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/enkeli-arrow-jousi-sarjakuva-2029668/&gt;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Couple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www.talithatarro.com</a:t>
            </a:r>
            <a:r>
              <a:rPr lang="fi-FI" dirty="0"/>
              <a:t>/</a:t>
            </a:r>
            <a:r>
              <a:rPr lang="fi-FI" dirty="0" err="1"/>
              <a:t>weddings</a:t>
            </a:r>
            <a:r>
              <a:rPr lang="fi-FI" dirty="0"/>
              <a:t>/</a:t>
            </a:r>
            <a:r>
              <a:rPr lang="fi-FI" dirty="0" err="1"/>
              <a:t>engagements</a:t>
            </a:r>
            <a:r>
              <a:rPr lang="fi-FI" dirty="0"/>
              <a:t>/</a:t>
            </a:r>
            <a:r>
              <a:rPr lang="fi-FI" dirty="0" err="1"/>
              <a:t>kim-phillip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February</a:t>
            </a:r>
            <a:r>
              <a:rPr lang="fi-FI" dirty="0"/>
              <a:t> 2021.</a:t>
            </a:r>
          </a:p>
          <a:p>
            <a:r>
              <a:rPr lang="fi-FI" dirty="0" err="1"/>
              <a:t>Tinder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mobiili.fi</a:t>
            </a:r>
            <a:r>
              <a:rPr lang="fi-FI" dirty="0"/>
              <a:t>/2018/01/24/tinder-sovelluksen-salauksen-puute-avaa-hakkereille-oven-deittisovellukseen/&gt;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April</a:t>
            </a:r>
            <a:r>
              <a:rPr lang="fi-FI" dirty="0"/>
              <a:t> 2018</a:t>
            </a:r>
          </a:p>
          <a:p>
            <a:r>
              <a:rPr lang="fi-FI" dirty="0"/>
              <a:t>Sherry </a:t>
            </a:r>
            <a:r>
              <a:rPr lang="fi-FI" dirty="0" err="1"/>
              <a:t>Turkle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twitter.com</a:t>
            </a:r>
            <a:r>
              <a:rPr lang="fi-FI" dirty="0"/>
              <a:t>/</a:t>
            </a:r>
            <a:r>
              <a:rPr lang="fi-FI" dirty="0" err="1"/>
              <a:t>sturkle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Helen Fisher 3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www.ted.com</a:t>
            </a:r>
            <a:r>
              <a:rPr lang="fi-FI" dirty="0"/>
              <a:t>/</a:t>
            </a:r>
            <a:r>
              <a:rPr lang="fi-FI" dirty="0" err="1"/>
              <a:t>speakers</a:t>
            </a:r>
            <a:r>
              <a:rPr lang="fi-FI" dirty="0"/>
              <a:t>/</a:t>
            </a:r>
            <a:r>
              <a:rPr lang="fi-FI" dirty="0" err="1"/>
              <a:t>helen_fisher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Love &amp; Tech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www.theispot.com</a:t>
            </a:r>
            <a:r>
              <a:rPr lang="fi-FI" dirty="0"/>
              <a:t>/</a:t>
            </a:r>
            <a:r>
              <a:rPr lang="fi-FI" dirty="0" err="1"/>
              <a:t>whatsnew</a:t>
            </a:r>
            <a:r>
              <a:rPr lang="fi-FI" dirty="0"/>
              <a:t>/2011/9/</a:t>
            </a:r>
            <a:r>
              <a:rPr lang="fi-FI" dirty="0" err="1"/>
              <a:t>scott-pollack-love-tech.htm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04C36-1EA5-E749-BDBF-9CF3C99D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ADFD1-C3DE-334F-9767-4244CD7C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Male and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communication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www.theodysseyonline.com</a:t>
            </a:r>
            <a:r>
              <a:rPr lang="fi-FI" dirty="0"/>
              <a:t>/food-for-</a:t>
            </a:r>
            <a:r>
              <a:rPr lang="fi-FI" dirty="0" err="1"/>
              <a:t>thought</a:t>
            </a:r>
            <a:r>
              <a:rPr lang="fi-FI" dirty="0"/>
              <a:t>-</a:t>
            </a:r>
            <a:r>
              <a:rPr lang="fi-FI" dirty="0" err="1"/>
              <a:t>social</a:t>
            </a:r>
            <a:r>
              <a:rPr lang="fi-FI" dirty="0"/>
              <a:t>-</a:t>
            </a:r>
            <a:r>
              <a:rPr lang="fi-FI" dirty="0" err="1"/>
              <a:t>roles</a:t>
            </a:r>
            <a:r>
              <a:rPr lang="fi-FI" dirty="0"/>
              <a:t>-of-</a:t>
            </a:r>
            <a:r>
              <a:rPr lang="fi-FI" dirty="0" err="1"/>
              <a:t>males</a:t>
            </a:r>
            <a:r>
              <a:rPr lang="fi-FI" dirty="0"/>
              <a:t>-and-</a:t>
            </a:r>
            <a:r>
              <a:rPr lang="fi-FI" dirty="0" err="1"/>
              <a:t>females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You</a:t>
            </a:r>
            <a:r>
              <a:rPr lang="fi-FI" dirty="0"/>
              <a:t> and I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weheartit.com</a:t>
            </a:r>
            <a:r>
              <a:rPr lang="fi-FI" dirty="0"/>
              <a:t>/</a:t>
            </a:r>
            <a:r>
              <a:rPr lang="fi-FI" dirty="0" err="1"/>
              <a:t>entry</a:t>
            </a:r>
            <a:r>
              <a:rPr lang="fi-FI" dirty="0"/>
              <a:t>/108849504&gt;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Lazy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&lt;http://</a:t>
            </a:r>
            <a:r>
              <a:rPr lang="fi-FI" dirty="0" err="1"/>
              <a:t>gojmti.blogspot.fi</a:t>
            </a:r>
            <a:r>
              <a:rPr lang="fi-FI" dirty="0"/>
              <a:t>/2016/05/</a:t>
            </a:r>
            <a:r>
              <a:rPr lang="fi-FI" dirty="0" err="1"/>
              <a:t>why</a:t>
            </a:r>
            <a:r>
              <a:rPr lang="fi-FI" dirty="0"/>
              <a:t>-</a:t>
            </a:r>
            <a:r>
              <a:rPr lang="fi-FI" dirty="0" err="1"/>
              <a:t>students</a:t>
            </a:r>
            <a:r>
              <a:rPr lang="fi-FI" dirty="0"/>
              <a:t>-</a:t>
            </a:r>
            <a:r>
              <a:rPr lang="fi-FI" dirty="0" err="1"/>
              <a:t>lazy</a:t>
            </a:r>
            <a:r>
              <a:rPr lang="fi-FI" dirty="0"/>
              <a:t>-to-</a:t>
            </a:r>
            <a:r>
              <a:rPr lang="fi-FI" dirty="0" err="1"/>
              <a:t>learn.html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 2017.</a:t>
            </a:r>
          </a:p>
          <a:p>
            <a:r>
              <a:rPr lang="fi-FI" dirty="0" err="1"/>
              <a:t>Nagging</a:t>
            </a:r>
            <a:r>
              <a:rPr lang="fi-FI" dirty="0"/>
              <a:t> </a:t>
            </a:r>
            <a:r>
              <a:rPr lang="fi-FI" dirty="0" err="1"/>
              <a:t>wife</a:t>
            </a:r>
            <a:r>
              <a:rPr lang="fi-FI" dirty="0"/>
              <a:t> &lt;http://</a:t>
            </a:r>
            <a:r>
              <a:rPr lang="fi-FI" dirty="0" err="1"/>
              <a:t>www.dailymail.co.uk</a:t>
            </a:r>
            <a:r>
              <a:rPr lang="fi-FI" dirty="0"/>
              <a:t>/news/article-1262179/</a:t>
            </a:r>
            <a:r>
              <a:rPr lang="fi-FI" dirty="0" err="1"/>
              <a:t>Married</a:t>
            </a:r>
            <a:r>
              <a:rPr lang="fi-FI" dirty="0"/>
              <a:t>-</a:t>
            </a:r>
            <a:r>
              <a:rPr lang="fi-FI" dirty="0" err="1"/>
              <a:t>men</a:t>
            </a:r>
            <a:r>
              <a:rPr lang="fi-FI" dirty="0"/>
              <a:t>-live-</a:t>
            </a:r>
            <a:r>
              <a:rPr lang="fi-FI" dirty="0" err="1"/>
              <a:t>longer</a:t>
            </a:r>
            <a:r>
              <a:rPr lang="fi-FI" dirty="0"/>
              <a:t>-</a:t>
            </a:r>
            <a:r>
              <a:rPr lang="fi-FI" dirty="0" err="1"/>
              <a:t>wives-nag-visit-GP.html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Conficlting</a:t>
            </a:r>
            <a:r>
              <a:rPr lang="fi-FI" dirty="0"/>
              <a:t> </a:t>
            </a:r>
            <a:r>
              <a:rPr lang="fi-FI" dirty="0" err="1"/>
              <a:t>couple</a:t>
            </a:r>
            <a:r>
              <a:rPr lang="fi-FI" dirty="0"/>
              <a:t> &lt;http://</a:t>
            </a:r>
            <a:r>
              <a:rPr lang="fi-FI" dirty="0" err="1"/>
              <a:t>smallbusiness.chron.com</a:t>
            </a:r>
            <a:r>
              <a:rPr lang="fi-FI" dirty="0"/>
              <a:t>/advantages-amp-disadvantages-conflict-organizations-40821.html&gt;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/>
              <a:t>Old </a:t>
            </a:r>
            <a:r>
              <a:rPr lang="fi-FI" dirty="0" err="1"/>
              <a:t>couple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auxx.me</a:t>
            </a:r>
            <a:r>
              <a:rPr lang="fi-FI" dirty="0"/>
              <a:t>/</a:t>
            </a:r>
            <a:r>
              <a:rPr lang="fi-FI" dirty="0" err="1"/>
              <a:t>true</a:t>
            </a:r>
            <a:r>
              <a:rPr lang="fi-FI" dirty="0"/>
              <a:t>-</a:t>
            </a:r>
            <a:r>
              <a:rPr lang="fi-FI" dirty="0" err="1"/>
              <a:t>love</a:t>
            </a:r>
            <a:r>
              <a:rPr lang="fi-FI" dirty="0"/>
              <a:t>-look-</a:t>
            </a:r>
            <a:r>
              <a:rPr lang="fi-FI" dirty="0" err="1"/>
              <a:t>couple</a:t>
            </a:r>
            <a:r>
              <a:rPr lang="fi-FI" dirty="0"/>
              <a:t>-</a:t>
            </a:r>
            <a:r>
              <a:rPr lang="fi-FI" dirty="0" err="1"/>
              <a:t>youd-want-something-like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September</a:t>
            </a:r>
            <a:r>
              <a:rPr lang="fi-FI" dirty="0"/>
              <a:t> 2019. </a:t>
            </a:r>
          </a:p>
          <a:p>
            <a:r>
              <a:rPr lang="fi-FI" dirty="0" err="1"/>
              <a:t>Distant</a:t>
            </a:r>
            <a:r>
              <a:rPr lang="fi-FI" dirty="0"/>
              <a:t> </a:t>
            </a:r>
            <a:r>
              <a:rPr lang="fi-FI" dirty="0" err="1"/>
              <a:t>couple</a:t>
            </a:r>
            <a:r>
              <a:rPr lang="fi-FI" dirty="0"/>
              <a:t> &lt;http://</a:t>
            </a:r>
            <a:r>
              <a:rPr lang="fi-FI" dirty="0" err="1"/>
              <a:t>drjanethope.com</a:t>
            </a:r>
            <a:r>
              <a:rPr lang="fi-FI" dirty="0"/>
              <a:t>/for-</a:t>
            </a:r>
            <a:r>
              <a:rPr lang="fi-FI" dirty="0" err="1"/>
              <a:t>couples</a:t>
            </a:r>
            <a:r>
              <a:rPr lang="fi-FI" dirty="0"/>
              <a:t>/</a:t>
            </a:r>
            <a:r>
              <a:rPr lang="fi-FI" dirty="0" err="1"/>
              <a:t>relationship-feeling-distant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4215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4A2935-AE52-EE41-9358-7C2210B9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3957C2-9859-F64A-B3C5-443EA3E4A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Mary </a:t>
            </a:r>
            <a:r>
              <a:rPr lang="fi-FI" dirty="0" err="1"/>
              <a:t>Ainsworth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www.feministvoices.com</a:t>
            </a:r>
            <a:r>
              <a:rPr lang="fi-FI" dirty="0"/>
              <a:t>/</a:t>
            </a:r>
            <a:r>
              <a:rPr lang="fi-FI" dirty="0" err="1"/>
              <a:t>mary-ainsworth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Attachment</a:t>
            </a:r>
            <a:r>
              <a:rPr lang="fi-FI" dirty="0"/>
              <a:t> </a:t>
            </a:r>
            <a:r>
              <a:rPr lang="fi-FI" dirty="0" err="1"/>
              <a:t>styles</a:t>
            </a:r>
            <a:r>
              <a:rPr lang="fi-FI" dirty="0"/>
              <a:t> &lt;http://</a:t>
            </a:r>
            <a:r>
              <a:rPr lang="fi-FI" dirty="0" err="1"/>
              <a:t>believeperform.com</a:t>
            </a:r>
            <a:r>
              <a:rPr lang="fi-FI" dirty="0"/>
              <a:t>/</a:t>
            </a:r>
            <a:r>
              <a:rPr lang="fi-FI" dirty="0" err="1"/>
              <a:t>performance</a:t>
            </a:r>
            <a:r>
              <a:rPr lang="fi-FI" dirty="0"/>
              <a:t>/</a:t>
            </a:r>
            <a:r>
              <a:rPr lang="fi-FI" dirty="0" err="1"/>
              <a:t>using</a:t>
            </a:r>
            <a:r>
              <a:rPr lang="fi-FI" dirty="0"/>
              <a:t>-</a:t>
            </a:r>
            <a:r>
              <a:rPr lang="fi-FI" dirty="0" err="1"/>
              <a:t>attachment</a:t>
            </a:r>
            <a:r>
              <a:rPr lang="fi-FI" dirty="0"/>
              <a:t>-</a:t>
            </a:r>
            <a:r>
              <a:rPr lang="fi-FI" dirty="0" err="1"/>
              <a:t>theory</a:t>
            </a:r>
            <a:r>
              <a:rPr lang="fi-FI" dirty="0"/>
              <a:t>-to-</a:t>
            </a:r>
            <a:r>
              <a:rPr lang="fi-FI" dirty="0" err="1"/>
              <a:t>better</a:t>
            </a:r>
            <a:r>
              <a:rPr lang="fi-FI" dirty="0"/>
              <a:t>-</a:t>
            </a:r>
            <a:r>
              <a:rPr lang="fi-FI" dirty="0" err="1"/>
              <a:t>understand-your-athletes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r>
              <a:rPr lang="fi-FI" dirty="0" err="1"/>
              <a:t>Breakup</a:t>
            </a:r>
            <a:r>
              <a:rPr lang="fi-FI" dirty="0"/>
              <a:t> &lt;http://</a:t>
            </a:r>
            <a:r>
              <a:rPr lang="fi-FI" dirty="0" err="1"/>
              <a:t>www.collective-evolution.com</a:t>
            </a:r>
            <a:r>
              <a:rPr lang="fi-FI" dirty="0"/>
              <a:t>/2015/07/28/science-sheds-ligh-on-what-happens-to-your-brain-during-a-breakup/&gt;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Horseman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Apocalypse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Ilmestyskirjan_ratsastajat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April</a:t>
            </a:r>
            <a:r>
              <a:rPr lang="fi-FI" dirty="0"/>
              <a:t> 2018.</a:t>
            </a:r>
          </a:p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exchange</a:t>
            </a:r>
            <a:r>
              <a:rPr lang="fi-FI" dirty="0"/>
              <a:t> &lt;http://</a:t>
            </a:r>
            <a:r>
              <a:rPr lang="fi-FI" dirty="0" err="1"/>
              <a:t>social-exchange.me</a:t>
            </a:r>
            <a:r>
              <a:rPr lang="fi-FI" dirty="0"/>
              <a:t>/</a:t>
            </a:r>
            <a:r>
              <a:rPr lang="fi-FI" dirty="0" err="1"/>
              <a:t>participate.html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r>
              <a:rPr lang="fi-FI" dirty="0" err="1"/>
              <a:t>Scale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/vaaka-tasa-käsi-tasapaino-asteikko-2402966/&gt;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r>
              <a:rPr lang="fi-FI" dirty="0" err="1"/>
              <a:t>Gernder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&lt;http://</a:t>
            </a:r>
            <a:r>
              <a:rPr lang="fi-FI" dirty="0" err="1"/>
              <a:t>interestingthingsbox.com</a:t>
            </a:r>
            <a:r>
              <a:rPr lang="fi-FI" dirty="0"/>
              <a:t>/2017/02/11-painfully-true-illustrations-prove-men-women-not-planet/&gt;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r>
              <a:rPr lang="fi-FI" dirty="0" err="1"/>
              <a:t>Slash</a:t>
            </a:r>
            <a:r>
              <a:rPr lang="fi-FI" dirty="0"/>
              <a:t> &lt;http://</a:t>
            </a:r>
            <a:r>
              <a:rPr lang="fi-FI" dirty="0" err="1"/>
              <a:t>www.rollingstone.com</a:t>
            </a:r>
            <a:r>
              <a:rPr lang="fi-FI" dirty="0"/>
              <a:t>/music/</a:t>
            </a:r>
            <a:r>
              <a:rPr lang="fi-FI" dirty="0" err="1"/>
              <a:t>lists</a:t>
            </a:r>
            <a:r>
              <a:rPr lang="fi-FI" dirty="0"/>
              <a:t>/100-greatest-guitarists-20111123/slash-20111122&gt;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r>
              <a:rPr lang="fi-FI" dirty="0"/>
              <a:t>Steve </a:t>
            </a:r>
            <a:r>
              <a:rPr lang="fi-FI" dirty="0" err="1"/>
              <a:t>Duck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psychology.uiowa.edu</a:t>
            </a:r>
            <a:r>
              <a:rPr lang="fi-FI" dirty="0"/>
              <a:t>/</a:t>
            </a:r>
            <a:r>
              <a:rPr lang="fi-FI" dirty="0" err="1"/>
              <a:t>people</a:t>
            </a:r>
            <a:r>
              <a:rPr lang="fi-FI" dirty="0"/>
              <a:t>/</a:t>
            </a:r>
            <a:r>
              <a:rPr lang="fi-FI" dirty="0" err="1"/>
              <a:t>steve-duck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&lt;http://</a:t>
            </a:r>
            <a:r>
              <a:rPr lang="fi-FI" dirty="0" err="1"/>
              <a:t>www.scienceofrelationships.com</a:t>
            </a:r>
            <a:r>
              <a:rPr lang="fi-FI" dirty="0"/>
              <a:t>/home/</a:t>
            </a:r>
            <a:r>
              <a:rPr lang="fi-FI" dirty="0" err="1"/>
              <a:t>tag</a:t>
            </a:r>
            <a:r>
              <a:rPr lang="fi-FI" dirty="0"/>
              <a:t>/</a:t>
            </a:r>
            <a:r>
              <a:rPr lang="fi-FI" dirty="0" err="1"/>
              <a:t>breakup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2017.</a:t>
            </a:r>
          </a:p>
          <a:p>
            <a:r>
              <a:rPr lang="fi-FI" dirty="0" err="1"/>
              <a:t>Couple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keepinitfrugal.com</a:t>
            </a:r>
            <a:r>
              <a:rPr lang="fi-FI" dirty="0"/>
              <a:t>/25-frugal-no-tech-date-night-ideas-for-couples/&gt;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February</a:t>
            </a:r>
            <a:r>
              <a:rPr lang="fi-FI" dirty="0"/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95345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Love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Triangular theory of love </a:t>
            </a:r>
            <a:r>
              <a:rPr lang="en-GB" dirty="0"/>
              <a:t>(Sternberg, 1988)</a:t>
            </a:r>
          </a:p>
          <a:p>
            <a:pPr lvl="1"/>
            <a:r>
              <a:rPr lang="en-GB" dirty="0"/>
              <a:t>Descriptive theory of love</a:t>
            </a:r>
          </a:p>
          <a:p>
            <a:pPr lvl="1"/>
            <a:r>
              <a:rPr lang="en-GB" dirty="0"/>
              <a:t>Seem to be consistent with how people generally see love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7747"/>
            <a:ext cx="4038600" cy="2930869"/>
          </a:xfrm>
        </p:spPr>
      </p:pic>
    </p:spTree>
    <p:extLst>
      <p:ext uri="{BB962C8B-B14F-4D97-AF65-F5344CB8AC3E}">
        <p14:creationId xmlns:p14="http://schemas.microsoft.com/office/powerpoint/2010/main" val="18739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677F4-A51D-A84F-8549-70126119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C3001A-E63B-5347-BE79-7E2D05FAE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794" cy="4525963"/>
          </a:xfrm>
        </p:spPr>
        <p:txBody>
          <a:bodyPr>
            <a:normAutofit/>
          </a:bodyPr>
          <a:lstStyle/>
          <a:p>
            <a:r>
              <a:rPr lang="en-GB" dirty="0"/>
              <a:t>What kind of a male and female is attractive in your opinion?</a:t>
            </a:r>
          </a:p>
          <a:p>
            <a:pPr lvl="1"/>
            <a:r>
              <a:rPr lang="en-GB" dirty="0"/>
              <a:t>Form groups and compile a product where you present your ideals</a:t>
            </a:r>
          </a:p>
          <a:p>
            <a:pPr lvl="1"/>
            <a:r>
              <a:rPr lang="en-GB" dirty="0"/>
              <a:t>Are there any differences between male and female preferences?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C24A95-BEA0-5841-B530-761855B43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6181" y="1417638"/>
            <a:ext cx="2669458" cy="4515833"/>
          </a:xfrm>
        </p:spPr>
      </p:pic>
    </p:spTree>
    <p:extLst>
      <p:ext uri="{BB962C8B-B14F-4D97-AF65-F5344CB8AC3E}">
        <p14:creationId xmlns:p14="http://schemas.microsoft.com/office/powerpoint/2010/main" val="9467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70C01-D18F-9B42-8C01-335079B5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Formation</a:t>
            </a:r>
            <a:r>
              <a:rPr lang="fi-FI" dirty="0"/>
              <a:t> of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relationships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63D57C-202A-BC42-B823-397B329F0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Buss</a:t>
            </a:r>
            <a:r>
              <a:rPr lang="en-GB" dirty="0"/>
              <a:t> (1989)</a:t>
            </a:r>
          </a:p>
          <a:p>
            <a:pPr lvl="1"/>
            <a:r>
              <a:rPr lang="en-GB" dirty="0"/>
              <a:t>Does gender play a role in the determination of desirable characteristics in a mate?</a:t>
            </a:r>
          </a:p>
          <a:p>
            <a:pPr lvl="1"/>
            <a:r>
              <a:rPr lang="en-GB" dirty="0"/>
              <a:t>Over 10 000 participants in 33 countries filled questionnaires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B827EE-BDFE-D34B-B2AF-7BC101EB2D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Female preferences:</a:t>
            </a:r>
          </a:p>
          <a:p>
            <a:pPr lvl="1"/>
            <a:r>
              <a:rPr lang="en-GB" dirty="0"/>
              <a:t>Financial capacity</a:t>
            </a:r>
          </a:p>
          <a:p>
            <a:pPr lvl="1"/>
            <a:r>
              <a:rPr lang="en-GB" dirty="0"/>
              <a:t>Ambition and industriousness</a:t>
            </a:r>
          </a:p>
          <a:p>
            <a:pPr lvl="1"/>
            <a:r>
              <a:rPr lang="en-GB" dirty="0"/>
              <a:t>Older male</a:t>
            </a:r>
          </a:p>
          <a:p>
            <a:r>
              <a:rPr lang="en-GB" dirty="0"/>
              <a:t>Male preferences:</a:t>
            </a:r>
          </a:p>
          <a:p>
            <a:pPr lvl="1"/>
            <a:r>
              <a:rPr lang="en-GB" dirty="0"/>
              <a:t>Physical attractiveness</a:t>
            </a:r>
          </a:p>
          <a:p>
            <a:pPr lvl="1"/>
            <a:r>
              <a:rPr lang="en-GB" dirty="0"/>
              <a:t>Youth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C0D4914-56CF-FE44-B895-95429222EF02}"/>
              </a:ext>
            </a:extLst>
          </p:cNvPr>
          <p:cNvSpPr txBox="1"/>
          <p:nvPr/>
        </p:nvSpPr>
        <p:spPr>
          <a:xfrm>
            <a:off x="878137" y="5476612"/>
            <a:ext cx="738772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SUPPORTS EVOLUTIONARY THEORY OF MATE SELECTION</a:t>
            </a:r>
          </a:p>
        </p:txBody>
      </p:sp>
    </p:spTree>
    <p:extLst>
      <p:ext uri="{BB962C8B-B14F-4D97-AF65-F5344CB8AC3E}">
        <p14:creationId xmlns:p14="http://schemas.microsoft.com/office/powerpoint/2010/main" val="28436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78222-C0BB-4241-BA79-B47DCB2B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94A12D-22A7-D040-8B52-873A99EFCC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Helen Fisher TED-talk </a:t>
            </a:r>
            <a:r>
              <a:rPr lang="en-GB" i="1" dirty="0">
                <a:hlinkClick r:id="rId2"/>
              </a:rPr>
              <a:t>”The Brain in Love”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What are the essential neurobiological processes in love?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E38FD1-A940-F943-B048-B676C5F76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8237" y="2211361"/>
            <a:ext cx="3539613" cy="3303639"/>
          </a:xfrm>
        </p:spPr>
      </p:pic>
    </p:spTree>
    <p:extLst>
      <p:ext uri="{BB962C8B-B14F-4D97-AF65-F5344CB8AC3E}">
        <p14:creationId xmlns:p14="http://schemas.microsoft.com/office/powerpoint/2010/main" val="91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35455-0302-9446-9876-8E4E91A3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A6F2EA-F881-E14B-91A9-34110D2C5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Watch another Helen Fisher TED-talk </a:t>
            </a:r>
            <a:r>
              <a:rPr lang="en-GB" i="1" dirty="0">
                <a:hlinkClick r:id="rId2"/>
              </a:rPr>
              <a:t>”Why we love, why we cheat”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What are the evolutionary and biochemical foundations of love?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BE3DDFD-71DB-AA4E-A5E7-6590ACD74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07" y="1873132"/>
            <a:ext cx="3244645" cy="3980098"/>
          </a:xfrm>
        </p:spPr>
      </p:pic>
    </p:spTree>
    <p:extLst>
      <p:ext uri="{BB962C8B-B14F-4D97-AF65-F5344CB8AC3E}">
        <p14:creationId xmlns:p14="http://schemas.microsoft.com/office/powerpoint/2010/main" val="30039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1659</Words>
  <Application>Microsoft Macintosh PowerPoint</Application>
  <PresentationFormat>Näytössä katseltava diaesitys (4:3)</PresentationFormat>
  <Paragraphs>244</Paragraphs>
  <Slides>42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Office-teema</vt:lpstr>
      <vt:lpstr>QUICK QUIDE TO PERSONAL RELATIONSHIPS</vt:lpstr>
      <vt:lpstr>Personal relationships</vt:lpstr>
      <vt:lpstr>TASK</vt:lpstr>
      <vt:lpstr>Love</vt:lpstr>
      <vt:lpstr>Love</vt:lpstr>
      <vt:lpstr>TASK</vt:lpstr>
      <vt:lpstr>Formation of personal relationships</vt:lpstr>
      <vt:lpstr>TASK</vt:lpstr>
      <vt:lpstr>TASK</vt:lpstr>
      <vt:lpstr>Formation of personal relationships</vt:lpstr>
      <vt:lpstr>Formation of personal relationships</vt:lpstr>
      <vt:lpstr>TASK</vt:lpstr>
      <vt:lpstr>Formation of personal relationships</vt:lpstr>
      <vt:lpstr>TASK</vt:lpstr>
      <vt:lpstr>TASK</vt:lpstr>
      <vt:lpstr>TASK</vt:lpstr>
      <vt:lpstr>TASK</vt:lpstr>
      <vt:lpstr>Role of communication</vt:lpstr>
      <vt:lpstr>Role of communication</vt:lpstr>
      <vt:lpstr>REVIEW</vt:lpstr>
      <vt:lpstr>Role of communication</vt:lpstr>
      <vt:lpstr>Role of communication</vt:lpstr>
      <vt:lpstr>TASK</vt:lpstr>
      <vt:lpstr>Role of communication</vt:lpstr>
      <vt:lpstr>Role of communication</vt:lpstr>
      <vt:lpstr>TASK</vt:lpstr>
      <vt:lpstr>Role of communication</vt:lpstr>
      <vt:lpstr>TASK</vt:lpstr>
      <vt:lpstr>TASK</vt:lpstr>
      <vt:lpstr>Why relationships change or end?</vt:lpstr>
      <vt:lpstr>Why relationships change or end?</vt:lpstr>
      <vt:lpstr>Why relationships change or end?</vt:lpstr>
      <vt:lpstr>TASK</vt:lpstr>
      <vt:lpstr>TASK</vt:lpstr>
      <vt:lpstr>Why relationships change or end?</vt:lpstr>
      <vt:lpstr>Why relationships change or end?</vt:lpstr>
      <vt:lpstr>TASK</vt:lpstr>
      <vt:lpstr>TASK</vt:lpstr>
      <vt:lpstr>TASK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207</cp:revision>
  <dcterms:created xsi:type="dcterms:W3CDTF">2016-01-27T06:20:57Z</dcterms:created>
  <dcterms:modified xsi:type="dcterms:W3CDTF">2021-02-15T09:13:46Z</dcterms:modified>
</cp:coreProperties>
</file>