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386" r:id="rId3"/>
    <p:sldId id="374" r:id="rId4"/>
    <p:sldId id="375" r:id="rId5"/>
    <p:sldId id="376" r:id="rId6"/>
    <p:sldId id="305" r:id="rId7"/>
    <p:sldId id="291" r:id="rId8"/>
    <p:sldId id="381" r:id="rId9"/>
    <p:sldId id="387" r:id="rId10"/>
    <p:sldId id="370" r:id="rId11"/>
    <p:sldId id="382" r:id="rId12"/>
    <p:sldId id="383" r:id="rId13"/>
    <p:sldId id="380" r:id="rId14"/>
    <p:sldId id="384" r:id="rId15"/>
    <p:sldId id="385" r:id="rId16"/>
    <p:sldId id="369" r:id="rId17"/>
    <p:sldId id="365" r:id="rId18"/>
    <p:sldId id="388" r:id="rId19"/>
    <p:sldId id="300" r:id="rId20"/>
    <p:sldId id="282" r:id="rId2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eda.net/id/e1f2ad7a5e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eda.net/id/8ada4b30b8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83AE62F-53B5-344D-9AA0-D1078C8C1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THINKING, DECISION-MAKING AND THEIR RELIABILITY</a:t>
            </a:r>
            <a:br>
              <a:rPr lang="fi-FI" b="1" dirty="0"/>
            </a:br>
            <a:r>
              <a:rPr lang="fi-FI" b="1" dirty="0"/>
              <a:t>(</a:t>
            </a:r>
            <a:r>
              <a:rPr lang="fi-FI" b="1" dirty="0" err="1"/>
              <a:t>Dec</a:t>
            </a:r>
            <a:r>
              <a:rPr lang="fi-FI" b="1" dirty="0"/>
              <a:t> 2019 </a:t>
            </a:r>
            <a:r>
              <a:rPr lang="fi-FI" b="1" dirty="0" err="1"/>
              <a:t>syllabus</a:t>
            </a:r>
            <a:r>
              <a:rPr lang="fi-FI" b="1" dirty="0"/>
              <a:t> revision)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7C6EE852-E013-3742-9644-1EAEA2C65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562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3D2BAF-771C-BB4A-9C93-174A2B88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Biases</a:t>
            </a:r>
            <a:r>
              <a:rPr lang="fi-FI" dirty="0"/>
              <a:t> in </a:t>
            </a:r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84D5A3-EA2B-BC49-85C2-9B208EEC23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Framing effect</a:t>
            </a:r>
          </a:p>
          <a:p>
            <a:pPr lvl="1"/>
            <a:r>
              <a:rPr lang="en-GB" dirty="0"/>
              <a:t>Drawing different conclusions from the same information, depending on how that information is presented</a:t>
            </a:r>
          </a:p>
          <a:p>
            <a:pPr lvl="1"/>
            <a:r>
              <a:rPr lang="en-GB" dirty="0"/>
              <a:t>Is the problem formulated in terms of </a:t>
            </a:r>
            <a:r>
              <a:rPr lang="en-GB" dirty="0">
                <a:solidFill>
                  <a:srgbClr val="00B050"/>
                </a:solidFill>
              </a:rPr>
              <a:t>gains</a:t>
            </a:r>
            <a:r>
              <a:rPr lang="en-GB" dirty="0"/>
              <a:t> or </a:t>
            </a:r>
            <a:r>
              <a:rPr lang="en-GB" dirty="0">
                <a:solidFill>
                  <a:srgbClr val="FF0000"/>
                </a:solidFill>
              </a:rPr>
              <a:t>losses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D4DA864-98E6-7241-AC73-4141C560F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717346"/>
            <a:ext cx="4038598" cy="2291669"/>
          </a:xfrm>
        </p:spPr>
      </p:pic>
    </p:spTree>
    <p:extLst>
      <p:ext uri="{BB962C8B-B14F-4D97-AF65-F5344CB8AC3E}">
        <p14:creationId xmlns:p14="http://schemas.microsoft.com/office/powerpoint/2010/main" val="37379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4441FF-F951-BF47-B717-E4767791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Biases</a:t>
            </a:r>
            <a:r>
              <a:rPr lang="fi-FI" dirty="0"/>
              <a:t> in </a:t>
            </a:r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3D8EB3-25AC-6C4A-9BCF-AA81258399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Expected utility theory</a:t>
            </a:r>
          </a:p>
          <a:p>
            <a:pPr lvl="1"/>
            <a:r>
              <a:rPr lang="en-GB" dirty="0"/>
              <a:t>Normative model of choice</a:t>
            </a:r>
          </a:p>
          <a:p>
            <a:pPr lvl="1"/>
            <a:r>
              <a:rPr lang="en-GB" dirty="0"/>
              <a:t>One should multiply the utility of an outcome by the probability of that outcome, and choose the outcome that yields the highest number</a:t>
            </a:r>
            <a:r>
              <a:rPr lang="fi-FI" dirty="0"/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8536A0-6CDE-A54A-884E-701B557EF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7600" y="2497931"/>
            <a:ext cx="3479800" cy="2730500"/>
          </a:xfrm>
        </p:spPr>
      </p:pic>
    </p:spTree>
    <p:extLst>
      <p:ext uri="{BB962C8B-B14F-4D97-AF65-F5344CB8AC3E}">
        <p14:creationId xmlns:p14="http://schemas.microsoft.com/office/powerpoint/2010/main" val="42166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445C82-336E-D640-A2E8-BD45F055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Biases</a:t>
            </a:r>
            <a:r>
              <a:rPr lang="fi-FI" dirty="0"/>
              <a:t> in </a:t>
            </a:r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232BA8-607D-614B-97B8-7AA8007BD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67201" cy="4525963"/>
          </a:xfrm>
        </p:spPr>
        <p:txBody>
          <a:bodyPr/>
          <a:lstStyle/>
          <a:p>
            <a:r>
              <a:rPr lang="en-GB" b="1" dirty="0"/>
              <a:t>Prospect theory</a:t>
            </a:r>
          </a:p>
          <a:p>
            <a:pPr lvl="1"/>
            <a:r>
              <a:rPr lang="en-GB" dirty="0"/>
              <a:t>Descriptive model of decision-making under risk</a:t>
            </a:r>
          </a:p>
          <a:p>
            <a:pPr lvl="1"/>
            <a:r>
              <a:rPr lang="en-GB" dirty="0"/>
              <a:t>Shift in the </a:t>
            </a:r>
            <a:r>
              <a:rPr lang="en-GB" i="1" dirty="0"/>
              <a:t>reference point </a:t>
            </a:r>
            <a:r>
              <a:rPr lang="en-GB" dirty="0"/>
              <a:t>causes changes in decision-making</a:t>
            </a:r>
          </a:p>
          <a:p>
            <a:pPr lvl="1"/>
            <a:r>
              <a:rPr lang="en-GB" dirty="0"/>
              <a:t>Potential </a:t>
            </a:r>
            <a:r>
              <a:rPr lang="en-GB" dirty="0">
                <a:solidFill>
                  <a:srgbClr val="00B050"/>
                </a:solidFill>
              </a:rPr>
              <a:t>gains</a:t>
            </a:r>
            <a:r>
              <a:rPr lang="en-GB" dirty="0"/>
              <a:t> cause risk aversion</a:t>
            </a:r>
          </a:p>
          <a:p>
            <a:pPr lvl="1"/>
            <a:r>
              <a:rPr lang="en-GB" dirty="0"/>
              <a:t>Potential </a:t>
            </a:r>
            <a:r>
              <a:rPr lang="en-GB" dirty="0">
                <a:solidFill>
                  <a:srgbClr val="FF0000"/>
                </a:solidFill>
              </a:rPr>
              <a:t>losses </a:t>
            </a:r>
            <a:r>
              <a:rPr lang="en-GB" dirty="0"/>
              <a:t>cause more risk taking</a:t>
            </a:r>
          </a:p>
          <a:p>
            <a:pPr lvl="1"/>
            <a:endParaRPr lang="en-GB" dirty="0"/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F27E65A-72D4-ED4D-810C-59D7F317A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467"/>
          <a:stretch/>
        </p:blipFill>
        <p:spPr>
          <a:xfrm>
            <a:off x="4855029" y="2264847"/>
            <a:ext cx="4038600" cy="3196668"/>
          </a:xfrm>
        </p:spPr>
      </p:pic>
    </p:spTree>
    <p:extLst>
      <p:ext uri="{BB962C8B-B14F-4D97-AF65-F5344CB8AC3E}">
        <p14:creationId xmlns:p14="http://schemas.microsoft.com/office/powerpoint/2010/main" val="25167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199FDA-28A5-0B4F-AA5F-FD8DEACF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E908F0-A7E6-884D-9305-C8F917A82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172–173</a:t>
            </a:r>
          </a:p>
          <a:p>
            <a:r>
              <a:rPr lang="en-GB" dirty="0"/>
              <a:t>Review </a:t>
            </a:r>
            <a:r>
              <a:rPr lang="en-GB" b="1" dirty="0"/>
              <a:t>Tversky and Kahneman (1981) </a:t>
            </a:r>
            <a:r>
              <a:rPr lang="en-GB" dirty="0"/>
              <a:t>study</a:t>
            </a:r>
            <a:endParaRPr lang="en-GB" b="1" dirty="0"/>
          </a:p>
          <a:p>
            <a:pPr lvl="1"/>
            <a:r>
              <a:rPr lang="en-GB" dirty="0"/>
              <a:t>What kind of evidence does this study provide for </a:t>
            </a:r>
            <a:r>
              <a:rPr lang="en-GB" i="1" dirty="0"/>
              <a:t>framing effect </a:t>
            </a:r>
            <a:r>
              <a:rPr lang="en-GB" dirty="0"/>
              <a:t>and </a:t>
            </a:r>
            <a:r>
              <a:rPr lang="en-GB" i="1" dirty="0"/>
              <a:t>prospect theory</a:t>
            </a:r>
            <a:r>
              <a:rPr lang="en-GB" dirty="0"/>
              <a:t>?</a:t>
            </a:r>
          </a:p>
        </p:txBody>
      </p:sp>
      <p:pic>
        <p:nvPicPr>
          <p:cNvPr id="6" name="Sisällön paikkamerkki 5" descr="Kuva, joka sisältää kohteen ulko, henkilö, poseeraaminen, seisominen&#10;&#10;Kuvaus luotu automaattisesti">
            <a:extLst>
              <a:ext uri="{FF2B5EF4-FFF2-40B4-BE49-F238E27FC236}">
                <a16:creationId xmlns:a16="http://schemas.microsoft.com/office/drawing/2014/main" id="{4B944A95-2547-2C40-800F-5645441B6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3644" y="1417638"/>
            <a:ext cx="3194797" cy="4525963"/>
          </a:xfrm>
        </p:spPr>
      </p:pic>
    </p:spTree>
    <p:extLst>
      <p:ext uri="{BB962C8B-B14F-4D97-AF65-F5344CB8AC3E}">
        <p14:creationId xmlns:p14="http://schemas.microsoft.com/office/powerpoint/2010/main" val="258089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3BBDFF-3FDA-DA46-9D8D-9832C699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BD140-7C9B-F948-B24D-A5DF37B944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="1" dirty="0">
                <a:hlinkClick r:id="rId2"/>
              </a:rPr>
              <a:t>Keysar et al (2012) </a:t>
            </a:r>
            <a:r>
              <a:rPr lang="en-GB" dirty="0">
                <a:hlinkClick r:id="rId2"/>
              </a:rPr>
              <a:t>study</a:t>
            </a:r>
            <a:endParaRPr lang="en-GB" dirty="0"/>
          </a:p>
          <a:p>
            <a:r>
              <a:rPr lang="en-GB" dirty="0"/>
              <a:t>Effectively summarize the </a:t>
            </a:r>
            <a:r>
              <a:rPr lang="en-GB" i="1" dirty="0"/>
              <a:t>aim</a:t>
            </a:r>
            <a:r>
              <a:rPr lang="en-GB" dirty="0"/>
              <a:t>, </a:t>
            </a:r>
            <a:r>
              <a:rPr lang="en-GB" i="1" dirty="0"/>
              <a:t>procedure</a:t>
            </a:r>
            <a:r>
              <a:rPr lang="en-GB" dirty="0"/>
              <a:t> and </a:t>
            </a:r>
            <a:r>
              <a:rPr lang="en-GB" i="1" dirty="0"/>
              <a:t>results</a:t>
            </a:r>
            <a:r>
              <a:rPr lang="en-GB" dirty="0"/>
              <a:t> of the study in your own words</a:t>
            </a:r>
          </a:p>
          <a:p>
            <a:pPr lvl="1"/>
            <a:r>
              <a:rPr lang="en-GB" dirty="0"/>
              <a:t>How does foreign language influence framing effect?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1087506-B2A0-D04F-BF31-124F1A585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530688"/>
            <a:ext cx="4191000" cy="2172335"/>
          </a:xfrm>
        </p:spPr>
      </p:pic>
    </p:spTree>
    <p:extLst>
      <p:ext uri="{BB962C8B-B14F-4D97-AF65-F5344CB8AC3E}">
        <p14:creationId xmlns:p14="http://schemas.microsoft.com/office/powerpoint/2010/main" val="18263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3356B-5991-A74A-BAFE-588CBCC2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Biases</a:t>
            </a:r>
            <a:r>
              <a:rPr lang="fi-FI" dirty="0"/>
              <a:t> in </a:t>
            </a:r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07DAF7-B652-2948-91A2-39A4E91B00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 err="1"/>
              <a:t>Strough</a:t>
            </a:r>
            <a:r>
              <a:rPr lang="en-GB" b="1" dirty="0"/>
              <a:t> et al (2011)</a:t>
            </a:r>
          </a:p>
          <a:p>
            <a:pPr lvl="1"/>
            <a:r>
              <a:rPr lang="en-GB" dirty="0"/>
              <a:t>Does the susceptibility to framing effect change during lifespan?</a:t>
            </a:r>
          </a:p>
          <a:p>
            <a:pPr lvl="1"/>
            <a:r>
              <a:rPr lang="en-GB" dirty="0"/>
              <a:t>Meta-analysis of framing effect studies </a:t>
            </a:r>
          </a:p>
          <a:p>
            <a:pPr lvl="1"/>
            <a:r>
              <a:rPr lang="en-GB" dirty="0"/>
              <a:t>Framing effect stays relatively stable across lifespan</a:t>
            </a:r>
          </a:p>
        </p:txBody>
      </p:sp>
      <p:pic>
        <p:nvPicPr>
          <p:cNvPr id="6" name="Sisällön paikkamerkki 5" descr="Kuva, joka sisältää kohteen seisominen, hiihtäminen, poseeraaminen, lumi&#10;&#10;Kuvaus luotu automaattisesti">
            <a:extLst>
              <a:ext uri="{FF2B5EF4-FFF2-40B4-BE49-F238E27FC236}">
                <a16:creationId xmlns:a16="http://schemas.microsoft.com/office/drawing/2014/main" id="{8409A71C-6C8B-C443-9FD4-E654CB25F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831760"/>
            <a:ext cx="3975100" cy="2476500"/>
          </a:xfrm>
        </p:spPr>
      </p:pic>
    </p:spTree>
    <p:extLst>
      <p:ext uri="{BB962C8B-B14F-4D97-AF65-F5344CB8AC3E}">
        <p14:creationId xmlns:p14="http://schemas.microsoft.com/office/powerpoint/2010/main" val="15888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1704D-4C4A-5945-829A-BC38C90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EBFD1-B355-7644-998F-F13CF8DAD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428"/>
            <a:ext cx="4038600" cy="533150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sample responses to the question “</a:t>
            </a:r>
            <a:r>
              <a:rPr lang="en-GB" i="1" dirty="0"/>
              <a:t>Discuss the use of </a:t>
            </a:r>
            <a:r>
              <a:rPr lang="en-GB" b="1" i="1" dirty="0"/>
              <a:t>one or more</a:t>
            </a:r>
            <a:r>
              <a:rPr lang="en-GB" i="1" dirty="0"/>
              <a:t> cognitive biases in thinking and decision-making</a:t>
            </a:r>
            <a:r>
              <a:rPr lang="en-GB" dirty="0"/>
              <a:t>”</a:t>
            </a:r>
          </a:p>
          <a:p>
            <a:pPr lvl="1"/>
            <a:endParaRPr lang="en-GB" i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7CC1D-7FA6-C941-AFF3-9CF6C8784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How could these responses be improved?</a:t>
            </a:r>
          </a:p>
          <a:p>
            <a:pPr lvl="1"/>
            <a:r>
              <a:rPr lang="en-GB" dirty="0"/>
              <a:t>Make amendments</a:t>
            </a:r>
          </a:p>
        </p:txBody>
      </p:sp>
    </p:spTree>
    <p:extLst>
      <p:ext uri="{BB962C8B-B14F-4D97-AF65-F5344CB8AC3E}">
        <p14:creationId xmlns:p14="http://schemas.microsoft.com/office/powerpoint/2010/main" val="37951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FAA6C3-7E52-6F4E-A02F-9ECE8254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CRITICAL THINKING HUB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AA5D8-B64A-0646-A351-31F231A10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906962"/>
          </a:xfrm>
        </p:spPr>
        <p:txBody>
          <a:bodyPr>
            <a:normAutofit/>
          </a:bodyPr>
          <a:lstStyle/>
          <a:p>
            <a:r>
              <a:rPr lang="en-GB" i="1" dirty="0"/>
              <a:t>The contribution of research methods </a:t>
            </a:r>
            <a:r>
              <a:rPr lang="en-GB" dirty="0"/>
              <a:t>used in the cognitive approach to understanding human behaviour </a:t>
            </a:r>
          </a:p>
          <a:p>
            <a:r>
              <a:rPr lang="en-GB" i="1" dirty="0"/>
              <a:t>Ethical considerations </a:t>
            </a:r>
            <a:r>
              <a:rPr lang="en-GB" dirty="0"/>
              <a:t>in the investigation of the cognitive approach to understanding human behaviour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218563-E8E1-9E44-8B1B-B1BE3CB676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key </a:t>
            </a:r>
            <a:r>
              <a:rPr lang="en-GB" i="1" dirty="0"/>
              <a:t>content</a:t>
            </a:r>
            <a:r>
              <a:rPr lang="en-GB" dirty="0"/>
              <a:t>, </a:t>
            </a:r>
            <a:r>
              <a:rPr lang="en-GB" i="1" dirty="0"/>
              <a:t>terms</a:t>
            </a:r>
            <a:r>
              <a:rPr lang="en-GB" dirty="0"/>
              <a:t> and </a:t>
            </a:r>
            <a:r>
              <a:rPr lang="en-GB" i="1" dirty="0"/>
              <a:t>theories</a:t>
            </a:r>
            <a:r>
              <a:rPr lang="en-GB" dirty="0"/>
              <a:t> related to these topics ?</a:t>
            </a:r>
          </a:p>
          <a:p>
            <a:endParaRPr lang="en-GB" dirty="0"/>
          </a:p>
          <a:p>
            <a:r>
              <a:rPr lang="en-GB" dirty="0"/>
              <a:t>What are the possible </a:t>
            </a:r>
            <a:r>
              <a:rPr lang="en-GB" i="1" dirty="0"/>
              <a:t>studies</a:t>
            </a:r>
            <a:r>
              <a:rPr lang="en-GB" dirty="0"/>
              <a:t> that could be addressed with these topics?</a:t>
            </a:r>
          </a:p>
        </p:txBody>
      </p:sp>
    </p:spTree>
    <p:extLst>
      <p:ext uri="{BB962C8B-B14F-4D97-AF65-F5344CB8AC3E}">
        <p14:creationId xmlns:p14="http://schemas.microsoft.com/office/powerpoint/2010/main" val="22181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1704D-4C4A-5945-829A-BC38C90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EBFD1-B355-7644-998F-F13CF8DAD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428"/>
            <a:ext cx="4038600" cy="533150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sample responses to the question “</a:t>
            </a:r>
            <a:r>
              <a:rPr lang="en-GB" i="1" dirty="0"/>
              <a:t>Contrast two research methods used in the study of cognitive processes</a:t>
            </a:r>
            <a:r>
              <a:rPr lang="en-GB" dirty="0"/>
              <a:t>”</a:t>
            </a:r>
          </a:p>
          <a:p>
            <a:pPr lvl="1"/>
            <a:endParaRPr lang="en-GB" i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7CC1D-7FA6-C941-AFF3-9CF6C8784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47457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After reading the responses, pay attention to the examiner’s comments</a:t>
            </a:r>
          </a:p>
          <a:p>
            <a:endParaRPr lang="en-GB" dirty="0"/>
          </a:p>
          <a:p>
            <a:r>
              <a:rPr lang="en-GB" dirty="0"/>
              <a:t>How could these responses be improved?</a:t>
            </a:r>
          </a:p>
          <a:p>
            <a:pPr lvl="1"/>
            <a:r>
              <a:rPr lang="en-GB" dirty="0"/>
              <a:t>Make amendments</a:t>
            </a:r>
          </a:p>
        </p:txBody>
      </p:sp>
    </p:spTree>
    <p:extLst>
      <p:ext uri="{BB962C8B-B14F-4D97-AF65-F5344CB8AC3E}">
        <p14:creationId xmlns:p14="http://schemas.microsoft.com/office/powerpoint/2010/main" val="42510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6AB8CCD-1E94-004F-9218-C562C79A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3CACBCB-12F4-F246-8FBF-256AF92A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Kahneman</a:t>
            </a:r>
            <a:r>
              <a:rPr lang="fi-FI" dirty="0"/>
              <a:t>, D. (2011). </a:t>
            </a:r>
            <a:r>
              <a:rPr lang="fi-FI" i="1" dirty="0" err="1"/>
              <a:t>Thinking</a:t>
            </a:r>
            <a:r>
              <a:rPr lang="fi-FI" i="1" dirty="0"/>
              <a:t>, </a:t>
            </a:r>
            <a:r>
              <a:rPr lang="fi-FI" i="1" dirty="0" err="1"/>
              <a:t>Fast</a:t>
            </a:r>
            <a:r>
              <a:rPr lang="fi-FI" i="1" dirty="0"/>
              <a:t> And </a:t>
            </a:r>
            <a:r>
              <a:rPr lang="fi-FI" i="1" dirty="0" err="1"/>
              <a:t>Slow</a:t>
            </a:r>
            <a:r>
              <a:rPr lang="fi-FI" i="1" dirty="0"/>
              <a:t>. </a:t>
            </a:r>
            <a:r>
              <a:rPr lang="fi-FI" dirty="0"/>
              <a:t>Great Britain: </a:t>
            </a:r>
            <a:r>
              <a:rPr lang="fi-FI" dirty="0" err="1"/>
              <a:t>Penguin</a:t>
            </a:r>
            <a:r>
              <a:rPr lang="fi-FI" dirty="0"/>
              <a:t> </a:t>
            </a:r>
            <a:r>
              <a:rPr lang="fi-FI" dirty="0" err="1"/>
              <a:t>Books</a:t>
            </a:r>
            <a:r>
              <a:rPr lang="fi-FI" dirty="0"/>
              <a:t>. </a:t>
            </a:r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 </a:t>
            </a:r>
            <a:r>
              <a:rPr lang="fi-FI" i="1" dirty="0" err="1"/>
              <a:t>Psychology</a:t>
            </a:r>
            <a:r>
              <a:rPr lang="fi-FI" i="1" dirty="0"/>
              <a:t> Course Companion </a:t>
            </a:r>
            <a:r>
              <a:rPr lang="fi-FI" dirty="0"/>
              <a:t>(2nd Edition).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</p:txBody>
      </p:sp>
    </p:spTree>
    <p:extLst>
      <p:ext uri="{BB962C8B-B14F-4D97-AF65-F5344CB8AC3E}">
        <p14:creationId xmlns:p14="http://schemas.microsoft.com/office/powerpoint/2010/main" val="294502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5BB6A-04CE-4C46-93BC-B4B491FD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9F943D-7F14-7B4C-B860-61ECE45307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i="1" dirty="0"/>
          </a:p>
          <a:p>
            <a:endParaRPr lang="en-GB" i="1" dirty="0"/>
          </a:p>
          <a:p>
            <a:r>
              <a:rPr lang="en-GB" i="1" dirty="0"/>
              <a:t>”Thinking and decision-making: Study one model in thinking and decision-making”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0CC209-66D1-DA41-862B-EFAF0A6EF3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Review the </a:t>
            </a:r>
            <a:r>
              <a:rPr lang="en-GB" i="1" dirty="0"/>
              <a:t>theory of of planned behaviour </a:t>
            </a:r>
            <a:r>
              <a:rPr lang="en-GB" dirty="0"/>
              <a:t>(TPB) from pages 151-153 and 341-343 </a:t>
            </a:r>
          </a:p>
          <a:p>
            <a:r>
              <a:rPr lang="en-GB" dirty="0"/>
              <a:t>Review </a:t>
            </a:r>
            <a:r>
              <a:rPr lang="en-GB" b="1" dirty="0" err="1"/>
              <a:t>Albarracin</a:t>
            </a:r>
            <a:r>
              <a:rPr lang="en-GB" b="1" dirty="0"/>
              <a:t> et al (2001)</a:t>
            </a:r>
            <a:r>
              <a:rPr lang="en-GB" dirty="0"/>
              <a:t> from page 153</a:t>
            </a:r>
          </a:p>
          <a:p>
            <a:pPr lvl="1"/>
            <a:r>
              <a:rPr lang="en-GB" dirty="0"/>
              <a:t>Does the study provide evidence for TPB?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1B83A-DEE9-754F-8556-7147E17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C4EB22-E109-8449-967F-EAEBFBEFD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/>
              <a:t>Theory</a:t>
            </a:r>
            <a:r>
              <a:rPr lang="fi-FI" dirty="0"/>
              <a:t> of </a:t>
            </a:r>
            <a:r>
              <a:rPr lang="fi-FI" dirty="0" err="1"/>
              <a:t>planned</a:t>
            </a:r>
            <a:r>
              <a:rPr lang="fi-FI" dirty="0"/>
              <a:t> </a:t>
            </a:r>
            <a:r>
              <a:rPr lang="fi-FI" dirty="0" err="1"/>
              <a:t>behaviour</a:t>
            </a:r>
            <a:r>
              <a:rPr lang="fi-FI" dirty="0"/>
              <a:t> (TPB)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Theory_of_planned_behavior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August 2019. </a:t>
            </a:r>
          </a:p>
          <a:p>
            <a:r>
              <a:rPr lang="fi-FI" dirty="0" err="1"/>
              <a:t>Fast</a:t>
            </a:r>
            <a:r>
              <a:rPr lang="fi-FI" dirty="0"/>
              <a:t> food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pixabay.com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</a:t>
            </a:r>
            <a:r>
              <a:rPr lang="fi-FI" dirty="0" err="1"/>
              <a:t>illustrations</a:t>
            </a:r>
            <a:r>
              <a:rPr lang="fi-FI" dirty="0"/>
              <a:t>/fast-food-juhla-virvoitusjuoma-4683707/&gt; </a:t>
            </a:r>
            <a:r>
              <a:rPr lang="fi-FI" dirty="0" err="1"/>
              <a:t>Accessed</a:t>
            </a:r>
            <a:r>
              <a:rPr lang="fi-FI" dirty="0"/>
              <a:t> 11th of November 2020.</a:t>
            </a:r>
          </a:p>
          <a:p>
            <a:r>
              <a:rPr lang="fi-FI" dirty="0" err="1"/>
              <a:t>Rule</a:t>
            </a:r>
            <a:r>
              <a:rPr lang="fi-FI" dirty="0"/>
              <a:t> of </a:t>
            </a:r>
            <a:r>
              <a:rPr lang="fi-FI" dirty="0" err="1"/>
              <a:t>thumb</a:t>
            </a:r>
            <a:r>
              <a:rPr lang="fi-FI" dirty="0"/>
              <a:t> &lt;http://</a:t>
            </a:r>
            <a:r>
              <a:rPr lang="fi-FI" dirty="0" err="1"/>
              <a:t>daysgoneby.me</a:t>
            </a:r>
            <a:r>
              <a:rPr lang="fi-FI" dirty="0"/>
              <a:t>/</a:t>
            </a:r>
            <a:r>
              <a:rPr lang="fi-FI" dirty="0" err="1"/>
              <a:t>dyk-rule-thumb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19th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r>
              <a:rPr lang="fi-FI" dirty="0" err="1"/>
              <a:t>Framing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/@</a:t>
            </a:r>
            <a:r>
              <a:rPr lang="fi-FI" dirty="0" err="1"/>
              <a:t>mohit.rajkumar</a:t>
            </a:r>
            <a:r>
              <a:rPr lang="fi-FI" dirty="0"/>
              <a:t>/management-lesson-from-parenting-the-framing-effect-ae334ec7d8ab&gt; </a:t>
            </a:r>
            <a:r>
              <a:rPr lang="fi-FI" dirty="0" err="1"/>
              <a:t>Accessed</a:t>
            </a:r>
            <a:r>
              <a:rPr lang="fi-FI" dirty="0"/>
              <a:t> 16th of November 2020. </a:t>
            </a:r>
          </a:p>
          <a:p>
            <a:r>
              <a:rPr lang="fi-FI" dirty="0" err="1"/>
              <a:t>Tversky</a:t>
            </a:r>
            <a:r>
              <a:rPr lang="fi-FI" dirty="0"/>
              <a:t> and </a:t>
            </a:r>
            <a:r>
              <a:rPr lang="fi-FI" dirty="0" err="1"/>
              <a:t>Kahneman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www.sunoresearch.com.br</a:t>
            </a:r>
            <a:r>
              <a:rPr lang="fi-FI" dirty="0"/>
              <a:t>/</a:t>
            </a:r>
            <a:r>
              <a:rPr lang="fi-FI" dirty="0" err="1"/>
              <a:t>tudo-sobre</a:t>
            </a:r>
            <a:r>
              <a:rPr lang="fi-FI" dirty="0"/>
              <a:t>/</a:t>
            </a:r>
            <a:r>
              <a:rPr lang="fi-FI" dirty="0" err="1"/>
              <a:t>amos-tversky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November 2020.</a:t>
            </a:r>
          </a:p>
          <a:p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www.worcs.tgacademy.org.uk</a:t>
            </a:r>
            <a:r>
              <a:rPr lang="fi-FI" dirty="0"/>
              <a:t>/</a:t>
            </a:r>
            <a:r>
              <a:rPr lang="fi-FI" dirty="0" err="1"/>
              <a:t>subjects</a:t>
            </a:r>
            <a:r>
              <a:rPr lang="fi-FI" dirty="0"/>
              <a:t>/</a:t>
            </a:r>
            <a:r>
              <a:rPr lang="fi-FI" dirty="0" err="1"/>
              <a:t>mfl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November 2020.</a:t>
            </a:r>
          </a:p>
          <a:p>
            <a:r>
              <a:rPr lang="fi-FI" dirty="0" err="1"/>
              <a:t>Lifespan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free-photos-vectors</a:t>
            </a:r>
            <a:r>
              <a:rPr lang="fi-FI" dirty="0"/>
              <a:t>/</a:t>
            </a:r>
            <a:r>
              <a:rPr lang="fi-FI" dirty="0" err="1"/>
              <a:t>lifespan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November 2020.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852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FEB21-AD2A-BA48-BDBB-CDE75931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E0E6B8-287A-8E40-9850-515AFA96B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84513"/>
            <a:ext cx="4191000" cy="5061857"/>
          </a:xfrm>
        </p:spPr>
        <p:txBody>
          <a:bodyPr/>
          <a:lstStyle/>
          <a:p>
            <a:r>
              <a:rPr lang="en-GB" dirty="0"/>
              <a:t>Study the gist of </a:t>
            </a:r>
            <a:r>
              <a:rPr lang="en-GB" b="1" dirty="0"/>
              <a:t>Godin and </a:t>
            </a:r>
            <a:r>
              <a:rPr lang="en-GB" b="1" dirty="0" err="1"/>
              <a:t>Kok</a:t>
            </a:r>
            <a:r>
              <a:rPr lang="en-GB" b="1" dirty="0"/>
              <a:t> (1996)</a:t>
            </a:r>
            <a:r>
              <a:rPr lang="en-GB" dirty="0"/>
              <a:t> from </a:t>
            </a:r>
            <a:r>
              <a:rPr lang="en-GB" dirty="0">
                <a:hlinkClick r:id="rId2"/>
              </a:rPr>
              <a:t>teacher’s additional materials</a:t>
            </a:r>
            <a:endParaRPr lang="en-GB" dirty="0"/>
          </a:p>
          <a:p>
            <a:r>
              <a:rPr lang="en-GB" dirty="0"/>
              <a:t>Pay close attention to the correlations between</a:t>
            </a:r>
          </a:p>
          <a:p>
            <a:pPr lvl="1"/>
            <a:r>
              <a:rPr lang="en-GB" dirty="0"/>
              <a:t>Attitudes and intention</a:t>
            </a:r>
          </a:p>
          <a:p>
            <a:pPr lvl="1"/>
            <a:r>
              <a:rPr lang="en-GB" dirty="0"/>
              <a:t>Norms and intentions</a:t>
            </a:r>
          </a:p>
          <a:p>
            <a:pPr lvl="1"/>
            <a:r>
              <a:rPr lang="en-GB" dirty="0"/>
              <a:t>Behavioural control and intention</a:t>
            </a:r>
          </a:p>
          <a:p>
            <a:pPr lvl="1"/>
            <a:r>
              <a:rPr lang="en-GB" i="1" dirty="0"/>
              <a:t>Intention and behaviour</a:t>
            </a:r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27CB85A7-D616-B64E-933B-C7969B89A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913947"/>
            <a:ext cx="4572000" cy="2712720"/>
          </a:xfrm>
        </p:spPr>
      </p:pic>
    </p:spTree>
    <p:extLst>
      <p:ext uri="{BB962C8B-B14F-4D97-AF65-F5344CB8AC3E}">
        <p14:creationId xmlns:p14="http://schemas.microsoft.com/office/powerpoint/2010/main" val="2889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91318F-A4D1-9843-9F4C-EC74AC19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A6D840-4E60-C54E-8577-0D727DEAE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b="1" dirty="0"/>
              <a:t>Dunn et al (2011)</a:t>
            </a:r>
          </a:p>
          <a:p>
            <a:pPr lvl="1"/>
            <a:r>
              <a:rPr lang="en-GB" dirty="0"/>
              <a:t>What are the determinants of fast food consumption?</a:t>
            </a:r>
          </a:p>
          <a:p>
            <a:pPr lvl="1"/>
            <a:r>
              <a:rPr lang="en-GB" dirty="0"/>
              <a:t>Determinants were derived from TPB</a:t>
            </a:r>
          </a:p>
          <a:p>
            <a:pPr lvl="1"/>
            <a:r>
              <a:rPr lang="en-GB" dirty="0"/>
              <a:t>404 Australians were measured both retrospectively (self-report) and prospectively (diary) </a:t>
            </a:r>
          </a:p>
        </p:txBody>
      </p:sp>
      <p:pic>
        <p:nvPicPr>
          <p:cNvPr id="6" name="Sisällön paikkamerkki 5" descr="Kuva, joka sisältää kohteen ruoka, huone, pöytä&#10;&#10;Kuvaus luotu automaattisesti">
            <a:extLst>
              <a:ext uri="{FF2B5EF4-FFF2-40B4-BE49-F238E27FC236}">
                <a16:creationId xmlns:a16="http://schemas.microsoft.com/office/drawing/2014/main" id="{473563EF-7102-864E-ACA8-3D184EC2FC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14055"/>
            <a:ext cx="4114800" cy="2898251"/>
          </a:xfrm>
        </p:spPr>
      </p:pic>
    </p:spTree>
    <p:extLst>
      <p:ext uri="{BB962C8B-B14F-4D97-AF65-F5344CB8AC3E}">
        <p14:creationId xmlns:p14="http://schemas.microsoft.com/office/powerpoint/2010/main" val="8911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39965-3AFC-5146-AAD6-0B2FEFD3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0642BFB-651F-5047-97AE-E3354CBE6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749" y="1600200"/>
            <a:ext cx="7460502" cy="4525963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E304F81-B576-914E-934F-FD478A3D2782}"/>
              </a:ext>
            </a:extLst>
          </p:cNvPr>
          <p:cNvSpPr txBox="1"/>
          <p:nvPr/>
        </p:nvSpPr>
        <p:spPr>
          <a:xfrm>
            <a:off x="4713833" y="2101725"/>
            <a:ext cx="35884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TPB successfully predicted fast food</a:t>
            </a:r>
          </a:p>
          <a:p>
            <a:pPr algn="ctr"/>
            <a:r>
              <a:rPr lang="en-GB" b="1" dirty="0"/>
              <a:t> consumption, especially for </a:t>
            </a:r>
          </a:p>
          <a:p>
            <a:pPr algn="ctr"/>
            <a:r>
              <a:rPr lang="en-GB" b="1" dirty="0"/>
              <a:t>retrospective behaviour  </a:t>
            </a:r>
          </a:p>
        </p:txBody>
      </p:sp>
    </p:spTree>
    <p:extLst>
      <p:ext uri="{BB962C8B-B14F-4D97-AF65-F5344CB8AC3E}">
        <p14:creationId xmlns:p14="http://schemas.microsoft.com/office/powerpoint/2010/main" val="9303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2FE66D-B453-5A4A-B0F5-9BB52A84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EE420F-3804-BC41-BEC1-58397136E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are the </a:t>
            </a:r>
            <a:r>
              <a:rPr lang="en-GB" dirty="0">
                <a:solidFill>
                  <a:srgbClr val="00B050"/>
                </a:solidFill>
              </a:rPr>
              <a:t>strengths</a:t>
            </a:r>
            <a:r>
              <a:rPr lang="en-GB" dirty="0"/>
              <a:t> and the</a:t>
            </a:r>
            <a:r>
              <a:rPr lang="en-GB" dirty="0">
                <a:solidFill>
                  <a:srgbClr val="FF0000"/>
                </a:solidFill>
              </a:rPr>
              <a:t> limitations </a:t>
            </a:r>
            <a:r>
              <a:rPr lang="en-GB" dirty="0"/>
              <a:t>of the TPB?</a:t>
            </a:r>
          </a:p>
          <a:p>
            <a:r>
              <a:rPr lang="en-GB" dirty="0"/>
              <a:t>Do a TEACUP analysis of the theory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D24EFCA5-F330-094B-8B55-F7ED766455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80813"/>
            <a:ext cx="4322589" cy="2564736"/>
          </a:xfrm>
        </p:spPr>
      </p:pic>
    </p:spTree>
    <p:extLst>
      <p:ext uri="{BB962C8B-B14F-4D97-AF65-F5344CB8AC3E}">
        <p14:creationId xmlns:p14="http://schemas.microsoft.com/office/powerpoint/2010/main" val="13765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4C5973-A68E-1848-A3E0-A68CACBD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Biases</a:t>
            </a:r>
            <a:r>
              <a:rPr lang="fi-FI" dirty="0"/>
              <a:t> in </a:t>
            </a:r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CE68F-C8C8-1D42-B186-46B10CF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Heuristics</a:t>
            </a:r>
            <a:endParaRPr lang="en-GB" dirty="0"/>
          </a:p>
          <a:p>
            <a:pPr lvl="1"/>
            <a:r>
              <a:rPr lang="en-GB" dirty="0"/>
              <a:t>Shortcuts in thinking and decision-making that people take when there is no time or resources to analyse the situation thoroughly</a:t>
            </a:r>
            <a:r>
              <a:rPr lang="fi-FI" dirty="0"/>
              <a:t> </a:t>
            </a:r>
            <a:endParaRPr lang="en-GB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1508B07-4B10-F846-ABCC-C580E8592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4214" y="1600200"/>
            <a:ext cx="3726572" cy="4525963"/>
          </a:xfrm>
        </p:spPr>
      </p:pic>
    </p:spTree>
    <p:extLst>
      <p:ext uri="{BB962C8B-B14F-4D97-AF65-F5344CB8AC3E}">
        <p14:creationId xmlns:p14="http://schemas.microsoft.com/office/powerpoint/2010/main" val="23803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FF5C51-404E-A942-97F7-5CA79979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Biases</a:t>
            </a:r>
            <a:r>
              <a:rPr lang="fi-FI" dirty="0"/>
              <a:t> in </a:t>
            </a:r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decision-making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90BA43-1EA7-BF4C-8449-D1AF33717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i="1" dirty="0"/>
              <a:t>Anchoring</a:t>
            </a:r>
          </a:p>
          <a:p>
            <a:pPr lvl="1"/>
            <a:r>
              <a:rPr lang="en-GB" dirty="0"/>
              <a:t>Tendency to anchor our thinking and decision-making to the information we initially get </a:t>
            </a:r>
          </a:p>
          <a:p>
            <a:r>
              <a:rPr lang="en-GB" i="1" dirty="0"/>
              <a:t>Representativeness</a:t>
            </a:r>
          </a:p>
          <a:p>
            <a:pPr lvl="1"/>
            <a:r>
              <a:rPr lang="en-GB" dirty="0"/>
              <a:t>Tendency to choose things that</a:t>
            </a:r>
            <a:r>
              <a:rPr lang="en-GB" i="1" dirty="0"/>
              <a:t> feel </a:t>
            </a:r>
            <a:r>
              <a:rPr lang="en-GB" dirty="0"/>
              <a:t>probable through </a:t>
            </a:r>
            <a:r>
              <a:rPr lang="en-GB" dirty="0" err="1"/>
              <a:t>representa-tiveness</a:t>
            </a:r>
            <a:endParaRPr lang="en-GB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119A066-3A3C-034C-99CA-B2E722C693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i="1" dirty="0"/>
              <a:t>Availability</a:t>
            </a:r>
          </a:p>
          <a:p>
            <a:pPr lvl="1"/>
            <a:r>
              <a:rPr lang="en-GB" dirty="0"/>
              <a:t>Tendency to rely too strongly on information that is readily available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39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5BB6A-04CE-4C46-93BC-B4B491FD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9F943D-7F14-7B4C-B860-61ECE45307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i="1" dirty="0"/>
          </a:p>
          <a:p>
            <a:endParaRPr lang="en-GB" i="1" dirty="0"/>
          </a:p>
          <a:p>
            <a:r>
              <a:rPr lang="en-GB" i="1" dirty="0"/>
              <a:t>”Biases in thinking and decision-making: Study one bias in thinking and decision-making”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0CC209-66D1-DA41-862B-EFAF0A6EF3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Review the </a:t>
            </a:r>
            <a:r>
              <a:rPr lang="en-GB" i="1" dirty="0"/>
              <a:t>dual process model of thinking and decision making </a:t>
            </a:r>
            <a:r>
              <a:rPr lang="en-GB" dirty="0"/>
              <a:t>from pages 169-170 </a:t>
            </a:r>
          </a:p>
          <a:p>
            <a:pPr lvl="1"/>
            <a:r>
              <a:rPr lang="en-GB" dirty="0"/>
              <a:t>How does information processing differ in </a:t>
            </a:r>
            <a:r>
              <a:rPr lang="en-GB" b="1" dirty="0"/>
              <a:t>System 1 </a:t>
            </a:r>
            <a:r>
              <a:rPr lang="en-GB" dirty="0"/>
              <a:t>and </a:t>
            </a:r>
            <a:r>
              <a:rPr lang="en-GB" b="1" dirty="0"/>
              <a:t>System 2</a:t>
            </a:r>
            <a:r>
              <a:rPr lang="en-GB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2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825</Words>
  <Application>Microsoft Macintosh PowerPoint</Application>
  <PresentationFormat>Näytössä katseltava diaesitys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THINKING, DECISION-MAKING AND THEIR RELIABILITY (Dec 2019 syllabus revision)</vt:lpstr>
      <vt:lpstr>TASK</vt:lpstr>
      <vt:lpstr>TASK</vt:lpstr>
      <vt:lpstr>Thinking and decision-making</vt:lpstr>
      <vt:lpstr>Thinking and decision-making</vt:lpstr>
      <vt:lpstr>TASK</vt:lpstr>
      <vt:lpstr>Biases in thinking and decision-making</vt:lpstr>
      <vt:lpstr>Biases in thinking and decision-making</vt:lpstr>
      <vt:lpstr>TASK</vt:lpstr>
      <vt:lpstr>Biases in thinking and decision-making</vt:lpstr>
      <vt:lpstr>Biases in thinking and decision-making</vt:lpstr>
      <vt:lpstr>Biases in thinking and decision-making</vt:lpstr>
      <vt:lpstr>TASK</vt:lpstr>
      <vt:lpstr>TASK</vt:lpstr>
      <vt:lpstr>Biases in thinking and decision-making</vt:lpstr>
      <vt:lpstr>TASK</vt:lpstr>
      <vt:lpstr>CRITICAL THINKING HUB</vt:lpstr>
      <vt:lpstr>TASK</vt:lpstr>
      <vt:lpstr>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216</cp:revision>
  <dcterms:created xsi:type="dcterms:W3CDTF">2016-01-27T06:20:57Z</dcterms:created>
  <dcterms:modified xsi:type="dcterms:W3CDTF">2021-01-07T06:08:31Z</dcterms:modified>
</cp:coreProperties>
</file>