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301" r:id="rId3"/>
    <p:sldId id="302" r:id="rId4"/>
    <p:sldId id="303" r:id="rId5"/>
    <p:sldId id="304" r:id="rId6"/>
    <p:sldId id="305" r:id="rId7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8"/>
  </p:normalViewPr>
  <p:slideViewPr>
    <p:cSldViewPr snapToGrid="0" snapToObjects="1">
      <p:cViewPr varScale="1">
        <p:scale>
          <a:sx n="117" d="100"/>
          <a:sy n="117" d="100"/>
        </p:scale>
        <p:origin x="1480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9.3.2021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9233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9.3.2021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3248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9.3.2021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1134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9.3.2021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2630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9.3.2021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7590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9.3.2021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0553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9.3.2021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2379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9.3.2021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2387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9.3.2021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5316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9.3.2021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8210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9.3.2021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1134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068CD-6312-3D41-9969-91C46E1C8889}" type="datetimeFigureOut">
              <a:rPr lang="fi-FI" smtClean="0"/>
              <a:t>9.3.2021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7268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013858"/>
            <a:ext cx="7772400" cy="2452461"/>
          </a:xfrm>
        </p:spPr>
        <p:txBody>
          <a:bodyPr>
            <a:normAutofit/>
          </a:bodyPr>
          <a:lstStyle/>
          <a:p>
            <a:r>
              <a:rPr lang="fi-FI" b="1" dirty="0"/>
              <a:t>REVIEWING THE TROUBLE SPOTS </a:t>
            </a:r>
            <a:r>
              <a:rPr lang="fi-FI" b="1"/>
              <a:t>IN NEUROTRANSMISSION</a:t>
            </a:r>
            <a:br>
              <a:rPr lang="fi-FI" b="1" dirty="0"/>
            </a:br>
            <a:r>
              <a:rPr lang="fi-FI" b="1" dirty="0"/>
              <a:t>(</a:t>
            </a:r>
            <a:r>
              <a:rPr lang="fi-FI" b="1" dirty="0" err="1"/>
              <a:t>Dec</a:t>
            </a:r>
            <a:r>
              <a:rPr lang="fi-FI" b="1" dirty="0"/>
              <a:t> 2019 </a:t>
            </a:r>
            <a:r>
              <a:rPr lang="fi-FI" b="1" dirty="0" err="1"/>
              <a:t>syllabus</a:t>
            </a:r>
            <a:r>
              <a:rPr lang="fi-FI" b="1" dirty="0"/>
              <a:t> revision)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4778828"/>
            <a:ext cx="6400800" cy="794657"/>
          </a:xfrm>
        </p:spPr>
        <p:txBody>
          <a:bodyPr/>
          <a:lstStyle/>
          <a:p>
            <a:r>
              <a:rPr lang="fi-FI" dirty="0"/>
              <a:t>18IB </a:t>
            </a:r>
            <a:r>
              <a:rPr lang="fi-FI" dirty="0" err="1"/>
              <a:t>Psychology</a:t>
            </a:r>
            <a:r>
              <a:rPr lang="fi-FI" dirty="0"/>
              <a:t> LAJM</a:t>
            </a:r>
          </a:p>
        </p:txBody>
      </p:sp>
    </p:spTree>
    <p:extLst>
      <p:ext uri="{BB962C8B-B14F-4D97-AF65-F5344CB8AC3E}">
        <p14:creationId xmlns:p14="http://schemas.microsoft.com/office/powerpoint/2010/main" val="1580088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36A1BBF-D4FB-CE47-A8EF-9C7E333B9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Neuron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4649561-36E0-044E-AD1A-93D585A807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  <a:p>
            <a:r>
              <a:rPr lang="en-GB" dirty="0"/>
              <a:t>Response from a </a:t>
            </a:r>
            <a:r>
              <a:rPr lang="en-GB" dirty="0" err="1"/>
              <a:t>distunguished</a:t>
            </a:r>
            <a:r>
              <a:rPr lang="en-GB" dirty="0"/>
              <a:t> IB Psychology teacher John Crane:</a:t>
            </a:r>
          </a:p>
          <a:p>
            <a:pPr lvl="1"/>
            <a:r>
              <a:rPr lang="en-GB" i="1" dirty="0"/>
              <a:t>”I cannot imagine how they could ever use this in a question. It would have to be "one study of a neuron." I would not worry about it.”</a:t>
            </a:r>
          </a:p>
        </p:txBody>
      </p:sp>
    </p:spTree>
    <p:extLst>
      <p:ext uri="{BB962C8B-B14F-4D97-AF65-F5344CB8AC3E}">
        <p14:creationId xmlns:p14="http://schemas.microsoft.com/office/powerpoint/2010/main" val="653242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2F367C0-24C0-F443-B2BE-0465F46EB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Synapse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1E58BDB-4A2D-8E45-9D73-E9B1E2227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How do neuron and synapse relate to </a:t>
            </a:r>
            <a:r>
              <a:rPr lang="en-GB" i="1" dirty="0"/>
              <a:t>excitatory </a:t>
            </a:r>
            <a:r>
              <a:rPr lang="en-GB" dirty="0"/>
              <a:t>and </a:t>
            </a:r>
            <a:r>
              <a:rPr lang="en-GB" i="1" dirty="0"/>
              <a:t>inhibitory </a:t>
            </a:r>
            <a:r>
              <a:rPr lang="en-GB" dirty="0"/>
              <a:t>neurotransmitters?</a:t>
            </a:r>
          </a:p>
          <a:p>
            <a:pPr lvl="1"/>
            <a:r>
              <a:rPr lang="en-GB" dirty="0"/>
              <a:t>Excitatory neurotransmission: </a:t>
            </a:r>
            <a:r>
              <a:rPr lang="en-GB" b="1" dirty="0"/>
              <a:t>Fisher, Aron and Brown (2005)</a:t>
            </a:r>
            <a:r>
              <a:rPr lang="en-GB" dirty="0"/>
              <a:t> – </a:t>
            </a:r>
            <a:r>
              <a:rPr lang="en-GB" i="1" dirty="0"/>
              <a:t>Dopamine</a:t>
            </a:r>
            <a:r>
              <a:rPr lang="en-GB" dirty="0"/>
              <a:t> as an excitatory neurotransmitter in romantic love</a:t>
            </a:r>
          </a:p>
          <a:p>
            <a:pPr lvl="1"/>
            <a:r>
              <a:rPr lang="en-GB" dirty="0"/>
              <a:t>Inhibitory neurotransmission: </a:t>
            </a:r>
            <a:r>
              <a:rPr lang="en-GB" b="1" dirty="0"/>
              <a:t>Crockett et al. (2010)</a:t>
            </a:r>
            <a:r>
              <a:rPr lang="en-GB" dirty="0"/>
              <a:t> – </a:t>
            </a:r>
            <a:r>
              <a:rPr lang="en-GB" i="1" dirty="0"/>
              <a:t>Serotonin</a:t>
            </a:r>
            <a:r>
              <a:rPr lang="en-GB" dirty="0"/>
              <a:t> as an inhibitory neurotransmitter in prosocial behaviour</a:t>
            </a:r>
          </a:p>
        </p:txBody>
      </p:sp>
    </p:spTree>
    <p:extLst>
      <p:ext uri="{BB962C8B-B14F-4D97-AF65-F5344CB8AC3E}">
        <p14:creationId xmlns:p14="http://schemas.microsoft.com/office/powerpoint/2010/main" val="1789361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55A2904-1A73-A443-91EA-247A53E63B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Agonist</a:t>
            </a:r>
            <a:r>
              <a:rPr lang="fi-FI" dirty="0"/>
              <a:t> and </a:t>
            </a:r>
            <a:r>
              <a:rPr lang="fi-FI" dirty="0" err="1"/>
              <a:t>antagonist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CF9EE75-1D14-654C-973E-87ED8F317B4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Convenient study: </a:t>
            </a:r>
            <a:r>
              <a:rPr lang="en-GB" b="1" dirty="0"/>
              <a:t>Rogers and </a:t>
            </a:r>
            <a:r>
              <a:rPr lang="en-GB" b="1" dirty="0" err="1"/>
              <a:t>Kesner</a:t>
            </a:r>
            <a:r>
              <a:rPr lang="en-GB" b="1" dirty="0"/>
              <a:t> (2003)</a:t>
            </a:r>
          </a:p>
          <a:p>
            <a:pPr lvl="1"/>
            <a:r>
              <a:rPr lang="en-GB" i="1" dirty="0"/>
              <a:t>Acetylcholine</a:t>
            </a:r>
            <a:r>
              <a:rPr lang="en-GB" dirty="0"/>
              <a:t> (agonist) </a:t>
            </a:r>
            <a:br>
              <a:rPr lang="en-GB" dirty="0"/>
            </a:br>
            <a:r>
              <a:rPr lang="en-GB" dirty="0"/>
              <a:t>in the formation of memories with </a:t>
            </a:r>
            <a:r>
              <a:rPr lang="en-GB" i="1" dirty="0"/>
              <a:t>scopolamine</a:t>
            </a:r>
            <a:r>
              <a:rPr lang="en-GB" dirty="0"/>
              <a:t> (antagonist)</a:t>
            </a:r>
          </a:p>
        </p:txBody>
      </p:sp>
      <p:pic>
        <p:nvPicPr>
          <p:cNvPr id="6" name="Sisällön paikkamerkki 5" descr="Kuva, joka sisältää kohteen kasvi, kukka, pasuuna&#10;&#10;Kuvaus luotu automaattisesti">
            <a:extLst>
              <a:ext uri="{FF2B5EF4-FFF2-40B4-BE49-F238E27FC236}">
                <a16:creationId xmlns:a16="http://schemas.microsoft.com/office/drawing/2014/main" id="{8D3292F3-3AD8-2749-82C5-55029E035774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8200" y="2277496"/>
            <a:ext cx="4038600" cy="2692400"/>
          </a:xfrm>
        </p:spPr>
      </p:pic>
    </p:spTree>
    <p:extLst>
      <p:ext uri="{BB962C8B-B14F-4D97-AF65-F5344CB8AC3E}">
        <p14:creationId xmlns:p14="http://schemas.microsoft.com/office/powerpoint/2010/main" val="2740822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FE178C-DA3D-3E44-82C1-413CEE770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CDD0AE8-A4E3-0E4A-93F0-FA98528724E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Study / review </a:t>
            </a:r>
            <a:r>
              <a:rPr lang="en-GB" i="1" dirty="0"/>
              <a:t>neuron</a:t>
            </a:r>
            <a:r>
              <a:rPr lang="en-GB" dirty="0"/>
              <a:t> and </a:t>
            </a:r>
            <a:r>
              <a:rPr lang="en-GB" i="1" dirty="0"/>
              <a:t>synapse</a:t>
            </a:r>
            <a:r>
              <a:rPr lang="en-GB" dirty="0"/>
              <a:t> with </a:t>
            </a:r>
            <a:r>
              <a:rPr lang="en-GB" i="1" dirty="0"/>
              <a:t>excitatory</a:t>
            </a:r>
            <a:r>
              <a:rPr lang="en-GB" dirty="0"/>
              <a:t> and </a:t>
            </a:r>
            <a:r>
              <a:rPr lang="en-GB" i="1" dirty="0"/>
              <a:t>inhibitory</a:t>
            </a:r>
            <a:r>
              <a:rPr lang="en-GB" dirty="0"/>
              <a:t> neurotransmission plus </a:t>
            </a:r>
            <a:r>
              <a:rPr lang="en-GB" i="1" dirty="0"/>
              <a:t>agonist</a:t>
            </a:r>
            <a:r>
              <a:rPr lang="en-GB" dirty="0"/>
              <a:t> and </a:t>
            </a:r>
            <a:r>
              <a:rPr lang="en-GB" i="1" dirty="0"/>
              <a:t>antagonist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8CCDA97-D127-1B46-A97E-039628B6A8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199" y="1600200"/>
            <a:ext cx="4234544" cy="4525963"/>
          </a:xfrm>
        </p:spPr>
        <p:txBody>
          <a:bodyPr/>
          <a:lstStyle/>
          <a:p>
            <a:endParaRPr lang="en-GB" dirty="0"/>
          </a:p>
          <a:p>
            <a:r>
              <a:rPr lang="en-GB" dirty="0"/>
              <a:t>Study / review the following studies:</a:t>
            </a:r>
          </a:p>
          <a:p>
            <a:pPr lvl="1"/>
            <a:r>
              <a:rPr lang="en-GB" b="1" dirty="0"/>
              <a:t>Fisher, Aron and Brown (2005)</a:t>
            </a:r>
          </a:p>
          <a:p>
            <a:pPr lvl="1"/>
            <a:r>
              <a:rPr lang="en-GB" b="1" dirty="0"/>
              <a:t>Crockett et al. (2010)</a:t>
            </a:r>
          </a:p>
          <a:p>
            <a:pPr lvl="1"/>
            <a:r>
              <a:rPr lang="en-GB" b="1" dirty="0"/>
              <a:t>Rogers and </a:t>
            </a:r>
            <a:r>
              <a:rPr lang="en-GB" b="1" dirty="0" err="1"/>
              <a:t>Kesner</a:t>
            </a:r>
            <a:r>
              <a:rPr lang="en-GB" b="1" dirty="0"/>
              <a:t> (2003)</a:t>
            </a:r>
          </a:p>
        </p:txBody>
      </p:sp>
    </p:spTree>
    <p:extLst>
      <p:ext uri="{BB962C8B-B14F-4D97-AF65-F5344CB8AC3E}">
        <p14:creationId xmlns:p14="http://schemas.microsoft.com/office/powerpoint/2010/main" val="4195867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A202C26-FD02-424B-A8BA-A47A9CED62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Picture </a:t>
            </a:r>
            <a:r>
              <a:rPr lang="fi-FI" dirty="0" err="1"/>
              <a:t>sources</a:t>
            </a:r>
            <a:endParaRPr lang="fi-FI" dirty="0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6E2E05F3-0FB2-4B46-A0EF-079FE77570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Scopolamine</a:t>
            </a:r>
            <a:r>
              <a:rPr lang="fi-FI" dirty="0"/>
              <a:t> / </a:t>
            </a:r>
            <a:r>
              <a:rPr lang="fi-FI" dirty="0" err="1"/>
              <a:t>Devil’s</a:t>
            </a:r>
            <a:r>
              <a:rPr lang="fi-FI" dirty="0"/>
              <a:t> </a:t>
            </a:r>
            <a:r>
              <a:rPr lang="fi-FI" dirty="0" err="1"/>
              <a:t>Breath</a:t>
            </a:r>
            <a:r>
              <a:rPr lang="fi-FI" dirty="0"/>
              <a:t>: &lt;</a:t>
            </a:r>
            <a:r>
              <a:rPr lang="fi-FI" dirty="0" err="1"/>
              <a:t>https</a:t>
            </a:r>
            <a:r>
              <a:rPr lang="fi-FI" dirty="0"/>
              <a:t>://</a:t>
            </a:r>
            <a:r>
              <a:rPr lang="fi-FI" dirty="0" err="1"/>
              <a:t>www.the-star.co.ke</a:t>
            </a:r>
            <a:r>
              <a:rPr lang="fi-FI" dirty="0"/>
              <a:t>/</a:t>
            </a:r>
            <a:r>
              <a:rPr lang="fi-FI" dirty="0" err="1"/>
              <a:t>sasa</a:t>
            </a:r>
            <a:r>
              <a:rPr lang="fi-FI" dirty="0"/>
              <a:t>/</a:t>
            </a:r>
            <a:r>
              <a:rPr lang="fi-FI" dirty="0" err="1"/>
              <a:t>lifestyle</a:t>
            </a:r>
            <a:r>
              <a:rPr lang="fi-FI" dirty="0"/>
              <a:t>/2019-06-08-devils-breath-used-to-hypnotise-rob-victims/&gt; </a:t>
            </a:r>
            <a:r>
              <a:rPr lang="fi-FI" dirty="0" err="1"/>
              <a:t>Accessed</a:t>
            </a:r>
            <a:r>
              <a:rPr lang="fi-FI" dirty="0"/>
              <a:t> 9th of </a:t>
            </a:r>
            <a:r>
              <a:rPr lang="fi-FI" dirty="0" err="1"/>
              <a:t>March</a:t>
            </a:r>
            <a:r>
              <a:rPr lang="fi-FI" dirty="0"/>
              <a:t> 2021.</a:t>
            </a:r>
          </a:p>
        </p:txBody>
      </p:sp>
    </p:spTree>
    <p:extLst>
      <p:ext uri="{BB962C8B-B14F-4D97-AF65-F5344CB8AC3E}">
        <p14:creationId xmlns:p14="http://schemas.microsoft.com/office/powerpoint/2010/main" val="23043634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895</TotalTime>
  <Words>213</Words>
  <Application>Microsoft Macintosh PowerPoint</Application>
  <PresentationFormat>Näytössä katseltava diaesitys (4:3)</PresentationFormat>
  <Paragraphs>24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Office-teema</vt:lpstr>
      <vt:lpstr>REVIEWING THE TROUBLE SPOTS IN NEUROTRANSMISSION (Dec 2019 syllabus revision)</vt:lpstr>
      <vt:lpstr>Neuron</vt:lpstr>
      <vt:lpstr>Synapse</vt:lpstr>
      <vt:lpstr>Agonist and antagonist</vt:lpstr>
      <vt:lpstr>TASK</vt:lpstr>
      <vt:lpstr>Picture sources</vt:lpstr>
    </vt:vector>
  </TitlesOfParts>
  <Company>Voionmaa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 TARKKAAVAISUUS</dc:title>
  <dc:creator>Markus Lajunen</dc:creator>
  <cp:lastModifiedBy>Lajunen Markus</cp:lastModifiedBy>
  <cp:revision>82</cp:revision>
  <dcterms:created xsi:type="dcterms:W3CDTF">2016-01-27T06:20:57Z</dcterms:created>
  <dcterms:modified xsi:type="dcterms:W3CDTF">2021-03-09T07:58:44Z</dcterms:modified>
</cp:coreProperties>
</file>