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3" r:id="rId3"/>
    <p:sldId id="364" r:id="rId4"/>
    <p:sldId id="288" r:id="rId5"/>
    <p:sldId id="304" r:id="rId6"/>
    <p:sldId id="311" r:id="rId7"/>
    <p:sldId id="297" r:id="rId8"/>
    <p:sldId id="312" r:id="rId9"/>
    <p:sldId id="286" r:id="rId10"/>
    <p:sldId id="313" r:id="rId11"/>
    <p:sldId id="355" r:id="rId12"/>
    <p:sldId id="305" r:id="rId13"/>
    <p:sldId id="306" r:id="rId14"/>
    <p:sldId id="307" r:id="rId15"/>
    <p:sldId id="308" r:id="rId16"/>
    <p:sldId id="282" r:id="rId17"/>
    <p:sldId id="309" r:id="rId18"/>
    <p:sldId id="281" r:id="rId19"/>
    <p:sldId id="361" r:id="rId20"/>
    <p:sldId id="358" r:id="rId21"/>
    <p:sldId id="330" r:id="rId22"/>
    <p:sldId id="359" r:id="rId23"/>
    <p:sldId id="360" r:id="rId24"/>
    <p:sldId id="331" r:id="rId25"/>
    <p:sldId id="365" r:id="rId26"/>
    <p:sldId id="279" r:id="rId27"/>
    <p:sldId id="310" r:id="rId2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0S0jKbh6R1I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THE RELATIONSHIP BETWEEN THE BRAIN AND BEHAVIOUR</a:t>
            </a:r>
            <a:br>
              <a:rPr lang="fi-FI" b="1" dirty="0"/>
            </a:br>
            <a:r>
              <a:rPr lang="fi-FI" b="1" dirty="0"/>
              <a:t>(</a:t>
            </a:r>
            <a:r>
              <a:rPr lang="fi-FI" b="1" dirty="0" err="1"/>
              <a:t>Dec</a:t>
            </a:r>
            <a:r>
              <a:rPr lang="fi-FI" b="1" dirty="0"/>
              <a:t> 2019 </a:t>
            </a:r>
            <a:r>
              <a:rPr lang="fi-FI" b="1" dirty="0" err="1"/>
              <a:t>syllabus</a:t>
            </a:r>
            <a:r>
              <a:rPr lang="fi-FI" b="1" dirty="0"/>
              <a:t> revision)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BA693-B259-2044-A68C-40C36082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networks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29DB74-EC9F-594C-820B-96D0DC762D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Synaptic connections between neurons form </a:t>
            </a:r>
            <a:r>
              <a:rPr lang="en-GB" i="1" dirty="0"/>
              <a:t>neural networks</a:t>
            </a:r>
          </a:p>
          <a:p>
            <a:pPr lvl="1"/>
            <a:r>
              <a:rPr lang="en-GB" dirty="0"/>
              <a:t>Developed by making and breaking of synaptic connections</a:t>
            </a:r>
          </a:p>
        </p:txBody>
      </p:sp>
      <p:pic>
        <p:nvPicPr>
          <p:cNvPr id="6" name="Sisällön paikkamerkki 5" descr="Kuva, joka sisältää kohteen kevyt, katsominen, tuli, kirkas&#10;&#10;Kuvaus luotu automaattisesti">
            <a:extLst>
              <a:ext uri="{FF2B5EF4-FFF2-40B4-BE49-F238E27FC236}">
                <a16:creationId xmlns:a16="http://schemas.microsoft.com/office/drawing/2014/main" id="{2C544D7E-D5F1-4943-8C6A-17BB4CA1A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274342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val="6441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A82A5C-98CA-CB49-A378-30FC5DC5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Neuroplasticity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8F856E-BF17-B84F-9791-9DFD0B05E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796143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Changes in neural networks is termed </a:t>
            </a:r>
            <a:r>
              <a:rPr lang="en-GB" i="1" dirty="0"/>
              <a:t>neuroplasticity</a:t>
            </a:r>
          </a:p>
          <a:p>
            <a:r>
              <a:rPr lang="en-GB" dirty="0"/>
              <a:t>Changes can occur from </a:t>
            </a:r>
            <a:r>
              <a:rPr lang="en-GB" i="1" dirty="0"/>
              <a:t>genetic</a:t>
            </a:r>
            <a:r>
              <a:rPr lang="en-GB" dirty="0"/>
              <a:t> and/or </a:t>
            </a:r>
            <a:r>
              <a:rPr lang="en-GB" i="1" dirty="0"/>
              <a:t>environmental</a:t>
            </a:r>
            <a:r>
              <a:rPr lang="en-GB" dirty="0"/>
              <a:t> factors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 descr="Kuva, joka sisältää kohteen koripallo, peli, eläin, koralli&#10;&#10;Kuvaus luotu automaattisesti">
            <a:extLst>
              <a:ext uri="{FF2B5EF4-FFF2-40B4-BE49-F238E27FC236}">
                <a16:creationId xmlns:a16="http://schemas.microsoft.com/office/drawing/2014/main" id="{454B42AD-3744-9C4D-8A05-B38AE584A8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1" y="2274342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val="4466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926F0F-6942-9147-AAC9-1B8B986F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5E06C5-CB05-4344-AD70-D5EE4597D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6314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Review the </a:t>
            </a:r>
            <a:r>
              <a:rPr lang="en-GB" b="1" dirty="0" err="1"/>
              <a:t>Merzenich</a:t>
            </a:r>
            <a:r>
              <a:rPr lang="en-GB" b="1" dirty="0"/>
              <a:t> et al (1984)</a:t>
            </a:r>
            <a:r>
              <a:rPr lang="en-GB" dirty="0"/>
              <a:t>, </a:t>
            </a:r>
            <a:r>
              <a:rPr lang="en-GB" b="1" dirty="0" err="1"/>
              <a:t>Draganski</a:t>
            </a:r>
            <a:r>
              <a:rPr lang="en-GB" b="1" dirty="0"/>
              <a:t> et al (2004) </a:t>
            </a:r>
            <a:r>
              <a:rPr lang="en-GB" dirty="0"/>
              <a:t>and </a:t>
            </a:r>
            <a:r>
              <a:rPr lang="en-GB" b="1" dirty="0"/>
              <a:t>Maguire et al (2000) </a:t>
            </a:r>
            <a:r>
              <a:rPr lang="en-GB" dirty="0"/>
              <a:t>studies from your memos and/or from pages 57–61</a:t>
            </a:r>
          </a:p>
          <a:p>
            <a:pPr lvl="1"/>
            <a:r>
              <a:rPr lang="en-GB" dirty="0"/>
              <a:t>What do they tell you about </a:t>
            </a:r>
            <a:r>
              <a:rPr lang="en-GB" i="1" dirty="0"/>
              <a:t>neuroplasticity</a:t>
            </a:r>
            <a:r>
              <a:rPr lang="en-GB" dirty="0"/>
              <a:t>?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203F58-98E7-5C48-862C-EE19D0990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22" y="1600200"/>
            <a:ext cx="2116155" cy="4525963"/>
          </a:xfrm>
        </p:spPr>
      </p:pic>
    </p:spTree>
    <p:extLst>
      <p:ext uri="{BB962C8B-B14F-4D97-AF65-F5344CB8AC3E}">
        <p14:creationId xmlns:p14="http://schemas.microsoft.com/office/powerpoint/2010/main" val="20984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C7198-DDE7-8B47-843C-B0933288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pruning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9D8E6-7595-1145-A5FD-AA5D04718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i="1" dirty="0"/>
          </a:p>
          <a:p>
            <a:r>
              <a:rPr lang="en-GB" i="1" dirty="0"/>
              <a:t>Neural pruning </a:t>
            </a:r>
            <a:r>
              <a:rPr lang="en-GB" dirty="0"/>
              <a:t>aka </a:t>
            </a:r>
            <a:r>
              <a:rPr lang="en-GB" i="1" dirty="0"/>
              <a:t>apoptosis</a:t>
            </a:r>
          </a:p>
          <a:p>
            <a:pPr lvl="1"/>
            <a:r>
              <a:rPr lang="en-GB" dirty="0"/>
              <a:t>A programmed mechanism of cell death; selective cell death</a:t>
            </a:r>
          </a:p>
          <a:p>
            <a:pPr lvl="1"/>
            <a:r>
              <a:rPr lang="en-GB" dirty="0"/>
              <a:t>Neurodevelopmental process where neural networks are “sculped”</a:t>
            </a:r>
          </a:p>
        </p:txBody>
      </p:sp>
      <p:pic>
        <p:nvPicPr>
          <p:cNvPr id="6" name="Sisällön paikkamerkki 5" descr="Kuva, joka sisältää kohteen rakennus, henkilö, sisä, veistos&#10;&#10;Kuvaus luotu automaattisesti">
            <a:extLst>
              <a:ext uri="{FF2B5EF4-FFF2-40B4-BE49-F238E27FC236}">
                <a16:creationId xmlns:a16="http://schemas.microsoft.com/office/drawing/2014/main" id="{06283E01-0EB1-1846-AA42-BDEF5551E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9829" y="1601674"/>
            <a:ext cx="3015342" cy="4523014"/>
          </a:xfrm>
        </p:spPr>
      </p:pic>
    </p:spTree>
    <p:extLst>
      <p:ext uri="{BB962C8B-B14F-4D97-AF65-F5344CB8AC3E}">
        <p14:creationId xmlns:p14="http://schemas.microsoft.com/office/powerpoint/2010/main" val="21634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2F4AD-C5ED-3545-A54F-BC89C05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pruning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6BAE0-F63B-F140-9040-5C65A9A7B9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During early brain development, primary changes are in losses of neurons and synapses</a:t>
            </a:r>
          </a:p>
          <a:p>
            <a:endParaRPr lang="en-GB" dirty="0"/>
          </a:p>
          <a:p>
            <a:r>
              <a:rPr lang="en-GB" dirty="0"/>
              <a:t>Number of neurons and number of synapses </a:t>
            </a:r>
            <a:r>
              <a:rPr lang="en-GB" i="1" dirty="0"/>
              <a:t>decrease</a:t>
            </a:r>
            <a:r>
              <a:rPr lang="en-GB" dirty="0"/>
              <a:t> over early development 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5B01E42F-63FB-B740-A454-D1A41849A9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81697"/>
            <a:ext cx="4038600" cy="3362969"/>
          </a:xfrm>
        </p:spPr>
      </p:pic>
    </p:spTree>
    <p:extLst>
      <p:ext uri="{BB962C8B-B14F-4D97-AF65-F5344CB8AC3E}">
        <p14:creationId xmlns:p14="http://schemas.microsoft.com/office/powerpoint/2010/main" val="25451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B0A93-74A8-A742-804F-2143EE26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pruning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02A2B3-89B7-D741-B8EF-5B658F6D3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Neural pruning happens through a process called </a:t>
            </a:r>
            <a:r>
              <a:rPr lang="en-GB" i="1" dirty="0"/>
              <a:t>synaptic pruning</a:t>
            </a:r>
          </a:p>
          <a:p>
            <a:pPr lvl="1"/>
            <a:r>
              <a:rPr lang="en-GB" dirty="0"/>
              <a:t>”Death” of the synapses lead to the death of the neurons</a:t>
            </a:r>
          </a:p>
        </p:txBody>
      </p:sp>
      <p:pic>
        <p:nvPicPr>
          <p:cNvPr id="6" name="Sisällön paikkamerkki 5" descr="Kuva, joka sisältää kohteen teksti, puu&#10;&#10;Kuvaus luotu automaattisesti">
            <a:extLst>
              <a:ext uri="{FF2B5EF4-FFF2-40B4-BE49-F238E27FC236}">
                <a16:creationId xmlns:a16="http://schemas.microsoft.com/office/drawing/2014/main" id="{031E0E91-0A76-4844-9A35-8D375A5AA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6150" y="1951831"/>
            <a:ext cx="3822700" cy="3822700"/>
          </a:xfrm>
        </p:spPr>
      </p:pic>
    </p:spTree>
    <p:extLst>
      <p:ext uri="{BB962C8B-B14F-4D97-AF65-F5344CB8AC3E}">
        <p14:creationId xmlns:p14="http://schemas.microsoft.com/office/powerpoint/2010/main" val="24339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F7946E-8D5C-9B43-9932-00D758D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871F07-069F-9D4A-8CCE-D60198383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Alila Medical Media video </a:t>
            </a:r>
            <a:r>
              <a:rPr lang="en-GB" dirty="0"/>
              <a:t>about synaptic pruning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CCFE265-936A-1347-9F42-9EA84D543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6200" y="2091356"/>
            <a:ext cx="4800600" cy="3396424"/>
          </a:xfrm>
        </p:spPr>
      </p:pic>
    </p:spTree>
    <p:extLst>
      <p:ext uri="{BB962C8B-B14F-4D97-AF65-F5344CB8AC3E}">
        <p14:creationId xmlns:p14="http://schemas.microsoft.com/office/powerpoint/2010/main" val="16069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DD5C9-72EB-814E-8176-54DEDE11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D02D6B-A82A-A849-9947-AC733FDB8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Find the gist of </a:t>
            </a:r>
            <a:r>
              <a:rPr lang="en-GB" b="1" dirty="0" err="1"/>
              <a:t>Werker</a:t>
            </a:r>
            <a:r>
              <a:rPr lang="en-GB" b="1" dirty="0"/>
              <a:t> et al (1981)</a:t>
            </a:r>
            <a:r>
              <a:rPr lang="en-GB" dirty="0"/>
              <a:t> study from the teacher’s handout</a:t>
            </a:r>
          </a:p>
          <a:p>
            <a:pPr lvl="1"/>
            <a:r>
              <a:rPr lang="en-GB" dirty="0"/>
              <a:t>How does </a:t>
            </a:r>
            <a:r>
              <a:rPr lang="en-GB" i="1" dirty="0"/>
              <a:t>neural pruning</a:t>
            </a:r>
            <a:r>
              <a:rPr lang="en-GB" dirty="0"/>
              <a:t> manifest itself in the discrimination of phonemes?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819CB0CD-66E5-484B-9A2F-5E0A5C020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57819"/>
            <a:ext cx="4038600" cy="2227961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36CAABA-5827-8843-8412-8B94C9341ADC}"/>
              </a:ext>
            </a:extLst>
          </p:cNvPr>
          <p:cNvSpPr txBox="1"/>
          <p:nvPr/>
        </p:nvSpPr>
        <p:spPr>
          <a:xfrm>
            <a:off x="1821595" y="5026704"/>
            <a:ext cx="565321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/>
              <a:t>Werker</a:t>
            </a:r>
            <a:r>
              <a:rPr lang="en-GB" sz="2400" b="1" dirty="0"/>
              <a:t> et al (1981) </a:t>
            </a:r>
            <a:r>
              <a:rPr lang="en-GB" sz="2400" dirty="0"/>
              <a:t>study relates to </a:t>
            </a:r>
            <a:br>
              <a:rPr lang="en-GB" sz="2400" dirty="0"/>
            </a:br>
            <a:r>
              <a:rPr lang="en-GB" sz="2400" dirty="0"/>
              <a:t>a phenomenon called </a:t>
            </a:r>
            <a:r>
              <a:rPr lang="en-GB" sz="2400" i="1" dirty="0"/>
              <a:t>perceptual narrowing</a:t>
            </a:r>
          </a:p>
        </p:txBody>
      </p:sp>
    </p:spTree>
    <p:extLst>
      <p:ext uri="{BB962C8B-B14F-4D97-AF65-F5344CB8AC3E}">
        <p14:creationId xmlns:p14="http://schemas.microsoft.com/office/powerpoint/2010/main" val="33445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C7198-DDE7-8B47-843C-B0933288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9D8E6-7595-1145-A5FD-AA5D04718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Review the whole process of </a:t>
            </a:r>
            <a:r>
              <a:rPr lang="en-GB" i="1" dirty="0"/>
              <a:t>synaptic transmission </a:t>
            </a:r>
            <a:r>
              <a:rPr lang="en-GB" dirty="0"/>
              <a:t>with the help of the teacher’s handout</a:t>
            </a:r>
          </a:p>
          <a:p>
            <a:pPr lvl="1"/>
            <a:r>
              <a:rPr lang="en-GB" dirty="0"/>
              <a:t>Reread your handout from IB1-year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FC0F4CD-ACDF-0B44-8FB4-7B427E0546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680557"/>
            <a:ext cx="4038598" cy="4365250"/>
          </a:xfrm>
        </p:spPr>
      </p:pic>
    </p:spTree>
    <p:extLst>
      <p:ext uri="{BB962C8B-B14F-4D97-AF65-F5344CB8AC3E}">
        <p14:creationId xmlns:p14="http://schemas.microsoft.com/office/powerpoint/2010/main" val="10978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Synaptic</a:t>
            </a:r>
            <a:r>
              <a:rPr lang="fi-FI" dirty="0"/>
              <a:t> transmission</a:t>
            </a:r>
          </a:p>
        </p:txBody>
      </p:sp>
      <p:pic>
        <p:nvPicPr>
          <p:cNvPr id="7" name="Sisällön paikkamerkki 3" descr="synaptic_transmission_me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552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43764-4A2F-7F43-9ADC-24E94520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F91443-9402-9A42-8E4E-99722269A3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i="1" dirty="0"/>
          </a:p>
          <a:p>
            <a:r>
              <a:rPr lang="en-GB" i="1" dirty="0"/>
              <a:t>”Techniques used to study the brain in relation to behaviour: Study one technique used to understand the brain and behaviour”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EF34EB-75C2-154D-991B-F93ED51454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Choose ONE brain imaging technique from the syllabus and review it thoroughly with the help of the materials in OneNote</a:t>
            </a:r>
          </a:p>
          <a:p>
            <a:r>
              <a:rPr lang="en-GB" dirty="0"/>
              <a:t>Search for at least TWO studies that use the brain imaging technique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6DE6EDF-FF3F-F64A-86C2-E7CE675CDCE5}"/>
              </a:ext>
            </a:extLst>
          </p:cNvPr>
          <p:cNvSpPr txBox="1"/>
          <p:nvPr/>
        </p:nvSpPr>
        <p:spPr>
          <a:xfrm>
            <a:off x="242819" y="4925834"/>
            <a:ext cx="463338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Please note! </a:t>
            </a:r>
          </a:p>
          <a:p>
            <a:pPr algn="ctr"/>
            <a:r>
              <a:rPr lang="en-GB" sz="2400" b="1" dirty="0"/>
              <a:t>You need to understand the basics </a:t>
            </a:r>
          </a:p>
          <a:p>
            <a:pPr algn="ctr"/>
            <a:r>
              <a:rPr lang="en-GB" sz="2400" b="1" dirty="0"/>
              <a:t>of the other techniques as well!</a:t>
            </a:r>
          </a:p>
        </p:txBody>
      </p:sp>
    </p:spTree>
    <p:extLst>
      <p:ext uri="{BB962C8B-B14F-4D97-AF65-F5344CB8AC3E}">
        <p14:creationId xmlns:p14="http://schemas.microsoft.com/office/powerpoint/2010/main" val="5951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ED3DC-FDCB-5A47-A611-8B364210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BE8C5E-E0F2-464B-8856-99E7E487B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82886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Neurotransmitters are chemical messengers</a:t>
            </a:r>
          </a:p>
          <a:p>
            <a:pPr lvl="1"/>
            <a:r>
              <a:rPr lang="en-GB" b="1" dirty="0"/>
              <a:t>Excitatory neurotransmitters </a:t>
            </a:r>
            <a:r>
              <a:rPr lang="en-GB" i="1" dirty="0"/>
              <a:t>increase</a:t>
            </a:r>
            <a:r>
              <a:rPr lang="en-GB" dirty="0"/>
              <a:t> the likelihood of action potential in the receiving neuron</a:t>
            </a:r>
          </a:p>
          <a:p>
            <a:pPr lvl="1"/>
            <a:r>
              <a:rPr lang="en-GB" b="1" dirty="0"/>
              <a:t>Inhibitory neurotransmitters </a:t>
            </a:r>
            <a:r>
              <a:rPr lang="en-GB" dirty="0"/>
              <a:t>do the opposite =&gt; </a:t>
            </a:r>
            <a:r>
              <a:rPr lang="en-GB" i="1" dirty="0"/>
              <a:t>decrease</a:t>
            </a:r>
          </a:p>
          <a:p>
            <a:endParaRPr lang="en-GB" dirty="0"/>
          </a:p>
        </p:txBody>
      </p:sp>
      <p:pic>
        <p:nvPicPr>
          <p:cNvPr id="6" name="Sisällön paikkamerkki 5" descr="Kuva, joka sisältää kohteen merkki&#10;&#10;Kuvaus luotu automaattisesti">
            <a:extLst>
              <a:ext uri="{FF2B5EF4-FFF2-40B4-BE49-F238E27FC236}">
                <a16:creationId xmlns:a16="http://schemas.microsoft.com/office/drawing/2014/main" id="{D297E2D4-32E7-0C48-9BD2-DF2F8470B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2114" y="2328514"/>
            <a:ext cx="4038598" cy="3069334"/>
          </a:xfrm>
        </p:spPr>
      </p:pic>
    </p:spTree>
    <p:extLst>
      <p:ext uri="{BB962C8B-B14F-4D97-AF65-F5344CB8AC3E}">
        <p14:creationId xmlns:p14="http://schemas.microsoft.com/office/powerpoint/2010/main" val="8516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433D7-8040-3247-AB5A-39749CBC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03AB7-32F6-B946-B9B2-1515D00FC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Agonist</a:t>
            </a:r>
            <a:r>
              <a:rPr lang="en-GB" dirty="0"/>
              <a:t> is a chemical that </a:t>
            </a:r>
            <a:r>
              <a:rPr lang="en-GB" i="1" dirty="0"/>
              <a:t>enhances </a:t>
            </a:r>
            <a:r>
              <a:rPr lang="en-GB" dirty="0"/>
              <a:t>the action of a neurotransmitter</a:t>
            </a:r>
          </a:p>
          <a:p>
            <a:endParaRPr lang="en-GB" b="1" dirty="0"/>
          </a:p>
          <a:p>
            <a:r>
              <a:rPr lang="en-GB" b="1" dirty="0"/>
              <a:t>Antagonist</a:t>
            </a:r>
            <a:r>
              <a:rPr lang="en-GB" dirty="0"/>
              <a:t> is a chemical that </a:t>
            </a:r>
            <a:r>
              <a:rPr lang="en-GB" i="1" dirty="0"/>
              <a:t>inhibits</a:t>
            </a:r>
            <a:r>
              <a:rPr lang="en-GB" dirty="0"/>
              <a:t> the action of a neurotransmitter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3F60842-B7F5-9441-976F-01ACB42DE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1714" y="1601453"/>
            <a:ext cx="2231572" cy="4523456"/>
          </a:xfrm>
        </p:spPr>
      </p:pic>
    </p:spTree>
    <p:extLst>
      <p:ext uri="{BB962C8B-B14F-4D97-AF65-F5344CB8AC3E}">
        <p14:creationId xmlns:p14="http://schemas.microsoft.com/office/powerpoint/2010/main" val="22208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82E776-D02C-7F4C-8EF3-BEC0B116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pic>
        <p:nvPicPr>
          <p:cNvPr id="7" name="Sisällön paikkamerkki 6" descr="Kuva, joka sisältää kohteen huone&#10;&#10;Kuvaus luotu automaattisesti">
            <a:extLst>
              <a:ext uri="{FF2B5EF4-FFF2-40B4-BE49-F238E27FC236}">
                <a16:creationId xmlns:a16="http://schemas.microsoft.com/office/drawing/2014/main" id="{D2D19415-CC49-6F4C-896A-E9601EB37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8202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EE2A6-9793-ED40-9769-19FB07BB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81ADCF-5318-1E40-82F3-2E494362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35286"/>
          </a:xfrm>
        </p:spPr>
        <p:txBody>
          <a:bodyPr/>
          <a:lstStyle/>
          <a:p>
            <a:r>
              <a:rPr lang="en-GB" b="1" dirty="0"/>
              <a:t>Dopamine</a:t>
            </a:r>
          </a:p>
          <a:p>
            <a:pPr lvl="1"/>
            <a:r>
              <a:rPr lang="en-GB" dirty="0"/>
              <a:t>A neurotransmitter involved in motivational behaviour like pleasure seeking, control of movement, emotional response and addictive behaviour</a:t>
            </a:r>
          </a:p>
          <a:p>
            <a:pPr lvl="1"/>
            <a:r>
              <a:rPr lang="en-GB" dirty="0"/>
              <a:t>Released in the brain’s reward system</a:t>
            </a:r>
          </a:p>
        </p:txBody>
      </p:sp>
      <p:pic>
        <p:nvPicPr>
          <p:cNvPr id="6" name="Sisällön paikkamerkki 5" descr="Kuva, joka sisältää kohteen kukka&#10;&#10;Kuvaus luotu automaattisesti">
            <a:extLst>
              <a:ext uri="{FF2B5EF4-FFF2-40B4-BE49-F238E27FC236}">
                <a16:creationId xmlns:a16="http://schemas.microsoft.com/office/drawing/2014/main" id="{1E4ABA94-8992-DB45-B1FF-AA38C23FF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94099"/>
            <a:ext cx="4038600" cy="2229307"/>
          </a:xfrm>
        </p:spPr>
      </p:pic>
    </p:spTree>
    <p:extLst>
      <p:ext uri="{BB962C8B-B14F-4D97-AF65-F5344CB8AC3E}">
        <p14:creationId xmlns:p14="http://schemas.microsoft.com/office/powerpoint/2010/main" val="42180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02C53-4BE8-554C-9673-67153D8E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7D1528-9D0F-8F45-BB0F-8BDD76FDD6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Review the </a:t>
            </a:r>
            <a:r>
              <a:rPr lang="en-GB" b="1" dirty="0"/>
              <a:t>Fischer, Aron and Brown (2005) </a:t>
            </a:r>
            <a:r>
              <a:rPr lang="en-GB" dirty="0"/>
              <a:t>and </a:t>
            </a:r>
            <a:r>
              <a:rPr lang="en-GB" b="1" dirty="0"/>
              <a:t>Freed et al (2000) </a:t>
            </a:r>
            <a:r>
              <a:rPr lang="en-GB" dirty="0"/>
              <a:t>studies from your memos and/or from pages 68–70</a:t>
            </a:r>
          </a:p>
          <a:p>
            <a:pPr lvl="1"/>
            <a:r>
              <a:rPr lang="en-GB" dirty="0"/>
              <a:t>What do they tell you about the effects of </a:t>
            </a:r>
            <a:r>
              <a:rPr lang="en-GB" i="1" dirty="0"/>
              <a:t>dopamine</a:t>
            </a:r>
            <a:r>
              <a:rPr lang="en-GB" dirty="0"/>
              <a:t> on behaviour?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95E6D2-6748-9C42-878B-1173D6AE18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Study the gist of </a:t>
            </a:r>
            <a:r>
              <a:rPr lang="en-GB" b="1" dirty="0" err="1"/>
              <a:t>Berridge</a:t>
            </a:r>
            <a:r>
              <a:rPr lang="en-GB" b="1" dirty="0"/>
              <a:t> and </a:t>
            </a:r>
            <a:r>
              <a:rPr lang="en-GB" b="1" dirty="0" err="1"/>
              <a:t>Kringelbach</a:t>
            </a:r>
            <a:r>
              <a:rPr lang="en-GB" b="1" dirty="0"/>
              <a:t> (2009) </a:t>
            </a:r>
            <a:r>
              <a:rPr lang="en-GB" dirty="0"/>
              <a:t>from the teacher’s additional materials</a:t>
            </a:r>
          </a:p>
          <a:p>
            <a:pPr lvl="1"/>
            <a:r>
              <a:rPr lang="en-GB" dirty="0"/>
              <a:t>How does this study expand your understanding of </a:t>
            </a:r>
            <a:r>
              <a:rPr lang="en-GB" i="1" dirty="0"/>
              <a:t>dopamine</a:t>
            </a:r>
            <a:r>
              <a:rPr lang="en-GB" dirty="0"/>
              <a:t> on behaviour?</a:t>
            </a:r>
          </a:p>
        </p:txBody>
      </p:sp>
    </p:spTree>
    <p:extLst>
      <p:ext uri="{BB962C8B-B14F-4D97-AF65-F5344CB8AC3E}">
        <p14:creationId xmlns:p14="http://schemas.microsoft.com/office/powerpoint/2010/main" val="34695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FAA6C3-7E52-6F4E-A02F-9ECE8254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CRITICAL THINKING HUB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3AA5D8-B64A-0646-A351-31F231A10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06962"/>
          </a:xfrm>
        </p:spPr>
        <p:txBody>
          <a:bodyPr>
            <a:normAutofit/>
          </a:bodyPr>
          <a:lstStyle/>
          <a:p>
            <a:r>
              <a:rPr lang="en-GB" i="1" dirty="0"/>
              <a:t>The contribution of research methods </a:t>
            </a:r>
            <a:r>
              <a:rPr lang="en-GB" dirty="0"/>
              <a:t>used in the biological approach to understanding human behaviour </a:t>
            </a:r>
          </a:p>
          <a:p>
            <a:r>
              <a:rPr lang="en-GB" i="1" dirty="0"/>
              <a:t>Ethical considerations </a:t>
            </a:r>
            <a:r>
              <a:rPr lang="en-GB" dirty="0"/>
              <a:t>in the investigation of the biological approach to understanding human behaviour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218563-E8E1-9E44-8B1B-B1BE3CB676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key </a:t>
            </a:r>
            <a:r>
              <a:rPr lang="en-GB" i="1" dirty="0"/>
              <a:t>content</a:t>
            </a:r>
            <a:r>
              <a:rPr lang="en-GB" dirty="0"/>
              <a:t>, </a:t>
            </a:r>
            <a:r>
              <a:rPr lang="en-GB" i="1" dirty="0"/>
              <a:t>terms</a:t>
            </a:r>
            <a:r>
              <a:rPr lang="en-GB" dirty="0"/>
              <a:t> and </a:t>
            </a:r>
            <a:r>
              <a:rPr lang="en-GB" i="1" dirty="0"/>
              <a:t>theories</a:t>
            </a:r>
            <a:r>
              <a:rPr lang="en-GB" dirty="0"/>
              <a:t> related to these topics ?</a:t>
            </a:r>
          </a:p>
          <a:p>
            <a:endParaRPr lang="en-GB" dirty="0"/>
          </a:p>
          <a:p>
            <a:r>
              <a:rPr lang="en-GB" dirty="0"/>
              <a:t>What are the possible </a:t>
            </a:r>
            <a:r>
              <a:rPr lang="en-GB" i="1" dirty="0"/>
              <a:t>studies</a:t>
            </a:r>
            <a:r>
              <a:rPr lang="en-GB" dirty="0"/>
              <a:t> that could be addressed with these topics?</a:t>
            </a:r>
          </a:p>
        </p:txBody>
      </p:sp>
    </p:spTree>
    <p:extLst>
      <p:ext uri="{BB962C8B-B14F-4D97-AF65-F5344CB8AC3E}">
        <p14:creationId xmlns:p14="http://schemas.microsoft.com/office/powerpoint/2010/main" val="19380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/>
              <a:t>Crane</a:t>
            </a:r>
            <a:r>
              <a:rPr lang="fi-FI" dirty="0"/>
              <a:t>, J. &amp; </a:t>
            </a:r>
            <a:r>
              <a:rPr lang="fi-FI" dirty="0" err="1"/>
              <a:t>Hannibal</a:t>
            </a:r>
            <a:r>
              <a:rPr lang="fi-FI" dirty="0"/>
              <a:t>, J. (2009). </a:t>
            </a:r>
            <a:r>
              <a:rPr lang="fi-FI" i="1" dirty="0" err="1"/>
              <a:t>Psychology</a:t>
            </a:r>
            <a:r>
              <a:rPr lang="fi-FI" i="1" dirty="0"/>
              <a:t> Course Companion. </a:t>
            </a:r>
            <a:r>
              <a:rPr lang="fi-FI" dirty="0"/>
              <a:t>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r>
              <a:rPr lang="fi-FI" dirty="0" err="1"/>
              <a:t>Eagleman</a:t>
            </a:r>
            <a:r>
              <a:rPr lang="fi-FI" dirty="0"/>
              <a:t>, D. (2018). </a:t>
            </a:r>
            <a:r>
              <a:rPr lang="fi-FI" i="1" dirty="0"/>
              <a:t>Aivot. </a:t>
            </a:r>
            <a:r>
              <a:rPr lang="fi-FI" dirty="0"/>
              <a:t>EU: </a:t>
            </a:r>
            <a:r>
              <a:rPr lang="fi-FI" dirty="0" err="1"/>
              <a:t>Atena</a:t>
            </a:r>
            <a:endParaRPr lang="fi-FI" dirty="0"/>
          </a:p>
          <a:p>
            <a:r>
              <a:rPr lang="fi-FI" dirty="0"/>
              <a:t>Gray, P. &amp; </a:t>
            </a:r>
            <a:r>
              <a:rPr lang="fi-FI" dirty="0" err="1"/>
              <a:t>Bjorklund</a:t>
            </a:r>
            <a:r>
              <a:rPr lang="fi-FI" dirty="0"/>
              <a:t>, D. (2014). </a:t>
            </a:r>
            <a:r>
              <a:rPr lang="fi-FI" i="1" dirty="0" err="1"/>
              <a:t>Psychology</a:t>
            </a:r>
            <a:r>
              <a:rPr lang="fi-FI" i="1" dirty="0"/>
              <a:t> (7th edition)</a:t>
            </a:r>
            <a:r>
              <a:rPr lang="fi-FI" dirty="0"/>
              <a:t>. New York: Worth </a:t>
            </a:r>
            <a:r>
              <a:rPr lang="fi-FI" dirty="0" err="1"/>
              <a:t>Publishers</a:t>
            </a:r>
            <a:r>
              <a:rPr lang="fi-FI" dirty="0"/>
              <a:t>.</a:t>
            </a:r>
          </a:p>
          <a:p>
            <a:r>
              <a:rPr lang="fi-FI" dirty="0" err="1"/>
              <a:t>Musolino</a:t>
            </a:r>
            <a:r>
              <a:rPr lang="fi-FI" dirty="0"/>
              <a:t>, J. (2015). </a:t>
            </a:r>
            <a:r>
              <a:rPr lang="fi-FI" i="1" dirty="0" err="1"/>
              <a:t>The</a:t>
            </a:r>
            <a:r>
              <a:rPr lang="fi-FI" i="1" dirty="0"/>
              <a:t> Soul </a:t>
            </a:r>
            <a:r>
              <a:rPr lang="fi-FI" i="1" dirty="0" err="1"/>
              <a:t>Fallacy</a:t>
            </a:r>
            <a:r>
              <a:rPr lang="fi-FI" dirty="0"/>
              <a:t>. New York: </a:t>
            </a:r>
            <a:r>
              <a:rPr lang="fi-FI" dirty="0" err="1"/>
              <a:t>Prometheus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. </a:t>
            </a:r>
          </a:p>
          <a:p>
            <a:r>
              <a:rPr lang="fi-FI" dirty="0"/>
              <a:t>Paavilainen, P. (2016). </a:t>
            </a:r>
            <a:r>
              <a:rPr lang="fi-FI" i="1" dirty="0"/>
              <a:t>Toimivat aivot – Kognitiivisen neurotieteen perusteita. </a:t>
            </a:r>
            <a:r>
              <a:rPr lang="fi-FI" dirty="0"/>
              <a:t>Helsinki: Edita. </a:t>
            </a:r>
          </a:p>
          <a:p>
            <a:r>
              <a:rPr lang="fi-FI" dirty="0"/>
              <a:t>Popov, A., Parker, L. &amp; </a:t>
            </a:r>
            <a:r>
              <a:rPr lang="fi-FI" dirty="0" err="1"/>
              <a:t>Seath</a:t>
            </a:r>
            <a:r>
              <a:rPr lang="fi-FI" dirty="0"/>
              <a:t>, D. (2017).</a:t>
            </a:r>
            <a:r>
              <a:rPr lang="fi-FI" i="1" dirty="0"/>
              <a:t> IB </a:t>
            </a:r>
            <a:r>
              <a:rPr lang="fi-FI" i="1" dirty="0" err="1"/>
              <a:t>Psychology</a:t>
            </a:r>
            <a:r>
              <a:rPr lang="fi-FI" i="1" dirty="0"/>
              <a:t> Course Companion (2nd Edition).</a:t>
            </a:r>
            <a:r>
              <a:rPr lang="fi-FI" dirty="0"/>
              <a:t> 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2345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Neuron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choice.npr.org</a:t>
            </a:r>
            <a:r>
              <a:rPr lang="fi-FI" dirty="0"/>
              <a:t>/</a:t>
            </a:r>
            <a:r>
              <a:rPr lang="fi-FI" dirty="0" err="1"/>
              <a:t>index.html?origin</a:t>
            </a:r>
            <a:r>
              <a:rPr lang="fi-FI" dirty="0"/>
              <a:t>=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www.npr.org</a:t>
            </a:r>
            <a:r>
              <a:rPr lang="fi-FI" dirty="0"/>
              <a:t>/</a:t>
            </a:r>
            <a:r>
              <a:rPr lang="fi-FI" dirty="0" err="1"/>
              <a:t>sections</a:t>
            </a:r>
            <a:r>
              <a:rPr lang="fi-FI" dirty="0"/>
              <a:t>/</a:t>
            </a:r>
            <a:r>
              <a:rPr lang="fi-FI" dirty="0" err="1"/>
              <a:t>health-shots</a:t>
            </a:r>
            <a:r>
              <a:rPr lang="fi-FI" dirty="0"/>
              <a:t>/2018/03/07/591305604/</a:t>
            </a:r>
            <a:r>
              <a:rPr lang="fi-FI" dirty="0" err="1"/>
              <a:t>sorry</a:t>
            </a:r>
            <a:r>
              <a:rPr lang="fi-FI" dirty="0"/>
              <a:t>-</a:t>
            </a:r>
            <a:r>
              <a:rPr lang="fi-FI" dirty="0" err="1"/>
              <a:t>adults</a:t>
            </a:r>
            <a:r>
              <a:rPr lang="fi-FI" dirty="0"/>
              <a:t>-no-</a:t>
            </a:r>
            <a:r>
              <a:rPr lang="fi-FI" dirty="0" err="1"/>
              <a:t>new</a:t>
            </a:r>
            <a:r>
              <a:rPr lang="fi-FI" dirty="0"/>
              <a:t>-</a:t>
            </a:r>
            <a:r>
              <a:rPr lang="fi-FI" dirty="0" err="1"/>
              <a:t>neurons</a:t>
            </a:r>
            <a:r>
              <a:rPr lang="fi-FI" dirty="0"/>
              <a:t>-for-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aging-brains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Drawing</a:t>
            </a:r>
            <a:r>
              <a:rPr lang="fi-FI" dirty="0"/>
              <a:t> of a </a:t>
            </a:r>
            <a:r>
              <a:rPr lang="fi-FI" dirty="0" err="1"/>
              <a:t>neuron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simple.wikipedia.org</a:t>
            </a:r>
            <a:r>
              <a:rPr lang="fi-FI" dirty="0"/>
              <a:t>/wiki/</a:t>
            </a:r>
            <a:r>
              <a:rPr lang="fi-FI" dirty="0" err="1"/>
              <a:t>Neuron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/>
              <a:t>Action </a:t>
            </a:r>
            <a:r>
              <a:rPr lang="fi-FI" dirty="0" err="1"/>
              <a:t>potential</a:t>
            </a:r>
            <a:r>
              <a:rPr lang="fi-FI" dirty="0"/>
              <a:t> 1 &lt;</a:t>
            </a:r>
            <a:r>
              <a:rPr lang="en-GB" dirty="0"/>
              <a:t>http://</a:t>
            </a:r>
            <a:r>
              <a:rPr lang="en-GB" dirty="0" err="1"/>
              <a:t>www.apstherapy.co.nz</a:t>
            </a:r>
            <a:r>
              <a:rPr lang="en-GB" dirty="0"/>
              <a:t>/action%20potentials.html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/>
              <a:t>Action </a:t>
            </a:r>
            <a:r>
              <a:rPr lang="fi-FI" dirty="0" err="1"/>
              <a:t>potential</a:t>
            </a:r>
            <a:r>
              <a:rPr lang="fi-FI" dirty="0"/>
              <a:t> 2 &lt;</a:t>
            </a:r>
            <a:r>
              <a:rPr lang="en-GB" dirty="0"/>
              <a:t>http://</a:t>
            </a:r>
            <a:r>
              <a:rPr lang="en-GB" dirty="0" err="1"/>
              <a:t>www.apstherapy.co.nz</a:t>
            </a:r>
            <a:r>
              <a:rPr lang="en-GB" dirty="0"/>
              <a:t>/action%20potentials.html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/>
              <a:t>Picture of a </a:t>
            </a:r>
            <a:r>
              <a:rPr lang="fi-FI" dirty="0" err="1"/>
              <a:t>synapse</a:t>
            </a:r>
            <a:r>
              <a:rPr lang="fi-FI" dirty="0"/>
              <a:t> &lt;http://163.178.103.176/</a:t>
            </a:r>
            <a:r>
              <a:rPr lang="fi-FI" dirty="0" err="1"/>
              <a:t>CasosBerne</a:t>
            </a:r>
            <a:r>
              <a:rPr lang="fi-FI" dirty="0"/>
              <a:t>/1aFCelular/Caso4-2/HTMLC/CasosB2/</a:t>
            </a:r>
            <a:r>
              <a:rPr lang="fi-FI" dirty="0" err="1"/>
              <a:t>Receptor</a:t>
            </a:r>
            <a:r>
              <a:rPr lang="fi-FI" dirty="0"/>
              <a:t>/Ch6.html&gt;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/>
              <a:t>Green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&lt;</a:t>
            </a:r>
            <a:r>
              <a:rPr lang="mr-IN" dirty="0" err="1"/>
              <a:t>https</a:t>
            </a:r>
            <a:r>
              <a:rPr lang="mr-IN" dirty="0"/>
              <a:t>://</a:t>
            </a:r>
            <a:r>
              <a:rPr lang="mr-IN" dirty="0" err="1"/>
              <a:t>fi.pinterest.com</a:t>
            </a:r>
            <a:r>
              <a:rPr lang="mr-IN" dirty="0"/>
              <a:t>/</a:t>
            </a:r>
            <a:r>
              <a:rPr lang="mr-IN" dirty="0" err="1"/>
              <a:t>pin</a:t>
            </a:r>
            <a:r>
              <a:rPr lang="mr-IN" dirty="0"/>
              <a:t>/61854194853929129/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</a:t>
            </a:r>
            <a:r>
              <a:rPr lang="fi-FI" dirty="0" err="1"/>
              <a:t>predict</a:t>
            </a:r>
            <a:r>
              <a:rPr lang="fi-FI" dirty="0"/>
              <a:t>/artificial-neural-networks-mapping-the-human-brain-2e0bd4a93160&gt;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www.medicalnewstoday.com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/320289.php&gt;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Februry</a:t>
            </a:r>
            <a:r>
              <a:rPr lang="fi-FI" dirty="0"/>
              <a:t> 2020.</a:t>
            </a:r>
          </a:p>
          <a:p>
            <a:r>
              <a:rPr lang="fi-FI" dirty="0" err="1"/>
              <a:t>Michelangelo’s</a:t>
            </a:r>
            <a:r>
              <a:rPr lang="fi-FI" dirty="0"/>
              <a:t> David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/wiki/Daavid_(veistos)&gt;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Februry</a:t>
            </a:r>
            <a:r>
              <a:rPr lang="fi-FI" dirty="0"/>
              <a:t> 2020.</a:t>
            </a:r>
          </a:p>
          <a:p>
            <a:r>
              <a:rPr lang="fi-FI" dirty="0" err="1"/>
              <a:t>Child’s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www.fhi.no</a:t>
            </a:r>
            <a:r>
              <a:rPr lang="fi-FI" dirty="0"/>
              <a:t>/en/</a:t>
            </a:r>
            <a:r>
              <a:rPr lang="fi-FI" dirty="0" err="1"/>
              <a:t>studies</a:t>
            </a:r>
            <a:r>
              <a:rPr lang="fi-FI" dirty="0"/>
              <a:t>/</a:t>
            </a:r>
            <a:r>
              <a:rPr lang="fi-FI" dirty="0" err="1"/>
              <a:t>neurotox</a:t>
            </a:r>
            <a:r>
              <a:rPr lang="fi-FI" dirty="0"/>
              <a:t>/</a:t>
            </a:r>
            <a:r>
              <a:rPr lang="fi-FI" dirty="0" err="1"/>
              <a:t>contaminants-brain-development</a:t>
            </a:r>
            <a:r>
              <a:rPr lang="fi-FI" dirty="0"/>
              <a:t>/ 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Synaptic</a:t>
            </a:r>
            <a:r>
              <a:rPr lang="fi-FI" dirty="0"/>
              <a:t> </a:t>
            </a:r>
            <a:r>
              <a:rPr lang="fi-FI" dirty="0" err="1"/>
              <a:t>pruning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www.quora.com</a:t>
            </a:r>
            <a:r>
              <a:rPr lang="fi-FI" dirty="0"/>
              <a:t>/How-</a:t>
            </a:r>
            <a:r>
              <a:rPr lang="fi-FI" dirty="0" err="1"/>
              <a:t>much</a:t>
            </a:r>
            <a:r>
              <a:rPr lang="fi-FI" dirty="0"/>
              <a:t>-</a:t>
            </a:r>
            <a:r>
              <a:rPr lang="fi-FI" dirty="0" err="1"/>
              <a:t>can-our-brains-be-altered-after-we-enter-adulthood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Synaptic</a:t>
            </a:r>
            <a:r>
              <a:rPr lang="fi-FI" dirty="0"/>
              <a:t> </a:t>
            </a:r>
            <a:r>
              <a:rPr lang="fi-FI" dirty="0" err="1"/>
              <a:t>pruning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goodsciencewriting.wordpress.com</a:t>
            </a:r>
            <a:r>
              <a:rPr lang="fi-FI" dirty="0"/>
              <a:t>/2017/04/11/</a:t>
            </a:r>
            <a:r>
              <a:rPr lang="fi-FI" dirty="0" err="1"/>
              <a:t>zen</a:t>
            </a:r>
            <a:r>
              <a:rPr lang="fi-FI" dirty="0"/>
              <a:t>-and-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art</a:t>
            </a:r>
            <a:r>
              <a:rPr lang="fi-FI" dirty="0"/>
              <a:t>-of-</a:t>
            </a:r>
            <a:r>
              <a:rPr lang="fi-FI" dirty="0" err="1"/>
              <a:t>synaptic</a:t>
            </a:r>
            <a:r>
              <a:rPr lang="fi-FI" dirty="0"/>
              <a:t>-</a:t>
            </a:r>
            <a:r>
              <a:rPr lang="fi-FI" dirty="0" err="1"/>
              <a:t>pruning-new-cartoons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/>
              <a:t>Hindi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/wiki/Hindi&gt;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  <a:r>
              <a:rPr lang="fi-FI" dirty="0" err="1"/>
              <a:t>February</a:t>
            </a:r>
            <a:r>
              <a:rPr lang="fi-FI" dirty="0"/>
              <a:t> 2020. </a:t>
            </a:r>
          </a:p>
        </p:txBody>
      </p:sp>
    </p:spTree>
    <p:extLst>
      <p:ext uri="{BB962C8B-B14F-4D97-AF65-F5344CB8AC3E}">
        <p14:creationId xmlns:p14="http://schemas.microsoft.com/office/powerpoint/2010/main" val="362041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FD8D68-C04A-5E4D-8998-4BFD02EC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041CD6-30FA-B246-977B-2C2A26695C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i="1" dirty="0"/>
          </a:p>
          <a:p>
            <a:endParaRPr lang="en-GB" i="1" dirty="0"/>
          </a:p>
          <a:p>
            <a:r>
              <a:rPr lang="en-GB" i="1" dirty="0"/>
              <a:t>”Localization of function: Study one example of localization of function”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4E4DC1-E475-E44B-862F-F676AF022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Review brain parts with their major functions</a:t>
            </a:r>
          </a:p>
          <a:p>
            <a:r>
              <a:rPr lang="en-GB" dirty="0"/>
              <a:t>Choose ONE function</a:t>
            </a:r>
          </a:p>
          <a:p>
            <a:r>
              <a:rPr lang="en-GB" dirty="0"/>
              <a:t>Search for at least TWO studies that provide evidence </a:t>
            </a:r>
            <a:r>
              <a:rPr lang="en-GB" dirty="0">
                <a:solidFill>
                  <a:srgbClr val="00B050"/>
                </a:solidFill>
              </a:rPr>
              <a:t>for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against</a:t>
            </a:r>
            <a:r>
              <a:rPr lang="en-GB" dirty="0"/>
              <a:t> the localization of the function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9C1C5D-3AAB-F24C-B27A-367503999F12}"/>
              </a:ext>
            </a:extLst>
          </p:cNvPr>
          <p:cNvSpPr txBox="1"/>
          <p:nvPr/>
        </p:nvSpPr>
        <p:spPr>
          <a:xfrm>
            <a:off x="957622" y="4724400"/>
            <a:ext cx="303775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Convenient example </a:t>
            </a:r>
          </a:p>
          <a:p>
            <a:pPr algn="ctr"/>
            <a:r>
              <a:rPr lang="en-GB" sz="2400" b="1" dirty="0"/>
              <a:t>of a function: </a:t>
            </a:r>
            <a:r>
              <a:rPr lang="en-GB" sz="2400" b="1" i="1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3724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9E0E7-CC5A-4547-8E54-99D5717E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5DF4C2-844C-8944-A411-6C0996D55F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Review the following:</a:t>
            </a:r>
          </a:p>
          <a:p>
            <a:pPr lvl="1"/>
            <a:r>
              <a:rPr lang="en-GB" i="1" dirty="0"/>
              <a:t>Neuron</a:t>
            </a:r>
            <a:r>
              <a:rPr lang="en-GB" dirty="0"/>
              <a:t> and its parts</a:t>
            </a:r>
          </a:p>
          <a:p>
            <a:pPr lvl="1"/>
            <a:r>
              <a:rPr lang="en-GB" i="1" dirty="0"/>
              <a:t>Action potential </a:t>
            </a:r>
            <a:br>
              <a:rPr lang="en-GB" dirty="0"/>
            </a:br>
            <a:r>
              <a:rPr lang="en-GB" dirty="0"/>
              <a:t>(don’t use too much time with this)</a:t>
            </a:r>
          </a:p>
          <a:p>
            <a:pPr lvl="1"/>
            <a:r>
              <a:rPr lang="en-GB" i="1" dirty="0"/>
              <a:t>Synapse</a:t>
            </a:r>
            <a:r>
              <a:rPr lang="en-GB" dirty="0"/>
              <a:t> and </a:t>
            </a:r>
            <a:r>
              <a:rPr lang="en-GB" i="1" dirty="0"/>
              <a:t>synaptic transmission</a:t>
            </a:r>
          </a:p>
        </p:txBody>
      </p:sp>
      <p:pic>
        <p:nvPicPr>
          <p:cNvPr id="6" name="Sisällön paikkamerkki 5" descr="Kuva, joka sisältää kohteen vihreä, valaistu, tähti, seisominen&#10;&#10;Kuvaus luotu automaattisesti">
            <a:extLst>
              <a:ext uri="{FF2B5EF4-FFF2-40B4-BE49-F238E27FC236}">
                <a16:creationId xmlns:a16="http://schemas.microsoft.com/office/drawing/2014/main" id="{FF7B249E-8E2F-5D4B-8F1C-BBB90D330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359225"/>
            <a:ext cx="4038598" cy="3007914"/>
          </a:xfrm>
        </p:spPr>
      </p:pic>
    </p:spTree>
    <p:extLst>
      <p:ext uri="{BB962C8B-B14F-4D97-AF65-F5344CB8AC3E}">
        <p14:creationId xmlns:p14="http://schemas.microsoft.com/office/powerpoint/2010/main" val="37664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B52B28-5F68-8949-B828-F319B466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Neuron</a:t>
            </a:r>
            <a:endParaRPr lang="fi-FI" dirty="0"/>
          </a:p>
        </p:txBody>
      </p:sp>
      <p:pic>
        <p:nvPicPr>
          <p:cNvPr id="7" name="Sisällön paikkamerkki 6" descr="Kuva, joka sisältää kohteen kello&#10;&#10;Kuvaus luotu automaattisesti">
            <a:extLst>
              <a:ext uri="{FF2B5EF4-FFF2-40B4-BE49-F238E27FC236}">
                <a16:creationId xmlns:a16="http://schemas.microsoft.com/office/drawing/2014/main" id="{4F5E3426-1CC9-3D4D-87C1-E60185A82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18481"/>
            <a:ext cx="7620000" cy="4089400"/>
          </a:xfrm>
        </p:spPr>
      </p:pic>
    </p:spTree>
    <p:extLst>
      <p:ext uri="{BB962C8B-B14F-4D97-AF65-F5344CB8AC3E}">
        <p14:creationId xmlns:p14="http://schemas.microsoft.com/office/powerpoint/2010/main" val="157555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Nerve impulse, a function unique to nerve cells</a:t>
            </a:r>
          </a:p>
          <a:p>
            <a:endParaRPr lang="en-GB" dirty="0"/>
          </a:p>
          <a:p>
            <a:r>
              <a:rPr lang="en-GB" dirty="0"/>
              <a:t>Information </a:t>
            </a:r>
            <a:r>
              <a:rPr lang="en-GB" i="1" dirty="0"/>
              <a:t>within</a:t>
            </a:r>
            <a:r>
              <a:rPr lang="en-GB" dirty="0"/>
              <a:t> a neuron is conveyed electrically in the form of action potentials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2485231"/>
            <a:ext cx="2794000" cy="2755900"/>
          </a:xfrm>
        </p:spPr>
      </p:pic>
    </p:spTree>
    <p:extLst>
      <p:ext uri="{BB962C8B-B14F-4D97-AF65-F5344CB8AC3E}">
        <p14:creationId xmlns:p14="http://schemas.microsoft.com/office/powerpoint/2010/main" val="30002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pic>
        <p:nvPicPr>
          <p:cNvPr id="4" name="Sisällön paikkamerkki 3" descr="wpbea44cc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0" b="-8250"/>
          <a:stretch>
            <a:fillRect/>
          </a:stretch>
        </p:blipFill>
        <p:spPr>
          <a:xfrm>
            <a:off x="1047750" y="1924971"/>
            <a:ext cx="7048500" cy="3876421"/>
          </a:xfrm>
        </p:spPr>
      </p:pic>
    </p:spTree>
    <p:extLst>
      <p:ext uri="{BB962C8B-B14F-4D97-AF65-F5344CB8AC3E}">
        <p14:creationId xmlns:p14="http://schemas.microsoft.com/office/powerpoint/2010/main" val="84873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Synaptic</a:t>
            </a:r>
            <a:r>
              <a:rPr lang="fi-FI" dirty="0"/>
              <a:t> transmission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23657" cy="468085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Synapse is a junction between the axon terminal and the receiving neuron</a:t>
            </a:r>
          </a:p>
          <a:p>
            <a:endParaRPr lang="en-GB" dirty="0"/>
          </a:p>
          <a:p>
            <a:r>
              <a:rPr lang="en-GB" dirty="0"/>
              <a:t>Information </a:t>
            </a:r>
            <a:r>
              <a:rPr lang="en-GB" i="1" dirty="0"/>
              <a:t>between</a:t>
            </a:r>
            <a:r>
              <a:rPr lang="en-GB" dirty="0"/>
              <a:t> neurons is conveyed chemically through synapses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9425"/>
            <a:ext cx="4038600" cy="3212522"/>
          </a:xfrm>
        </p:spPr>
      </p:pic>
    </p:spTree>
    <p:extLst>
      <p:ext uri="{BB962C8B-B14F-4D97-AF65-F5344CB8AC3E}">
        <p14:creationId xmlns:p14="http://schemas.microsoft.com/office/powerpoint/2010/main" val="38027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69D3D-C55E-F14B-8771-4F566B6B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8AF93AB-86B5-1E44-B2EC-86099F7936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was meant by </a:t>
            </a:r>
            <a:r>
              <a:rPr lang="en-GB" i="1" dirty="0"/>
              <a:t>neuroplasticity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Reread your notes and textbook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A7D4C79B-35D9-774E-953D-F2C2D4398E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383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1098</Words>
  <Application>Microsoft Macintosh PowerPoint</Application>
  <PresentationFormat>Näytössä katseltava diaesitys (4:3)</PresentationFormat>
  <Paragraphs>130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Office-teema</vt:lpstr>
      <vt:lpstr>THE RELATIONSHIP BETWEEN THE BRAIN AND BEHAVIOUR (Dec 2019 syllabus revision)</vt:lpstr>
      <vt:lpstr>TASK</vt:lpstr>
      <vt:lpstr>TASK</vt:lpstr>
      <vt:lpstr>TASK</vt:lpstr>
      <vt:lpstr>Neuron</vt:lpstr>
      <vt:lpstr>Action potential</vt:lpstr>
      <vt:lpstr>Action potential</vt:lpstr>
      <vt:lpstr>Synaptic transmission</vt:lpstr>
      <vt:lpstr>TASK</vt:lpstr>
      <vt:lpstr>Neural networks</vt:lpstr>
      <vt:lpstr>Neuroplasticity</vt:lpstr>
      <vt:lpstr>TASK</vt:lpstr>
      <vt:lpstr>Neural pruning</vt:lpstr>
      <vt:lpstr>Neural pruning</vt:lpstr>
      <vt:lpstr>Neural pruning</vt:lpstr>
      <vt:lpstr>TASK</vt:lpstr>
      <vt:lpstr>TASK</vt:lpstr>
      <vt:lpstr>TASK</vt:lpstr>
      <vt:lpstr>Synaptic transmission</vt:lpstr>
      <vt:lpstr>Neurotransmitters</vt:lpstr>
      <vt:lpstr>Neurotransmitters</vt:lpstr>
      <vt:lpstr>Neurotransmitters</vt:lpstr>
      <vt:lpstr>Neurotransmitters</vt:lpstr>
      <vt:lpstr>TASK</vt:lpstr>
      <vt:lpstr>CRITICAL THINKING HUB</vt:lpstr>
      <vt:lpstr>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74</cp:revision>
  <dcterms:created xsi:type="dcterms:W3CDTF">2016-01-27T06:20:57Z</dcterms:created>
  <dcterms:modified xsi:type="dcterms:W3CDTF">2020-10-07T11:28:07Z</dcterms:modified>
</cp:coreProperties>
</file>