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71" r:id="rId11"/>
    <p:sldId id="280" r:id="rId12"/>
    <p:sldId id="282" r:id="rId13"/>
    <p:sldId id="283" r:id="rId14"/>
    <p:sldId id="284" r:id="rId15"/>
    <p:sldId id="281" r:id="rId16"/>
    <p:sldId id="285" r:id="rId17"/>
    <p:sldId id="286" r:id="rId18"/>
    <p:sldId id="288" r:id="rId19"/>
    <p:sldId id="289" r:id="rId20"/>
    <p:sldId id="272" r:id="rId21"/>
    <p:sldId id="279" r:id="rId22"/>
    <p:sldId id="278" r:id="rId23"/>
    <p:sldId id="276" r:id="rId24"/>
    <p:sldId id="275" r:id="rId25"/>
    <p:sldId id="277" r:id="rId26"/>
    <p:sldId id="287" r:id="rId27"/>
    <p:sldId id="273" r:id="rId28"/>
    <p:sldId id="274" r:id="rId29"/>
    <p:sldId id="268" r:id="rId30"/>
    <p:sldId id="269" r:id="rId31"/>
    <p:sldId id="270" r:id="rId32"/>
    <p:sldId id="290" r:id="rId33"/>
    <p:sldId id="291" r:id="rId34"/>
    <p:sldId id="292" r:id="rId35"/>
    <p:sldId id="294" r:id="rId36"/>
    <p:sldId id="296" r:id="rId37"/>
    <p:sldId id="303" r:id="rId38"/>
    <p:sldId id="297" r:id="rId39"/>
    <p:sldId id="295" r:id="rId40"/>
    <p:sldId id="298" r:id="rId41"/>
    <p:sldId id="299" r:id="rId42"/>
    <p:sldId id="300" r:id="rId43"/>
    <p:sldId id="301" r:id="rId44"/>
    <p:sldId id="304" r:id="rId45"/>
    <p:sldId id="302" r:id="rId46"/>
    <p:sldId id="305" r:id="rId47"/>
    <p:sldId id="306" r:id="rId48"/>
    <p:sldId id="307" r:id="rId49"/>
    <p:sldId id="308" r:id="rId50"/>
    <p:sldId id="309" r:id="rId51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viitasaari/haapaniemenkoulu/7-9/oppiaineet/fysiikka/9-abc-viljami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50jEi1igNQ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fi.wikipedia.org/wiki/Meripeninkulma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1. Tasainen liike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Kappale liikkuu vakionopeudella niin, että suunta ei muutu</a:t>
            </a:r>
            <a:endParaRPr lang="fi-FI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838200" y="4038600"/>
            <a:ext cx="15240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600200" y="4800600"/>
            <a:ext cx="1448594" cy="7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24000" y="2895600"/>
            <a:ext cx="76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matka</a:t>
            </a:r>
            <a:endParaRPr lang="fi-FI" dirty="0"/>
          </a:p>
        </p:txBody>
      </p:sp>
      <p:sp>
        <p:nvSpPr>
          <p:cNvPr id="9" name="TextBox 8"/>
          <p:cNvSpPr txBox="1"/>
          <p:nvPr/>
        </p:nvSpPr>
        <p:spPr>
          <a:xfrm>
            <a:off x="2438400" y="4343400"/>
            <a:ext cx="55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aika</a:t>
            </a:r>
            <a:endParaRPr lang="fi-FI" dirty="0"/>
          </a:p>
        </p:txBody>
      </p:sp>
      <p:cxnSp>
        <p:nvCxnSpPr>
          <p:cNvPr id="11" name="Straight Connector 10"/>
          <p:cNvCxnSpPr/>
          <p:nvPr/>
        </p:nvCxnSpPr>
        <p:spPr>
          <a:xfrm rot="5400000" flipH="1" flipV="1">
            <a:off x="1562100" y="3390900"/>
            <a:ext cx="1447800" cy="13716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3810000" y="4038600"/>
            <a:ext cx="15240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572000" y="4800600"/>
            <a:ext cx="1448594" cy="7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95800" y="289560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nopeus</a:t>
            </a:r>
            <a:endParaRPr lang="fi-FI" dirty="0"/>
          </a:p>
        </p:txBody>
      </p:sp>
      <p:sp>
        <p:nvSpPr>
          <p:cNvPr id="15" name="TextBox 14"/>
          <p:cNvSpPr txBox="1"/>
          <p:nvPr/>
        </p:nvSpPr>
        <p:spPr>
          <a:xfrm>
            <a:off x="5410200" y="4343400"/>
            <a:ext cx="55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aika</a:t>
            </a:r>
            <a:endParaRPr lang="fi-FI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0" y="3886200"/>
            <a:ext cx="1371600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3. Vuorovaikutus ja voima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Mitä on vuorovaikutus?</a:t>
            </a:r>
          </a:p>
          <a:p>
            <a:pPr lvl="1"/>
            <a:r>
              <a:rPr lang="fi-FI" dirty="0" smtClean="0"/>
              <a:t>Siihen tarvitaan ainakin kaksi osapuolta</a:t>
            </a:r>
          </a:p>
          <a:p>
            <a:pPr lvl="1"/>
            <a:r>
              <a:rPr lang="fi-FI" dirty="0" smtClean="0"/>
              <a:t>Keskustelussa kaksi ihmistä puhuu vuorotellen, koska samaan aikaan on vaikeaa puhua ja kuunnella.</a:t>
            </a:r>
          </a:p>
          <a:p>
            <a:pPr lvl="1"/>
            <a:r>
              <a:rPr lang="fi-FI" dirty="0" smtClean="0"/>
              <a:t>Fysiikassa vuorovaikutus on sitä, että molemmat osapuolet vaikuttavat toisiinsa samanaikaisesti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Vuorovaikutus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Esimerkki:</a:t>
            </a:r>
            <a:br>
              <a:rPr lang="fi-FI" dirty="0" smtClean="0"/>
            </a:br>
            <a:r>
              <a:rPr lang="fi-FI" dirty="0" smtClean="0"/>
              <a:t>Kaksi oppilasta ottaa erän sormikoukkua.</a:t>
            </a:r>
          </a:p>
          <a:p>
            <a:pPr lvl="1"/>
            <a:r>
              <a:rPr lang="fi-FI" dirty="0" smtClean="0"/>
              <a:t>Oppilaat ovat keskenään vuorovaikutuksessa</a:t>
            </a:r>
          </a:p>
          <a:p>
            <a:pPr lvl="1"/>
            <a:r>
              <a:rPr lang="fi-FI" dirty="0" smtClean="0"/>
              <a:t>Toinen oppilas vetää toista sormesta</a:t>
            </a:r>
          </a:p>
          <a:p>
            <a:pPr lvl="1"/>
            <a:r>
              <a:rPr lang="fi-FI" dirty="0" smtClean="0"/>
              <a:t>Saman aikaisesti toinenkin oppilas vetää toista sormesta</a:t>
            </a:r>
          </a:p>
          <a:p>
            <a:pPr lvl="1"/>
            <a:r>
              <a:rPr lang="fi-FI" dirty="0" smtClean="0"/>
              <a:t>Toinen voima on toisen vastavoima</a:t>
            </a:r>
          </a:p>
          <a:p>
            <a:pPr lvl="1"/>
            <a:r>
              <a:rPr lang="fi-FI" dirty="0" smtClean="0"/>
              <a:t>Ja toisin päin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Vuorovaikutus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Aiheuttaa voimat ja siten liiketilan muutokset</a:t>
            </a:r>
          </a:p>
          <a:p>
            <a:r>
              <a:rPr lang="fi-FI" dirty="0" smtClean="0"/>
              <a:t>Kappaleet pysyvät levossa tai tasaisessa liikkeessä ilman voimia</a:t>
            </a:r>
          </a:p>
          <a:p>
            <a:r>
              <a:rPr lang="fi-FI" dirty="0" smtClean="0"/>
              <a:t>Vuorovaikutus ja siten voimat liittyvät liiketilan muutokseen eli kiihtyvyyteen</a:t>
            </a:r>
          </a:p>
          <a:p>
            <a:r>
              <a:rPr lang="fi-FI" dirty="0" smtClean="0"/>
              <a:t>Vuorovaikutus kahden kappaleen välillä</a:t>
            </a:r>
          </a:p>
          <a:p>
            <a:pPr lvl="1"/>
            <a:r>
              <a:rPr lang="fi-FI" dirty="0" smtClean="0"/>
              <a:t>Samanaikaiset vaikutukset</a:t>
            </a:r>
          </a:p>
          <a:p>
            <a:pPr lvl="1"/>
            <a:r>
              <a:rPr lang="fi-FI" dirty="0" smtClean="0"/>
              <a:t>Voima ja vastavoima</a:t>
            </a:r>
          </a:p>
          <a:p>
            <a:pPr lvl="2"/>
            <a:r>
              <a:rPr lang="fi-FI" dirty="0" smtClean="0"/>
              <a:t>Vaikuttavat eri kappaleisiin</a:t>
            </a:r>
          </a:p>
          <a:p>
            <a:pPr lvl="2"/>
            <a:r>
              <a:rPr lang="fi-FI" dirty="0" smtClean="0"/>
              <a:t>Ovat yhtä suuret ja vastakkaissuuntaiset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Työnnän seinää sormella</a:t>
            </a:r>
            <a:endParaRPr lang="fi-FI" dirty="0"/>
          </a:p>
        </p:txBody>
      </p:sp>
      <p:grpSp>
        <p:nvGrpSpPr>
          <p:cNvPr id="4" name="Group 3"/>
          <p:cNvGrpSpPr/>
          <p:nvPr/>
        </p:nvGrpSpPr>
        <p:grpSpPr>
          <a:xfrm>
            <a:off x="838200" y="457200"/>
            <a:ext cx="609600" cy="762000"/>
            <a:chOff x="838200" y="457200"/>
            <a:chExt cx="609600" cy="762000"/>
          </a:xfrm>
        </p:grpSpPr>
        <p:sp>
          <p:nvSpPr>
            <p:cNvPr id="5" name="Title 1"/>
            <p:cNvSpPr txBox="1">
              <a:spLocks/>
            </p:cNvSpPr>
            <p:nvPr/>
          </p:nvSpPr>
          <p:spPr>
            <a:xfrm>
              <a:off x="838200" y="457200"/>
              <a:ext cx="609600" cy="7620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4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e</a:t>
              </a:r>
              <a:endParaRPr kumimoji="0" lang="fi-FI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914400" y="640080"/>
              <a:ext cx="465407" cy="5029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2667000" y="2438400"/>
            <a:ext cx="2743200" cy="381000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Rounded Rectangle 7"/>
          <p:cNvSpPr/>
          <p:nvPr/>
        </p:nvSpPr>
        <p:spPr>
          <a:xfrm>
            <a:off x="2514600" y="2743200"/>
            <a:ext cx="1600200" cy="381000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Rounded Rectangle 9"/>
          <p:cNvSpPr/>
          <p:nvPr/>
        </p:nvSpPr>
        <p:spPr>
          <a:xfrm>
            <a:off x="2438400" y="2971800"/>
            <a:ext cx="1600200" cy="381000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Rounded Rectangle 10"/>
          <p:cNvSpPr/>
          <p:nvPr/>
        </p:nvSpPr>
        <p:spPr>
          <a:xfrm>
            <a:off x="2438400" y="3276600"/>
            <a:ext cx="1600200" cy="381000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Rounded Rectangle 11"/>
          <p:cNvSpPr/>
          <p:nvPr/>
        </p:nvSpPr>
        <p:spPr>
          <a:xfrm>
            <a:off x="2438400" y="3581400"/>
            <a:ext cx="1600200" cy="381000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1219200" y="2209800"/>
            <a:ext cx="18288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val 13"/>
          <p:cNvSpPr/>
          <p:nvPr/>
        </p:nvSpPr>
        <p:spPr>
          <a:xfrm>
            <a:off x="2514600" y="3657600"/>
            <a:ext cx="381000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Oval 14"/>
          <p:cNvSpPr/>
          <p:nvPr/>
        </p:nvSpPr>
        <p:spPr>
          <a:xfrm>
            <a:off x="1981200" y="3657600"/>
            <a:ext cx="381000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Flowchart: Document 15"/>
          <p:cNvSpPr/>
          <p:nvPr/>
        </p:nvSpPr>
        <p:spPr>
          <a:xfrm rot="16200000">
            <a:off x="5143500" y="1409700"/>
            <a:ext cx="3657600" cy="3124200"/>
          </a:xfrm>
          <a:prstGeom prst="flowChartDocumen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581400" y="2590800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5410200" y="2590800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38600" y="1828800"/>
            <a:ext cx="776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Voima</a:t>
            </a:r>
            <a:endParaRPr lang="fi-FI" dirty="0"/>
          </a:p>
        </p:txBody>
      </p:sp>
      <p:sp>
        <p:nvSpPr>
          <p:cNvPr id="23" name="TextBox 22"/>
          <p:cNvSpPr txBox="1"/>
          <p:nvPr/>
        </p:nvSpPr>
        <p:spPr>
          <a:xfrm>
            <a:off x="6019800" y="2743200"/>
            <a:ext cx="1253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Vastavoima</a:t>
            </a:r>
            <a:endParaRPr lang="fi-FI" dirty="0"/>
          </a:p>
        </p:txBody>
      </p:sp>
      <p:sp>
        <p:nvSpPr>
          <p:cNvPr id="24" name="TextBox 23"/>
          <p:cNvSpPr txBox="1"/>
          <p:nvPr/>
        </p:nvSpPr>
        <p:spPr>
          <a:xfrm>
            <a:off x="685800" y="4953000"/>
            <a:ext cx="8153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Seinä työntää sormea takaisin yhtä suurella mutta täsmälleen vastakkaissuuntaisella voimalla. Tämä on vastavoima. Vastavoima on välttämätön osa vuorovaikutusta.</a:t>
            </a:r>
          </a:p>
          <a:p>
            <a:endParaRPr lang="fi-FI" dirty="0" smtClean="0"/>
          </a:p>
          <a:p>
            <a:r>
              <a:rPr lang="fi-FI" dirty="0" smtClean="0"/>
              <a:t>Toisin sanoen sormi ja seinä ovat vuorovaikutuksessa keskenään.</a:t>
            </a:r>
          </a:p>
          <a:p>
            <a:r>
              <a:rPr lang="fi-FI" dirty="0" smtClean="0"/>
              <a:t>Kyse on kosketusvuorovaikutuksesta. On olemassa myös etävuorovaikutusta.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Minkälaisia vuorovaikutuksia on?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u="sng" dirty="0" smtClean="0"/>
              <a:t>Kosketusvuorovaikutus</a:t>
            </a:r>
          </a:p>
          <a:p>
            <a:pPr lvl="1"/>
            <a:r>
              <a:rPr lang="fi-FI" dirty="0" smtClean="0"/>
              <a:t>Veto tai työntö, vaatii kosketuksen</a:t>
            </a:r>
          </a:p>
          <a:p>
            <a:pPr lvl="2"/>
            <a:r>
              <a:rPr lang="fi-FI" dirty="0" smtClean="0"/>
              <a:t>Esimerkkeinä sormikoukku ja seinän työntäminen</a:t>
            </a:r>
          </a:p>
          <a:p>
            <a:pPr lvl="2"/>
            <a:r>
              <a:rPr lang="fi-FI" dirty="0" smtClean="0"/>
              <a:t>Erilaiset tukivoimat</a:t>
            </a:r>
          </a:p>
          <a:p>
            <a:pPr lvl="2"/>
            <a:r>
              <a:rPr lang="fi-FI" dirty="0" smtClean="0"/>
              <a:t>Ilman tai veden vastukset</a:t>
            </a:r>
          </a:p>
          <a:p>
            <a:r>
              <a:rPr lang="fi-FI" u="sng" dirty="0" smtClean="0"/>
              <a:t>Etävuorovaikutus</a:t>
            </a:r>
          </a:p>
          <a:p>
            <a:pPr lvl="1"/>
            <a:r>
              <a:rPr lang="fi-FI" dirty="0" smtClean="0"/>
              <a:t>Ei tarvitse kosketusta</a:t>
            </a:r>
          </a:p>
          <a:p>
            <a:pPr lvl="2"/>
            <a:r>
              <a:rPr lang="fi-FI" dirty="0" smtClean="0"/>
              <a:t>Tällä kurssilla pääasiassa gravitaatiovuorovaikutus</a:t>
            </a:r>
          </a:p>
          <a:p>
            <a:pPr lvl="2"/>
            <a:r>
              <a:rPr lang="fi-FI" dirty="0" smtClean="0"/>
              <a:t>Myös sähköiset ja magneettiset ilmiöt</a:t>
            </a:r>
          </a:p>
          <a:p>
            <a:pPr lvl="2"/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Voima, F (force)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Fysiikan suure, jolla on suuruus ja suunta</a:t>
            </a:r>
          </a:p>
          <a:p>
            <a:r>
              <a:rPr lang="fi-FI" dirty="0" smtClean="0"/>
              <a:t>Yksikkö 1 N (Newton)</a:t>
            </a:r>
          </a:p>
          <a:p>
            <a:r>
              <a:rPr lang="fi-FI" dirty="0" smtClean="0"/>
              <a:t>Voimaa ei näe</a:t>
            </a:r>
          </a:p>
          <a:p>
            <a:r>
              <a:rPr lang="fi-FI" dirty="0" smtClean="0"/>
              <a:t>Voimat aiheutuvat vuorovaikutuksesta</a:t>
            </a:r>
          </a:p>
          <a:p>
            <a:r>
              <a:rPr lang="fi-FI" dirty="0" smtClean="0"/>
              <a:t>Voiman suuruus on vuorovaikutuksen suuruuden mitta</a:t>
            </a:r>
          </a:p>
          <a:p>
            <a:r>
              <a:rPr lang="fi-FI" dirty="0" smtClean="0"/>
              <a:t>Piirroksissa voimaa kuvataan nuolella, jonka suunta kertoo voiman vaikutussuunnan ja pituus voiman suuruuden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Kokonaisvoima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Yhteen kappaleeseen vaikuttavien voimien yhteisvaikutus – katso harjoitusmoniste vuorovaikutus ja voima s. 2 tai kirjan s. 156</a:t>
            </a:r>
          </a:p>
          <a:p>
            <a:r>
              <a:rPr lang="fi-FI" dirty="0" smtClean="0"/>
              <a:t>Jos on vain kaksi vastakkaista voimaa ja ne ovat yhtä suuret, ne kumoavat toisensa</a:t>
            </a:r>
          </a:p>
          <a:p>
            <a:pPr lvl="1"/>
            <a:r>
              <a:rPr lang="fi-FI" dirty="0" smtClean="0"/>
              <a:t>&gt; kokonaisvoima on tällöin nolla.</a:t>
            </a:r>
          </a:p>
          <a:p>
            <a:r>
              <a:rPr lang="fi-FI" dirty="0" smtClean="0"/>
              <a:t>Jos toinen on suurempi tai on vain yksi voima, kokonaisvoima on jotakin muuta kuin nolla.</a:t>
            </a:r>
          </a:p>
          <a:p>
            <a:pPr lvl="1"/>
            <a:r>
              <a:rPr lang="fi-FI" dirty="0" smtClean="0"/>
              <a:t>&gt; kappalella on jokin kiihtyvyys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Newtonin lait eli mekaniikan peruslait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NI – Jatkuvuuden laki</a:t>
            </a:r>
            <a:br>
              <a:rPr lang="fi-FI" dirty="0" smtClean="0"/>
            </a:br>
            <a:r>
              <a:rPr lang="fi-FI" dirty="0" smtClean="0"/>
              <a:t>Jos kappaleeseen vaikuttava kokonaisvoima on nolla, kappale pysyy levossa tai jatkaa tasaista liikettä – kiihtyvyyttä ei siis ole</a:t>
            </a:r>
          </a:p>
          <a:p>
            <a:r>
              <a:rPr lang="fi-FI" dirty="0" smtClean="0"/>
              <a:t>NII – dynamiikan peruslaki</a:t>
            </a:r>
            <a:br>
              <a:rPr lang="fi-FI" dirty="0" smtClean="0"/>
            </a:br>
            <a:r>
              <a:rPr lang="fi-FI" dirty="0" smtClean="0"/>
              <a:t>Jos kappaleeseen vaikuttava kokonaisvoima ei ole nolla, kappale kiihtyy ja kiihtyvyys riippuu voiman suuruudesta ja kappaleen massasta</a:t>
            </a:r>
          </a:p>
          <a:p>
            <a:r>
              <a:rPr lang="fi-FI" dirty="0" smtClean="0"/>
              <a:t>NIII – voiman ja vastavoiman laki</a:t>
            </a:r>
            <a:br>
              <a:rPr lang="fi-FI" dirty="0" smtClean="0"/>
            </a:br>
            <a:r>
              <a:rPr lang="fi-FI" dirty="0" smtClean="0"/>
              <a:t>Jos kaksi kappaletta ovat vuorovaikutuksessa, ja toinen vaikuttaa toiseen jollakin voimalla, niin vastakkainen kappale vaikuttaa takaisin yhtä suurella mutta vastakkaisella voimalla.</a:t>
            </a:r>
            <a:br>
              <a:rPr lang="fi-FI" dirty="0" smtClean="0"/>
            </a:br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Voimat ja kiihtyvyydet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Suurta kiihtyvyyttä kuvataan usein ilmaisemalla, montako geetä eli maan putoamiskiihtyvyyttä se on</a:t>
            </a:r>
          </a:p>
          <a:p>
            <a:r>
              <a:rPr lang="fi-FI" dirty="0" smtClean="0"/>
              <a:t>Esimerkiksi kolaritilanteessa matkustamon kiihtyvyys voi olla 20 g eli noin 200 m/s²</a:t>
            </a:r>
          </a:p>
          <a:p>
            <a:r>
              <a:rPr lang="fi-FI" dirty="0" smtClean="0"/>
              <a:t>Matkustajan nopeus pienenee äkillisesti, eli hän kokee kiihtyvyyden taakse päin kunnes pysähtyy.</a:t>
            </a:r>
          </a:p>
          <a:p>
            <a:r>
              <a:rPr lang="fi-FI" dirty="0" smtClean="0"/>
              <a:t>Mieti, miltä tuntuu painautua turvavöitä vasten tässä tilanteessa.</a:t>
            </a:r>
          </a:p>
          <a:p>
            <a:r>
              <a:rPr lang="fi-FI" dirty="0" smtClean="0"/>
              <a:t>Suuri kiihtyvyys vaatii suuren voiman. Tämä riippuu myös massastasi.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Pyöräilykypärä (tai mopokypärä)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Kuten todettiin, kiihtyvyys ja voima ovat sidoksissa toisiinsa</a:t>
            </a:r>
          </a:p>
          <a:p>
            <a:r>
              <a:rPr lang="fi-FI" dirty="0" smtClean="0"/>
              <a:t>Jos kaadut, käyttämällä kypärää pääsi saa hetken pidemmän ajan pysähtymiseen liikkeestä.</a:t>
            </a:r>
          </a:p>
          <a:p>
            <a:r>
              <a:rPr lang="fi-FI" dirty="0" smtClean="0"/>
              <a:t>Tämä johtuu siitä, että kypärän kokoonpuristumiseen kuluu hetki kauemmin kuin pelkän otsanahkan.</a:t>
            </a:r>
          </a:p>
          <a:p>
            <a:r>
              <a:rPr lang="fi-FI" dirty="0" smtClean="0"/>
              <a:t>Kun kallosi hidastuu, se jarruttaa aivojasi jollakin voimalla.</a:t>
            </a:r>
          </a:p>
          <a:p>
            <a:r>
              <a:rPr lang="fi-FI" dirty="0" smtClean="0"/>
              <a:t>Tämä voima on sitä suurempi, mitä pienemmässä ajassa pysähtyminen tapahtuu, joska kiihtyvyys on tällöin suurempi.</a:t>
            </a:r>
          </a:p>
          <a:p>
            <a:r>
              <a:rPr lang="fi-FI" dirty="0" smtClean="0"/>
              <a:t>Siksi liian monta geetä tappaa.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Nopeuden laskeminen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>
              <a:buNone/>
            </a:pPr>
            <a:r>
              <a:rPr lang="fi-FI" dirty="0" smtClean="0"/>
              <a:t>Yhtälö kirjoitettuna suureilla ja niiden tunnuksilla:</a:t>
            </a:r>
          </a:p>
          <a:p>
            <a:pPr>
              <a:buNone/>
            </a:pPr>
            <a:r>
              <a:rPr lang="fi-FI" dirty="0" smtClean="0"/>
              <a:t>Yksiköt alinna</a:t>
            </a:r>
          </a:p>
          <a:p>
            <a:pPr>
              <a:buNone/>
            </a:pPr>
            <a:r>
              <a:rPr lang="fi-FI" dirty="0" smtClean="0"/>
              <a:t>nopeus = matka / aika                </a:t>
            </a:r>
          </a:p>
          <a:p>
            <a:pPr>
              <a:buNone/>
            </a:pPr>
            <a:r>
              <a:rPr lang="fi-FI" dirty="0" smtClean="0"/>
              <a:t>     v       =      s      /    t</a:t>
            </a:r>
          </a:p>
          <a:p>
            <a:pPr>
              <a:buNone/>
            </a:pPr>
            <a:r>
              <a:rPr lang="fi-FI" dirty="0" smtClean="0"/>
              <a:t> 1 m/s          1 m       1 s</a:t>
            </a:r>
            <a:endParaRPr lang="fi-FI" dirty="0"/>
          </a:p>
        </p:txBody>
      </p:sp>
      <p:sp>
        <p:nvSpPr>
          <p:cNvPr id="4" name="Rectangle 3"/>
          <p:cNvSpPr/>
          <p:nvPr/>
        </p:nvSpPr>
        <p:spPr>
          <a:xfrm>
            <a:off x="381000" y="2743200"/>
            <a:ext cx="4191000" cy="2133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Freeform 4"/>
          <p:cNvSpPr/>
          <p:nvPr/>
        </p:nvSpPr>
        <p:spPr>
          <a:xfrm>
            <a:off x="3826412" y="2067951"/>
            <a:ext cx="1406770" cy="70338"/>
          </a:xfrm>
          <a:custGeom>
            <a:avLst/>
            <a:gdLst>
              <a:gd name="connsiteX0" fmla="*/ 0 w 1406770"/>
              <a:gd name="connsiteY0" fmla="*/ 70338 h 70338"/>
              <a:gd name="connsiteX1" fmla="*/ 112542 w 1406770"/>
              <a:gd name="connsiteY1" fmla="*/ 56271 h 70338"/>
              <a:gd name="connsiteX2" fmla="*/ 196948 w 1406770"/>
              <a:gd name="connsiteY2" fmla="*/ 28135 h 70338"/>
              <a:gd name="connsiteX3" fmla="*/ 323557 w 1406770"/>
              <a:gd name="connsiteY3" fmla="*/ 0 h 70338"/>
              <a:gd name="connsiteX4" fmla="*/ 618979 w 1406770"/>
              <a:gd name="connsiteY4" fmla="*/ 28135 h 70338"/>
              <a:gd name="connsiteX5" fmla="*/ 1026942 w 1406770"/>
              <a:gd name="connsiteY5" fmla="*/ 42203 h 70338"/>
              <a:gd name="connsiteX6" fmla="*/ 1406770 w 1406770"/>
              <a:gd name="connsiteY6" fmla="*/ 56271 h 70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06770" h="70338">
                <a:moveTo>
                  <a:pt x="0" y="70338"/>
                </a:moveTo>
                <a:cubicBezTo>
                  <a:pt x="37514" y="65649"/>
                  <a:pt x="75575" y="64192"/>
                  <a:pt x="112542" y="56271"/>
                </a:cubicBezTo>
                <a:cubicBezTo>
                  <a:pt x="141541" y="50057"/>
                  <a:pt x="168176" y="35328"/>
                  <a:pt x="196948" y="28135"/>
                </a:cubicBezTo>
                <a:cubicBezTo>
                  <a:pt x="276415" y="8268"/>
                  <a:pt x="234260" y="17859"/>
                  <a:pt x="323557" y="0"/>
                </a:cubicBezTo>
                <a:cubicBezTo>
                  <a:pt x="445109" y="15193"/>
                  <a:pt x="481946" y="21609"/>
                  <a:pt x="618979" y="28135"/>
                </a:cubicBezTo>
                <a:cubicBezTo>
                  <a:pt x="754893" y="34607"/>
                  <a:pt x="890954" y="37514"/>
                  <a:pt x="1026942" y="42203"/>
                </a:cubicBezTo>
                <a:cubicBezTo>
                  <a:pt x="1227891" y="67322"/>
                  <a:pt x="1101677" y="56271"/>
                  <a:pt x="1406770" y="5627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Freeform 5"/>
          <p:cNvSpPr/>
          <p:nvPr/>
        </p:nvSpPr>
        <p:spPr>
          <a:xfrm>
            <a:off x="4332849" y="2124222"/>
            <a:ext cx="675249" cy="1103912"/>
          </a:xfrm>
          <a:custGeom>
            <a:avLst/>
            <a:gdLst>
              <a:gd name="connsiteX0" fmla="*/ 351693 w 675249"/>
              <a:gd name="connsiteY0" fmla="*/ 0 h 1103912"/>
              <a:gd name="connsiteX1" fmla="*/ 393896 w 675249"/>
              <a:gd name="connsiteY1" fmla="*/ 28135 h 1103912"/>
              <a:gd name="connsiteX2" fmla="*/ 422031 w 675249"/>
              <a:gd name="connsiteY2" fmla="*/ 70338 h 1103912"/>
              <a:gd name="connsiteX3" fmla="*/ 464234 w 675249"/>
              <a:gd name="connsiteY3" fmla="*/ 112541 h 1103912"/>
              <a:gd name="connsiteX4" fmla="*/ 520505 w 675249"/>
              <a:gd name="connsiteY4" fmla="*/ 225083 h 1103912"/>
              <a:gd name="connsiteX5" fmla="*/ 576776 w 675249"/>
              <a:gd name="connsiteY5" fmla="*/ 295421 h 1103912"/>
              <a:gd name="connsiteX6" fmla="*/ 618979 w 675249"/>
              <a:gd name="connsiteY6" fmla="*/ 379827 h 1103912"/>
              <a:gd name="connsiteX7" fmla="*/ 647114 w 675249"/>
              <a:gd name="connsiteY7" fmla="*/ 422030 h 1103912"/>
              <a:gd name="connsiteX8" fmla="*/ 661182 w 675249"/>
              <a:gd name="connsiteY8" fmla="*/ 478301 h 1103912"/>
              <a:gd name="connsiteX9" fmla="*/ 675249 w 675249"/>
              <a:gd name="connsiteY9" fmla="*/ 520504 h 1103912"/>
              <a:gd name="connsiteX10" fmla="*/ 661182 w 675249"/>
              <a:gd name="connsiteY10" fmla="*/ 604910 h 1103912"/>
              <a:gd name="connsiteX11" fmla="*/ 647114 w 675249"/>
              <a:gd name="connsiteY11" fmla="*/ 647113 h 1103912"/>
              <a:gd name="connsiteX12" fmla="*/ 590843 w 675249"/>
              <a:gd name="connsiteY12" fmla="*/ 703384 h 1103912"/>
              <a:gd name="connsiteX13" fmla="*/ 562708 w 675249"/>
              <a:gd name="connsiteY13" fmla="*/ 731520 h 1103912"/>
              <a:gd name="connsiteX14" fmla="*/ 520505 w 675249"/>
              <a:gd name="connsiteY14" fmla="*/ 759655 h 1103912"/>
              <a:gd name="connsiteX15" fmla="*/ 464234 w 675249"/>
              <a:gd name="connsiteY15" fmla="*/ 815926 h 1103912"/>
              <a:gd name="connsiteX16" fmla="*/ 379828 w 675249"/>
              <a:gd name="connsiteY16" fmla="*/ 858129 h 1103912"/>
              <a:gd name="connsiteX17" fmla="*/ 295422 w 675249"/>
              <a:gd name="connsiteY17" fmla="*/ 900332 h 1103912"/>
              <a:gd name="connsiteX18" fmla="*/ 267286 w 675249"/>
              <a:gd name="connsiteY18" fmla="*/ 928467 h 1103912"/>
              <a:gd name="connsiteX19" fmla="*/ 182880 w 675249"/>
              <a:gd name="connsiteY19" fmla="*/ 956603 h 1103912"/>
              <a:gd name="connsiteX20" fmla="*/ 70339 w 675249"/>
              <a:gd name="connsiteY20" fmla="*/ 942535 h 1103912"/>
              <a:gd name="connsiteX21" fmla="*/ 112542 w 675249"/>
              <a:gd name="connsiteY21" fmla="*/ 900332 h 1103912"/>
              <a:gd name="connsiteX22" fmla="*/ 98474 w 675249"/>
              <a:gd name="connsiteY22" fmla="*/ 942535 h 1103912"/>
              <a:gd name="connsiteX23" fmla="*/ 0 w 675249"/>
              <a:gd name="connsiteY23" fmla="*/ 1012873 h 1103912"/>
              <a:gd name="connsiteX24" fmla="*/ 56271 w 675249"/>
              <a:gd name="connsiteY24" fmla="*/ 1026941 h 1103912"/>
              <a:gd name="connsiteX25" fmla="*/ 154745 w 675249"/>
              <a:gd name="connsiteY25" fmla="*/ 1097280 h 1103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75249" h="1103912">
                <a:moveTo>
                  <a:pt x="351693" y="0"/>
                </a:moveTo>
                <a:cubicBezTo>
                  <a:pt x="365761" y="9378"/>
                  <a:pt x="381941" y="16180"/>
                  <a:pt x="393896" y="28135"/>
                </a:cubicBezTo>
                <a:cubicBezTo>
                  <a:pt x="405851" y="40090"/>
                  <a:pt x="411207" y="57350"/>
                  <a:pt x="422031" y="70338"/>
                </a:cubicBezTo>
                <a:cubicBezTo>
                  <a:pt x="434767" y="85622"/>
                  <a:pt x="450166" y="98473"/>
                  <a:pt x="464234" y="112541"/>
                </a:cubicBezTo>
                <a:cubicBezTo>
                  <a:pt x="496563" y="209530"/>
                  <a:pt x="471398" y="175976"/>
                  <a:pt x="520505" y="225083"/>
                </a:cubicBezTo>
                <a:cubicBezTo>
                  <a:pt x="547893" y="307244"/>
                  <a:pt x="513144" y="231789"/>
                  <a:pt x="576776" y="295421"/>
                </a:cubicBezTo>
                <a:cubicBezTo>
                  <a:pt x="617090" y="335735"/>
                  <a:pt x="596097" y="334063"/>
                  <a:pt x="618979" y="379827"/>
                </a:cubicBezTo>
                <a:cubicBezTo>
                  <a:pt x="626540" y="394949"/>
                  <a:pt x="637736" y="407962"/>
                  <a:pt x="647114" y="422030"/>
                </a:cubicBezTo>
                <a:cubicBezTo>
                  <a:pt x="651803" y="440787"/>
                  <a:pt x="655871" y="459711"/>
                  <a:pt x="661182" y="478301"/>
                </a:cubicBezTo>
                <a:cubicBezTo>
                  <a:pt x="665256" y="492559"/>
                  <a:pt x="675249" y="505675"/>
                  <a:pt x="675249" y="520504"/>
                </a:cubicBezTo>
                <a:cubicBezTo>
                  <a:pt x="675249" y="549027"/>
                  <a:pt x="667370" y="577066"/>
                  <a:pt x="661182" y="604910"/>
                </a:cubicBezTo>
                <a:cubicBezTo>
                  <a:pt x="657965" y="619386"/>
                  <a:pt x="655733" y="635046"/>
                  <a:pt x="647114" y="647113"/>
                </a:cubicBezTo>
                <a:cubicBezTo>
                  <a:pt x="631696" y="668698"/>
                  <a:pt x="609600" y="684627"/>
                  <a:pt x="590843" y="703384"/>
                </a:cubicBezTo>
                <a:cubicBezTo>
                  <a:pt x="581465" y="712763"/>
                  <a:pt x="573744" y="724163"/>
                  <a:pt x="562708" y="731520"/>
                </a:cubicBezTo>
                <a:cubicBezTo>
                  <a:pt x="548640" y="740898"/>
                  <a:pt x="533342" y="748652"/>
                  <a:pt x="520505" y="759655"/>
                </a:cubicBezTo>
                <a:cubicBezTo>
                  <a:pt x="500365" y="776918"/>
                  <a:pt x="486305" y="801212"/>
                  <a:pt x="464234" y="815926"/>
                </a:cubicBezTo>
                <a:cubicBezTo>
                  <a:pt x="343286" y="896557"/>
                  <a:pt x="496313" y="799886"/>
                  <a:pt x="379828" y="858129"/>
                </a:cubicBezTo>
                <a:cubicBezTo>
                  <a:pt x="270746" y="912670"/>
                  <a:pt x="401501" y="864972"/>
                  <a:pt x="295422" y="900332"/>
                </a:cubicBezTo>
                <a:cubicBezTo>
                  <a:pt x="286043" y="909710"/>
                  <a:pt x="279149" y="922536"/>
                  <a:pt x="267286" y="928467"/>
                </a:cubicBezTo>
                <a:cubicBezTo>
                  <a:pt x="240760" y="941730"/>
                  <a:pt x="182880" y="956603"/>
                  <a:pt x="182880" y="956603"/>
                </a:cubicBezTo>
                <a:lnTo>
                  <a:pt x="70339" y="942535"/>
                </a:lnTo>
                <a:cubicBezTo>
                  <a:pt x="54804" y="930107"/>
                  <a:pt x="92647" y="900332"/>
                  <a:pt x="112542" y="900332"/>
                </a:cubicBezTo>
                <a:cubicBezTo>
                  <a:pt x="127371" y="900332"/>
                  <a:pt x="107967" y="931143"/>
                  <a:pt x="98474" y="942535"/>
                </a:cubicBezTo>
                <a:cubicBezTo>
                  <a:pt x="87568" y="955622"/>
                  <a:pt x="19245" y="1000043"/>
                  <a:pt x="0" y="1012873"/>
                </a:cubicBezTo>
                <a:cubicBezTo>
                  <a:pt x="18757" y="1017562"/>
                  <a:pt x="40184" y="1016216"/>
                  <a:pt x="56271" y="1026941"/>
                </a:cubicBezTo>
                <a:cubicBezTo>
                  <a:pt x="171726" y="1103912"/>
                  <a:pt x="82566" y="1097280"/>
                  <a:pt x="154745" y="109728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Freeform 6"/>
          <p:cNvSpPr/>
          <p:nvPr/>
        </p:nvSpPr>
        <p:spPr>
          <a:xfrm>
            <a:off x="6865034" y="2067951"/>
            <a:ext cx="1716258" cy="154744"/>
          </a:xfrm>
          <a:custGeom>
            <a:avLst/>
            <a:gdLst>
              <a:gd name="connsiteX0" fmla="*/ 0 w 1716258"/>
              <a:gd name="connsiteY0" fmla="*/ 84406 h 154744"/>
              <a:gd name="connsiteX1" fmla="*/ 196948 w 1716258"/>
              <a:gd name="connsiteY1" fmla="*/ 126609 h 154744"/>
              <a:gd name="connsiteX2" fmla="*/ 309489 w 1716258"/>
              <a:gd name="connsiteY2" fmla="*/ 154744 h 154744"/>
              <a:gd name="connsiteX3" fmla="*/ 914400 w 1716258"/>
              <a:gd name="connsiteY3" fmla="*/ 140677 h 154744"/>
              <a:gd name="connsiteX4" fmla="*/ 984738 w 1716258"/>
              <a:gd name="connsiteY4" fmla="*/ 126609 h 154744"/>
              <a:gd name="connsiteX5" fmla="*/ 1069144 w 1716258"/>
              <a:gd name="connsiteY5" fmla="*/ 84406 h 154744"/>
              <a:gd name="connsiteX6" fmla="*/ 1181686 w 1716258"/>
              <a:gd name="connsiteY6" fmla="*/ 56271 h 154744"/>
              <a:gd name="connsiteX7" fmla="*/ 1237957 w 1716258"/>
              <a:gd name="connsiteY7" fmla="*/ 42203 h 154744"/>
              <a:gd name="connsiteX8" fmla="*/ 1280160 w 1716258"/>
              <a:gd name="connsiteY8" fmla="*/ 28135 h 154744"/>
              <a:gd name="connsiteX9" fmla="*/ 1378634 w 1716258"/>
              <a:gd name="connsiteY9" fmla="*/ 14067 h 154744"/>
              <a:gd name="connsiteX10" fmla="*/ 1420837 w 1716258"/>
              <a:gd name="connsiteY10" fmla="*/ 0 h 154744"/>
              <a:gd name="connsiteX11" fmla="*/ 1716258 w 1716258"/>
              <a:gd name="connsiteY11" fmla="*/ 14067 h 15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16258" h="154744">
                <a:moveTo>
                  <a:pt x="0" y="84406"/>
                </a:moveTo>
                <a:cubicBezTo>
                  <a:pt x="319526" y="116359"/>
                  <a:pt x="28225" y="70369"/>
                  <a:pt x="196948" y="126609"/>
                </a:cubicBezTo>
                <a:cubicBezTo>
                  <a:pt x="233632" y="138837"/>
                  <a:pt x="309489" y="154744"/>
                  <a:pt x="309489" y="154744"/>
                </a:cubicBezTo>
                <a:lnTo>
                  <a:pt x="914400" y="140677"/>
                </a:lnTo>
                <a:cubicBezTo>
                  <a:pt x="938290" y="139682"/>
                  <a:pt x="962350" y="135005"/>
                  <a:pt x="984738" y="126609"/>
                </a:cubicBezTo>
                <a:cubicBezTo>
                  <a:pt x="1155458" y="62589"/>
                  <a:pt x="909006" y="128080"/>
                  <a:pt x="1069144" y="84406"/>
                </a:cubicBezTo>
                <a:cubicBezTo>
                  <a:pt x="1106450" y="74232"/>
                  <a:pt x="1144172" y="65649"/>
                  <a:pt x="1181686" y="56271"/>
                </a:cubicBezTo>
                <a:cubicBezTo>
                  <a:pt x="1200443" y="51582"/>
                  <a:pt x="1219615" y="48317"/>
                  <a:pt x="1237957" y="42203"/>
                </a:cubicBezTo>
                <a:cubicBezTo>
                  <a:pt x="1252025" y="37514"/>
                  <a:pt x="1265619" y="31043"/>
                  <a:pt x="1280160" y="28135"/>
                </a:cubicBezTo>
                <a:cubicBezTo>
                  <a:pt x="1312674" y="21632"/>
                  <a:pt x="1345809" y="18756"/>
                  <a:pt x="1378634" y="14067"/>
                </a:cubicBezTo>
                <a:cubicBezTo>
                  <a:pt x="1392702" y="9378"/>
                  <a:pt x="1406008" y="0"/>
                  <a:pt x="1420837" y="0"/>
                </a:cubicBezTo>
                <a:cubicBezTo>
                  <a:pt x="1519422" y="0"/>
                  <a:pt x="1716258" y="14067"/>
                  <a:pt x="1716258" y="1406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Freeform 7"/>
          <p:cNvSpPr/>
          <p:nvPr/>
        </p:nvSpPr>
        <p:spPr>
          <a:xfrm>
            <a:off x="4332849" y="2250831"/>
            <a:ext cx="3362179" cy="1683246"/>
          </a:xfrm>
          <a:custGeom>
            <a:avLst/>
            <a:gdLst>
              <a:gd name="connsiteX0" fmla="*/ 3362179 w 3362179"/>
              <a:gd name="connsiteY0" fmla="*/ 0 h 1683246"/>
              <a:gd name="connsiteX1" fmla="*/ 3319976 w 3362179"/>
              <a:gd name="connsiteY1" fmla="*/ 84406 h 1683246"/>
              <a:gd name="connsiteX2" fmla="*/ 3277773 w 3362179"/>
              <a:gd name="connsiteY2" fmla="*/ 126609 h 1683246"/>
              <a:gd name="connsiteX3" fmla="*/ 3235569 w 3362179"/>
              <a:gd name="connsiteY3" fmla="*/ 182880 h 1683246"/>
              <a:gd name="connsiteX4" fmla="*/ 3221502 w 3362179"/>
              <a:gd name="connsiteY4" fmla="*/ 225083 h 1683246"/>
              <a:gd name="connsiteX5" fmla="*/ 3137096 w 3362179"/>
              <a:gd name="connsiteY5" fmla="*/ 379827 h 1683246"/>
              <a:gd name="connsiteX6" fmla="*/ 3123028 w 3362179"/>
              <a:gd name="connsiteY6" fmla="*/ 436098 h 1683246"/>
              <a:gd name="connsiteX7" fmla="*/ 3094893 w 3362179"/>
              <a:gd name="connsiteY7" fmla="*/ 478301 h 1683246"/>
              <a:gd name="connsiteX8" fmla="*/ 2996419 w 3362179"/>
              <a:gd name="connsiteY8" fmla="*/ 604911 h 1683246"/>
              <a:gd name="connsiteX9" fmla="*/ 2968283 w 3362179"/>
              <a:gd name="connsiteY9" fmla="*/ 661181 h 1683246"/>
              <a:gd name="connsiteX10" fmla="*/ 2897945 w 3362179"/>
              <a:gd name="connsiteY10" fmla="*/ 759655 h 1683246"/>
              <a:gd name="connsiteX11" fmla="*/ 2883877 w 3362179"/>
              <a:gd name="connsiteY11" fmla="*/ 801858 h 1683246"/>
              <a:gd name="connsiteX12" fmla="*/ 2799471 w 3362179"/>
              <a:gd name="connsiteY12" fmla="*/ 914400 h 1683246"/>
              <a:gd name="connsiteX13" fmla="*/ 2785403 w 3362179"/>
              <a:gd name="connsiteY13" fmla="*/ 956603 h 1683246"/>
              <a:gd name="connsiteX14" fmla="*/ 2743200 w 3362179"/>
              <a:gd name="connsiteY14" fmla="*/ 1012874 h 1683246"/>
              <a:gd name="connsiteX15" fmla="*/ 2700997 w 3362179"/>
              <a:gd name="connsiteY15" fmla="*/ 1125415 h 1683246"/>
              <a:gd name="connsiteX16" fmla="*/ 2658794 w 3362179"/>
              <a:gd name="connsiteY16" fmla="*/ 1223889 h 1683246"/>
              <a:gd name="connsiteX17" fmla="*/ 2644726 w 3362179"/>
              <a:gd name="connsiteY17" fmla="*/ 1266092 h 1683246"/>
              <a:gd name="connsiteX18" fmla="*/ 2518117 w 3362179"/>
              <a:gd name="connsiteY18" fmla="*/ 1364566 h 1683246"/>
              <a:gd name="connsiteX19" fmla="*/ 2433711 w 3362179"/>
              <a:gd name="connsiteY19" fmla="*/ 1406769 h 1683246"/>
              <a:gd name="connsiteX20" fmla="*/ 2391508 w 3362179"/>
              <a:gd name="connsiteY20" fmla="*/ 1434904 h 1683246"/>
              <a:gd name="connsiteX21" fmla="*/ 2264899 w 3362179"/>
              <a:gd name="connsiteY21" fmla="*/ 1477107 h 1683246"/>
              <a:gd name="connsiteX22" fmla="*/ 2138289 w 3362179"/>
              <a:gd name="connsiteY22" fmla="*/ 1519311 h 1683246"/>
              <a:gd name="connsiteX23" fmla="*/ 2096086 w 3362179"/>
              <a:gd name="connsiteY23" fmla="*/ 1547446 h 1683246"/>
              <a:gd name="connsiteX24" fmla="*/ 2011680 w 3362179"/>
              <a:gd name="connsiteY24" fmla="*/ 1575581 h 1683246"/>
              <a:gd name="connsiteX25" fmla="*/ 1969477 w 3362179"/>
              <a:gd name="connsiteY25" fmla="*/ 1603717 h 1683246"/>
              <a:gd name="connsiteX26" fmla="*/ 1716259 w 3362179"/>
              <a:gd name="connsiteY26" fmla="*/ 1645920 h 1683246"/>
              <a:gd name="connsiteX27" fmla="*/ 970671 w 3362179"/>
              <a:gd name="connsiteY27" fmla="*/ 1617784 h 1683246"/>
              <a:gd name="connsiteX28" fmla="*/ 914400 w 3362179"/>
              <a:gd name="connsiteY28" fmla="*/ 1603717 h 1683246"/>
              <a:gd name="connsiteX29" fmla="*/ 759656 w 3362179"/>
              <a:gd name="connsiteY29" fmla="*/ 1575581 h 1683246"/>
              <a:gd name="connsiteX30" fmla="*/ 703385 w 3362179"/>
              <a:gd name="connsiteY30" fmla="*/ 1561514 h 1683246"/>
              <a:gd name="connsiteX31" fmla="*/ 661182 w 3362179"/>
              <a:gd name="connsiteY31" fmla="*/ 1547446 h 1683246"/>
              <a:gd name="connsiteX32" fmla="*/ 309489 w 3362179"/>
              <a:gd name="connsiteY32" fmla="*/ 1533378 h 1683246"/>
              <a:gd name="connsiteX33" fmla="*/ 253219 w 3362179"/>
              <a:gd name="connsiteY33" fmla="*/ 1519311 h 1683246"/>
              <a:gd name="connsiteX34" fmla="*/ 126609 w 3362179"/>
              <a:gd name="connsiteY34" fmla="*/ 1505243 h 1683246"/>
              <a:gd name="connsiteX35" fmla="*/ 28136 w 3362179"/>
              <a:gd name="connsiteY35" fmla="*/ 1491175 h 1683246"/>
              <a:gd name="connsiteX36" fmla="*/ 98474 w 3362179"/>
              <a:gd name="connsiteY36" fmla="*/ 1477107 h 1683246"/>
              <a:gd name="connsiteX37" fmla="*/ 126609 w 3362179"/>
              <a:gd name="connsiteY37" fmla="*/ 1434904 h 1683246"/>
              <a:gd name="connsiteX38" fmla="*/ 42203 w 3362179"/>
              <a:gd name="connsiteY38" fmla="*/ 1463040 h 1683246"/>
              <a:gd name="connsiteX39" fmla="*/ 0 w 3362179"/>
              <a:gd name="connsiteY39" fmla="*/ 1477107 h 1683246"/>
              <a:gd name="connsiteX40" fmla="*/ 70339 w 3362179"/>
              <a:gd name="connsiteY40" fmla="*/ 1561514 h 1683246"/>
              <a:gd name="connsiteX41" fmla="*/ 112542 w 3362179"/>
              <a:gd name="connsiteY41" fmla="*/ 1575581 h 1683246"/>
              <a:gd name="connsiteX42" fmla="*/ 140677 w 3362179"/>
              <a:gd name="connsiteY42" fmla="*/ 1603717 h 1683246"/>
              <a:gd name="connsiteX43" fmla="*/ 182880 w 3362179"/>
              <a:gd name="connsiteY43" fmla="*/ 1659987 h 1683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362179" h="1683246">
                <a:moveTo>
                  <a:pt x="3362179" y="0"/>
                </a:moveTo>
                <a:cubicBezTo>
                  <a:pt x="3348111" y="28135"/>
                  <a:pt x="3337425" y="58233"/>
                  <a:pt x="3319976" y="84406"/>
                </a:cubicBezTo>
                <a:cubicBezTo>
                  <a:pt x="3308940" y="100959"/>
                  <a:pt x="3290720" y="111504"/>
                  <a:pt x="3277773" y="126609"/>
                </a:cubicBezTo>
                <a:cubicBezTo>
                  <a:pt x="3262514" y="144411"/>
                  <a:pt x="3249637" y="164123"/>
                  <a:pt x="3235569" y="182880"/>
                </a:cubicBezTo>
                <a:cubicBezTo>
                  <a:pt x="3230880" y="196948"/>
                  <a:pt x="3228134" y="211820"/>
                  <a:pt x="3221502" y="225083"/>
                </a:cubicBezTo>
                <a:cubicBezTo>
                  <a:pt x="3182980" y="302127"/>
                  <a:pt x="3168977" y="252304"/>
                  <a:pt x="3137096" y="379827"/>
                </a:cubicBezTo>
                <a:cubicBezTo>
                  <a:pt x="3132407" y="398584"/>
                  <a:pt x="3130644" y="418327"/>
                  <a:pt x="3123028" y="436098"/>
                </a:cubicBezTo>
                <a:cubicBezTo>
                  <a:pt x="3116368" y="451638"/>
                  <a:pt x="3105037" y="464775"/>
                  <a:pt x="3094893" y="478301"/>
                </a:cubicBezTo>
                <a:cubicBezTo>
                  <a:pt x="3062814" y="521074"/>
                  <a:pt x="3020330" y="557090"/>
                  <a:pt x="2996419" y="604911"/>
                </a:cubicBezTo>
                <a:cubicBezTo>
                  <a:pt x="2987040" y="623668"/>
                  <a:pt x="2979398" y="643398"/>
                  <a:pt x="2968283" y="661181"/>
                </a:cubicBezTo>
                <a:cubicBezTo>
                  <a:pt x="2952352" y="686670"/>
                  <a:pt x="2912826" y="729894"/>
                  <a:pt x="2897945" y="759655"/>
                </a:cubicBezTo>
                <a:cubicBezTo>
                  <a:pt x="2891313" y="772918"/>
                  <a:pt x="2891078" y="788895"/>
                  <a:pt x="2883877" y="801858"/>
                </a:cubicBezTo>
                <a:cubicBezTo>
                  <a:pt x="2844110" y="873437"/>
                  <a:pt x="2842157" y="871713"/>
                  <a:pt x="2799471" y="914400"/>
                </a:cubicBezTo>
                <a:cubicBezTo>
                  <a:pt x="2794782" y="928468"/>
                  <a:pt x="2792760" y="943728"/>
                  <a:pt x="2785403" y="956603"/>
                </a:cubicBezTo>
                <a:cubicBezTo>
                  <a:pt x="2773770" y="976960"/>
                  <a:pt x="2752722" y="991449"/>
                  <a:pt x="2743200" y="1012874"/>
                </a:cubicBezTo>
                <a:cubicBezTo>
                  <a:pt x="2662082" y="1195392"/>
                  <a:pt x="2787465" y="995717"/>
                  <a:pt x="2700997" y="1125415"/>
                </a:cubicBezTo>
                <a:cubicBezTo>
                  <a:pt x="2671719" y="1242526"/>
                  <a:pt x="2707369" y="1126740"/>
                  <a:pt x="2658794" y="1223889"/>
                </a:cubicBezTo>
                <a:cubicBezTo>
                  <a:pt x="2652162" y="1237152"/>
                  <a:pt x="2652951" y="1253754"/>
                  <a:pt x="2644726" y="1266092"/>
                </a:cubicBezTo>
                <a:cubicBezTo>
                  <a:pt x="2618281" y="1305760"/>
                  <a:pt x="2551653" y="1342208"/>
                  <a:pt x="2518117" y="1364566"/>
                </a:cubicBezTo>
                <a:cubicBezTo>
                  <a:pt x="2397175" y="1445194"/>
                  <a:pt x="2550191" y="1348529"/>
                  <a:pt x="2433711" y="1406769"/>
                </a:cubicBezTo>
                <a:cubicBezTo>
                  <a:pt x="2418589" y="1414330"/>
                  <a:pt x="2406630" y="1427343"/>
                  <a:pt x="2391508" y="1434904"/>
                </a:cubicBezTo>
                <a:cubicBezTo>
                  <a:pt x="2303436" y="1478940"/>
                  <a:pt x="2345500" y="1450240"/>
                  <a:pt x="2264899" y="1477107"/>
                </a:cubicBezTo>
                <a:cubicBezTo>
                  <a:pt x="2105966" y="1530085"/>
                  <a:pt x="2273145" y="1485596"/>
                  <a:pt x="2138289" y="1519311"/>
                </a:cubicBezTo>
                <a:cubicBezTo>
                  <a:pt x="2124221" y="1528689"/>
                  <a:pt x="2111536" y="1540579"/>
                  <a:pt x="2096086" y="1547446"/>
                </a:cubicBezTo>
                <a:cubicBezTo>
                  <a:pt x="2068985" y="1559491"/>
                  <a:pt x="2011680" y="1575581"/>
                  <a:pt x="2011680" y="1575581"/>
                </a:cubicBezTo>
                <a:cubicBezTo>
                  <a:pt x="1997612" y="1584960"/>
                  <a:pt x="1985366" y="1597939"/>
                  <a:pt x="1969477" y="1603717"/>
                </a:cubicBezTo>
                <a:cubicBezTo>
                  <a:pt x="1879435" y="1636460"/>
                  <a:pt x="1812272" y="1636318"/>
                  <a:pt x="1716259" y="1645920"/>
                </a:cubicBezTo>
                <a:cubicBezTo>
                  <a:pt x="1590646" y="1642929"/>
                  <a:pt x="1185683" y="1646452"/>
                  <a:pt x="970671" y="1617784"/>
                </a:cubicBezTo>
                <a:cubicBezTo>
                  <a:pt x="951506" y="1615229"/>
                  <a:pt x="933274" y="1607911"/>
                  <a:pt x="914400" y="1603717"/>
                </a:cubicBezTo>
                <a:cubicBezTo>
                  <a:pt x="778603" y="1573540"/>
                  <a:pt x="912370" y="1606123"/>
                  <a:pt x="759656" y="1575581"/>
                </a:cubicBezTo>
                <a:cubicBezTo>
                  <a:pt x="740697" y="1571789"/>
                  <a:pt x="721975" y="1566825"/>
                  <a:pt x="703385" y="1561514"/>
                </a:cubicBezTo>
                <a:cubicBezTo>
                  <a:pt x="689127" y="1557440"/>
                  <a:pt x="675973" y="1548503"/>
                  <a:pt x="661182" y="1547446"/>
                </a:cubicBezTo>
                <a:cubicBezTo>
                  <a:pt x="544155" y="1539087"/>
                  <a:pt x="426720" y="1538067"/>
                  <a:pt x="309489" y="1533378"/>
                </a:cubicBezTo>
                <a:cubicBezTo>
                  <a:pt x="290732" y="1528689"/>
                  <a:pt x="272328" y="1522251"/>
                  <a:pt x="253219" y="1519311"/>
                </a:cubicBezTo>
                <a:cubicBezTo>
                  <a:pt x="211250" y="1512854"/>
                  <a:pt x="168744" y="1510510"/>
                  <a:pt x="126609" y="1505243"/>
                </a:cubicBezTo>
                <a:cubicBezTo>
                  <a:pt x="93707" y="1501130"/>
                  <a:pt x="60960" y="1495864"/>
                  <a:pt x="28136" y="1491175"/>
                </a:cubicBezTo>
                <a:cubicBezTo>
                  <a:pt x="51582" y="1486486"/>
                  <a:pt x="77714" y="1488970"/>
                  <a:pt x="98474" y="1477107"/>
                </a:cubicBezTo>
                <a:cubicBezTo>
                  <a:pt x="113153" y="1468719"/>
                  <a:pt x="143011" y="1439004"/>
                  <a:pt x="126609" y="1434904"/>
                </a:cubicBezTo>
                <a:cubicBezTo>
                  <a:pt x="97837" y="1427711"/>
                  <a:pt x="70338" y="1453662"/>
                  <a:pt x="42203" y="1463040"/>
                </a:cubicBezTo>
                <a:lnTo>
                  <a:pt x="0" y="1477107"/>
                </a:lnTo>
                <a:cubicBezTo>
                  <a:pt x="20761" y="1508248"/>
                  <a:pt x="37844" y="1539851"/>
                  <a:pt x="70339" y="1561514"/>
                </a:cubicBezTo>
                <a:cubicBezTo>
                  <a:pt x="82677" y="1569739"/>
                  <a:pt x="98474" y="1570892"/>
                  <a:pt x="112542" y="1575581"/>
                </a:cubicBezTo>
                <a:cubicBezTo>
                  <a:pt x="121920" y="1584960"/>
                  <a:pt x="132392" y="1593360"/>
                  <a:pt x="140677" y="1603717"/>
                </a:cubicBezTo>
                <a:cubicBezTo>
                  <a:pt x="204300" y="1683246"/>
                  <a:pt x="144382" y="1621489"/>
                  <a:pt x="182880" y="165998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Isosceles Triangle 9"/>
          <p:cNvSpPr/>
          <p:nvPr/>
        </p:nvSpPr>
        <p:spPr>
          <a:xfrm>
            <a:off x="5867400" y="4191000"/>
            <a:ext cx="2209800" cy="18288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2" name="Straight Connector 11"/>
          <p:cNvCxnSpPr/>
          <p:nvPr/>
        </p:nvCxnSpPr>
        <p:spPr>
          <a:xfrm>
            <a:off x="6324600" y="5257800"/>
            <a:ext cx="1295400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629400" y="4495800"/>
            <a:ext cx="5645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800" dirty="0" smtClean="0"/>
              <a:t> s</a:t>
            </a:r>
            <a:endParaRPr lang="fi-FI" sz="4800" dirty="0"/>
          </a:p>
        </p:txBody>
      </p:sp>
      <p:sp>
        <p:nvSpPr>
          <p:cNvPr id="15" name="TextBox 14"/>
          <p:cNvSpPr txBox="1"/>
          <p:nvPr/>
        </p:nvSpPr>
        <p:spPr>
          <a:xfrm>
            <a:off x="6324600" y="5181600"/>
            <a:ext cx="13821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800" dirty="0" smtClean="0"/>
              <a:t>v  ∙  t</a:t>
            </a:r>
            <a:endParaRPr lang="fi-FI" sz="4800" dirty="0"/>
          </a:p>
        </p:txBody>
      </p:sp>
      <p:sp>
        <p:nvSpPr>
          <p:cNvPr id="16" name="TextBox 15"/>
          <p:cNvSpPr txBox="1"/>
          <p:nvPr/>
        </p:nvSpPr>
        <p:spPr>
          <a:xfrm>
            <a:off x="5638800" y="6096000"/>
            <a:ext cx="1169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apukolmio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4. Massa ja paino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Massa ja paino ovat eri asioita</a:t>
            </a:r>
          </a:p>
          <a:p>
            <a:r>
              <a:rPr lang="fi-FI" dirty="0" smtClean="0"/>
              <a:t>Puhekielessä painolla tarkoitetaan usein massaa. Fysiikassa tämä ei käy. </a:t>
            </a:r>
          </a:p>
          <a:p>
            <a:r>
              <a:rPr lang="fi-FI" dirty="0" smtClean="0"/>
              <a:t>Maan pinnalla saman esineen paino vaihtelee vain hyvin vähän.</a:t>
            </a:r>
          </a:p>
          <a:p>
            <a:r>
              <a:rPr lang="fi-FI" dirty="0" smtClean="0"/>
              <a:t>Sama esine kuussa painaa vähemmän.</a:t>
            </a:r>
          </a:p>
          <a:p>
            <a:r>
              <a:rPr lang="fi-FI" dirty="0" smtClean="0"/>
              <a:t>Massa on silti sama.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Gravitaatiovuorovaikutuksesta vielä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Huomaa, että vetovoiman suuruus todetaan kahdesta asiasta, joiden suuruutta voimme tutkia, kun valitaan jokin kappale.</a:t>
            </a:r>
          </a:p>
          <a:p>
            <a:pPr lvl="1"/>
            <a:r>
              <a:rPr lang="fi-FI" dirty="0" smtClean="0"/>
              <a:t>Kappaleen putoamiskiihtyvyys</a:t>
            </a:r>
          </a:p>
          <a:p>
            <a:pPr lvl="1"/>
            <a:r>
              <a:rPr lang="fi-FI" dirty="0" smtClean="0"/>
              <a:t>Kappaleen paino sen massaan nähden</a:t>
            </a:r>
          </a:p>
          <a:p>
            <a:r>
              <a:rPr lang="fi-FI" dirty="0" smtClean="0"/>
              <a:t>Nämä ovat sidoksissa toisiinsa</a:t>
            </a:r>
          </a:p>
          <a:p>
            <a:r>
              <a:rPr lang="fi-FI" dirty="0" smtClean="0"/>
              <a:t>Gravitaatio-olosuhteiden kuvailuun riittää siksi yksi luku: putoamiskiihtyvyys.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Massa, m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Yksikkö 1 kg</a:t>
            </a:r>
          </a:p>
          <a:p>
            <a:r>
              <a:rPr lang="fi-FI" dirty="0" smtClean="0"/>
              <a:t>Kappaleen ominaisuus</a:t>
            </a:r>
          </a:p>
          <a:p>
            <a:r>
              <a:rPr lang="fi-FI" dirty="0" smtClean="0"/>
              <a:t>Ei riipu kappaleen sijainnista tai muista kappaleista</a:t>
            </a:r>
          </a:p>
          <a:p>
            <a:r>
              <a:rPr lang="fi-FI" dirty="0" smtClean="0"/>
              <a:t>Massasta seuraa kaksi asiaa:</a:t>
            </a:r>
          </a:p>
          <a:p>
            <a:pPr lvl="1"/>
            <a:r>
              <a:rPr lang="fi-FI" dirty="0" smtClean="0"/>
              <a:t>Gravitaatio eli kappaleiden välinen vetovoima</a:t>
            </a:r>
          </a:p>
          <a:p>
            <a:pPr lvl="1"/>
            <a:r>
              <a:rPr lang="fi-FI" dirty="0" smtClean="0"/>
              <a:t>Hitaus eli kappaleen taipumus vastustaa liiketilan muutosta eli kiihtyvyyttä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Paino, G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Voima, jolla taivaankappale kuten maa vetää kappaletta puoleensa</a:t>
            </a:r>
          </a:p>
          <a:p>
            <a:r>
              <a:rPr lang="fi-FI" dirty="0" smtClean="0"/>
              <a:t>Yksikkö siis kuten muillakin voimilla, 1 N</a:t>
            </a:r>
          </a:p>
          <a:p>
            <a:r>
              <a:rPr lang="fi-FI" dirty="0" smtClean="0"/>
              <a:t>Riippuu kyseisen kappaleen massasta (m) ja kyseisessä paikassa vallitsevasta putoamiskiihtyvyydestä (g)</a:t>
            </a:r>
            <a:br>
              <a:rPr lang="fi-FI" dirty="0" smtClean="0"/>
            </a:br>
            <a:r>
              <a:rPr lang="fi-FI" dirty="0" smtClean="0"/>
              <a:t>paino = massa * putoamiskiihtyvyys</a:t>
            </a:r>
            <a:br>
              <a:rPr lang="fi-FI" dirty="0" smtClean="0"/>
            </a:br>
            <a:r>
              <a:rPr lang="fi-FI" dirty="0" smtClean="0"/>
              <a:t>G = mg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5257800"/>
            <a:ext cx="13716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Massaltaan 20 kg kahvakuulan paino</a:t>
            </a:r>
          </a:p>
          <a:p>
            <a:pPr lvl="1"/>
            <a:r>
              <a:rPr lang="fi-FI" dirty="0" smtClean="0"/>
              <a:t>Maassa, putoamiskiihtyvyys g on noin 10 m/s²</a:t>
            </a:r>
          </a:p>
          <a:p>
            <a:pPr lvl="1">
              <a:buNone/>
            </a:pPr>
            <a:r>
              <a:rPr lang="fi-FI" dirty="0" smtClean="0"/>
              <a:t>G = mg = 20 kg * 10 m/s² = 200 N</a:t>
            </a:r>
          </a:p>
          <a:p>
            <a:pPr lvl="1"/>
            <a:r>
              <a:rPr lang="fi-FI" dirty="0" smtClean="0"/>
              <a:t>Kuussa, putoamiskiihtyvyys g on noin 1,6 m/s²</a:t>
            </a:r>
          </a:p>
          <a:p>
            <a:pPr lvl="1">
              <a:buNone/>
            </a:pPr>
            <a:r>
              <a:rPr lang="fi-FI" dirty="0" smtClean="0"/>
              <a:t>G = mg = 20 kg * 1,6 m/s² = 32 N</a:t>
            </a:r>
            <a:endParaRPr lang="fi-FI" dirty="0"/>
          </a:p>
        </p:txBody>
      </p:sp>
      <p:grpSp>
        <p:nvGrpSpPr>
          <p:cNvPr id="4" name="Group 3"/>
          <p:cNvGrpSpPr/>
          <p:nvPr/>
        </p:nvGrpSpPr>
        <p:grpSpPr>
          <a:xfrm>
            <a:off x="838200" y="457200"/>
            <a:ext cx="609600" cy="762000"/>
            <a:chOff x="838200" y="457200"/>
            <a:chExt cx="609600" cy="762000"/>
          </a:xfrm>
        </p:grpSpPr>
        <p:sp>
          <p:nvSpPr>
            <p:cNvPr id="5" name="Title 1"/>
            <p:cNvSpPr txBox="1">
              <a:spLocks/>
            </p:cNvSpPr>
            <p:nvPr/>
          </p:nvSpPr>
          <p:spPr>
            <a:xfrm>
              <a:off x="838200" y="457200"/>
              <a:ext cx="609600" cy="7620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4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e</a:t>
              </a:r>
              <a:endParaRPr kumimoji="0" lang="fi-FI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914400" y="640080"/>
              <a:ext cx="465407" cy="5029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Jääkaappi,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Esitehtävä, selvitä putoamiskiihtyvyys eri palaneetoilla.</a:t>
            </a:r>
          </a:p>
          <a:p>
            <a:r>
              <a:rPr lang="fi-FI" dirty="0" smtClean="0"/>
              <a:t>Jääkaapin massa on 50 kg ja se painaa maapallolla noin 500 N.</a:t>
            </a:r>
          </a:p>
          <a:p>
            <a:r>
              <a:rPr lang="fi-FI" dirty="0" smtClean="0"/>
              <a:t>Nyt se painaa noin 1240 N</a:t>
            </a:r>
          </a:p>
          <a:p>
            <a:r>
              <a:rPr lang="fi-FI" dirty="0" smtClean="0"/>
              <a:t>Mikä planeetta?</a:t>
            </a:r>
          </a:p>
          <a:p>
            <a:r>
              <a:rPr lang="fi-FI" dirty="0" smtClean="0"/>
              <a:t>Iso vetovoima! Kokeillaan jupiteria, se on iso:</a:t>
            </a:r>
            <a:br>
              <a:rPr lang="fi-FI" dirty="0" smtClean="0"/>
            </a:br>
            <a:r>
              <a:rPr lang="fi-FI" dirty="0" smtClean="0"/>
              <a:t>G = mg = 50 kg * 25 m/s² = 1250 N</a:t>
            </a:r>
          </a:p>
          <a:p>
            <a:pPr lvl="1"/>
            <a:r>
              <a:rPr lang="fi-FI" dirty="0" smtClean="0"/>
              <a:t>Käytetyt luvut likiarvoja.</a:t>
            </a:r>
          </a:p>
          <a:p>
            <a:pPr lvl="1"/>
            <a:r>
              <a:rPr lang="fi-FI" dirty="0" smtClean="0"/>
              <a:t>Annettaessa tarkempia arvoja niitä tulee käyttää.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38200" y="457200"/>
            <a:ext cx="609600" cy="762000"/>
            <a:chOff x="838200" y="457200"/>
            <a:chExt cx="609600" cy="762000"/>
          </a:xfrm>
        </p:grpSpPr>
        <p:sp>
          <p:nvSpPr>
            <p:cNvPr id="5" name="Title 1"/>
            <p:cNvSpPr txBox="1">
              <a:spLocks/>
            </p:cNvSpPr>
            <p:nvPr/>
          </p:nvSpPr>
          <p:spPr>
            <a:xfrm>
              <a:off x="838200" y="457200"/>
              <a:ext cx="609600" cy="7620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4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e</a:t>
              </a:r>
              <a:endParaRPr kumimoji="0" lang="fi-FI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914400" y="640080"/>
              <a:ext cx="465407" cy="5029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Meidän planeetalla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Kuten kokeissa todettiin, 100 g massaa vastaa noin 1 N paino</a:t>
            </a:r>
          </a:p>
          <a:p>
            <a:r>
              <a:rPr lang="fi-FI" dirty="0" smtClean="0"/>
              <a:t>Toisin sanoen, perusyksiköissä, </a:t>
            </a:r>
            <a:br>
              <a:rPr lang="fi-FI" dirty="0" smtClean="0"/>
            </a:br>
            <a:r>
              <a:rPr lang="fi-FI" dirty="0" smtClean="0"/>
              <a:t>1 kg painaa noin 10 N</a:t>
            </a:r>
          </a:p>
          <a:p>
            <a:r>
              <a:rPr lang="fi-FI" dirty="0" smtClean="0"/>
              <a:t>Tämä johtuu maan noin 10 m/s² putoamiskiihtyvyydestä (tarkemmin 9,80-9,82 m/s²)</a:t>
            </a:r>
          </a:p>
          <a:p>
            <a:r>
              <a:rPr lang="fi-FI" dirty="0" smtClean="0"/>
              <a:t>Jos tarkkoja ollaan, myös esimerkiksi henkilövaaka osoittaa massaa, jonka se mittaa painon avulla. Kuussa henkilövaakamme näyttäisi väärin.</a:t>
            </a:r>
          </a:p>
          <a:p>
            <a:r>
              <a:rPr lang="fi-FI" i="1" dirty="0" smtClean="0"/>
              <a:t>Extra: Jos mittaisimme massaa sen hitauteen perustuen eli tutkimalla voiman ja kiihtyvyyden suhdetta, tulos ei riippuisi paikasta.</a:t>
            </a:r>
            <a:endParaRPr lang="fi-FI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5. Tiheys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Puhekielessä: </a:t>
            </a:r>
            <a:br>
              <a:rPr lang="fi-FI" dirty="0" smtClean="0"/>
            </a:br>
            <a:r>
              <a:rPr lang="fi-FI" dirty="0" smtClean="0"/>
              <a:t>Kappaleen massa riippuu kahdesta asiasta</a:t>
            </a:r>
          </a:p>
          <a:p>
            <a:pPr lvl="1"/>
            <a:r>
              <a:rPr lang="fi-FI" dirty="0" smtClean="0"/>
              <a:t>Koko</a:t>
            </a:r>
          </a:p>
          <a:p>
            <a:pPr lvl="1"/>
            <a:r>
              <a:rPr lang="fi-FI" dirty="0" smtClean="0"/>
              <a:t>Materiaalin ominaisuudet</a:t>
            </a:r>
          </a:p>
          <a:p>
            <a:r>
              <a:rPr lang="fi-FI" dirty="0" smtClean="0"/>
              <a:t>Fysiikassa:</a:t>
            </a:r>
            <a:br>
              <a:rPr lang="fi-FI" dirty="0" smtClean="0"/>
            </a:br>
            <a:r>
              <a:rPr lang="fi-FI" dirty="0" smtClean="0"/>
              <a:t>Kappaleen massa riippuu kahdesta asiasta</a:t>
            </a:r>
          </a:p>
          <a:p>
            <a:pPr lvl="1"/>
            <a:r>
              <a:rPr lang="fi-FI" dirty="0" smtClean="0"/>
              <a:t>Tilavuus</a:t>
            </a:r>
          </a:p>
          <a:p>
            <a:pPr lvl="1"/>
            <a:r>
              <a:rPr lang="fi-FI" dirty="0" smtClean="0"/>
              <a:t>Tiheys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Puhutaan vaikka raudasta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Otetaan yksi kappale. </a:t>
            </a:r>
            <a:br>
              <a:rPr lang="fi-FI" dirty="0" smtClean="0"/>
            </a:br>
            <a:r>
              <a:rPr lang="fi-FI" dirty="0" smtClean="0"/>
              <a:t>Sillä on tilavuus ja massa.</a:t>
            </a:r>
          </a:p>
          <a:p>
            <a:r>
              <a:rPr lang="fi-FI" dirty="0" smtClean="0"/>
              <a:t>Hitsataan kappaleeseen kiinni toinen kappale.</a:t>
            </a:r>
            <a:br>
              <a:rPr lang="fi-FI" dirty="0" smtClean="0"/>
            </a:br>
            <a:r>
              <a:rPr lang="fi-FI" dirty="0" smtClean="0"/>
              <a:t>Uudella kaappaleella on tilavuus ja massa.</a:t>
            </a:r>
          </a:p>
          <a:p>
            <a:r>
              <a:rPr lang="fi-FI" dirty="0" smtClean="0"/>
              <a:t>Hitsataan edelliseen vielä kolmas kappale.</a:t>
            </a:r>
            <a:br>
              <a:rPr lang="fi-FI" dirty="0" smtClean="0"/>
            </a:br>
            <a:r>
              <a:rPr lang="fi-FI" dirty="0" smtClean="0"/>
              <a:t>Uudella kaappaleella on tilavuus ja massa.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	Joka kerta massa ja tilavuus kasvavat samassa suhteessa. Tilavuus-massa-koordinaatistoon muodostuu suora. Suoran kulmakerroin on sama kuin raudan tiheys.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	Katso ilmiön työkirja s. 29</a:t>
            </a:r>
            <a:br>
              <a:rPr lang="fi-FI" dirty="0" smtClean="0"/>
            </a:br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Tiheys, </a:t>
            </a:r>
            <a:r>
              <a:rPr lang="el-GR" dirty="0" smtClean="0"/>
              <a:t>ρ</a:t>
            </a:r>
            <a:r>
              <a:rPr lang="fi-FI" dirty="0" smtClean="0"/>
              <a:t> (rhoo)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fi-FI" dirty="0" smtClean="0"/>
              <a:t>Yksikkö 1 kg/m³</a:t>
            </a:r>
          </a:p>
          <a:p>
            <a:pPr lvl="1">
              <a:buFont typeface="Wingdings" pitchFamily="2" charset="2"/>
              <a:buChar char="§"/>
            </a:pPr>
            <a:r>
              <a:rPr lang="fi-FI" dirty="0" smtClean="0"/>
              <a:t>tai 1 g/cm³ (1000 kg/m³ = 1 g/cm³)</a:t>
            </a:r>
          </a:p>
          <a:p>
            <a:pPr>
              <a:buFont typeface="Wingdings" pitchFamily="2" charset="2"/>
              <a:buChar char="§"/>
            </a:pPr>
            <a:r>
              <a:rPr lang="fi-FI" dirty="0" smtClean="0"/>
              <a:t>Massan (m) ja tilavuuden (V) suhde</a:t>
            </a:r>
          </a:p>
          <a:p>
            <a:pPr>
              <a:buFont typeface="Wingdings" pitchFamily="2" charset="2"/>
              <a:buChar char="§"/>
            </a:pPr>
            <a:r>
              <a:rPr lang="fi-FI" b="1" dirty="0" smtClean="0"/>
              <a:t>Kaava: 	</a:t>
            </a:r>
            <a:r>
              <a:rPr lang="el-GR" b="1" dirty="0" smtClean="0"/>
              <a:t>ρ</a:t>
            </a:r>
            <a:r>
              <a:rPr lang="fi-FI" b="1" dirty="0" smtClean="0"/>
              <a:t> = m/V</a:t>
            </a:r>
          </a:p>
          <a:p>
            <a:pPr>
              <a:buFont typeface="Wingdings" pitchFamily="2" charset="2"/>
              <a:buChar char="§"/>
            </a:pPr>
            <a:r>
              <a:rPr lang="fi-FI" dirty="0" smtClean="0"/>
              <a:t>Tilavuuden yksiköistä</a:t>
            </a:r>
          </a:p>
          <a:p>
            <a:pPr lvl="1">
              <a:buFont typeface="Wingdings" pitchFamily="2" charset="2"/>
              <a:buChar char="§"/>
            </a:pPr>
            <a:r>
              <a:rPr lang="fi-FI" dirty="0" smtClean="0"/>
              <a:t>1 m³ = 1000 l</a:t>
            </a:r>
          </a:p>
          <a:p>
            <a:pPr lvl="1">
              <a:buFont typeface="Wingdings" pitchFamily="2" charset="2"/>
              <a:buChar char="§"/>
            </a:pPr>
            <a:r>
              <a:rPr lang="fi-FI" dirty="0" smtClean="0"/>
              <a:t>1 m³ = 1 000 000 cm³</a:t>
            </a:r>
          </a:p>
          <a:p>
            <a:pPr lvl="1">
              <a:buFont typeface="Wingdings" pitchFamily="2" charset="2"/>
              <a:buChar char="§"/>
            </a:pPr>
            <a:r>
              <a:rPr lang="fi-FI" dirty="0" smtClean="0"/>
              <a:t>1 ml = 1 cm³</a:t>
            </a:r>
          </a:p>
          <a:p>
            <a:pPr lvl="1">
              <a:buFont typeface="Wingdings" pitchFamily="2" charset="2"/>
              <a:buChar char="§"/>
            </a:pPr>
            <a:r>
              <a:rPr lang="fi-FI" dirty="0" smtClean="0"/>
              <a:t>1 l = 1000 ml = 1 dm³ = 1000 cm³</a:t>
            </a:r>
          </a:p>
          <a:p>
            <a:pPr lvl="1">
              <a:buFont typeface="Wingdings" pitchFamily="2" charset="2"/>
              <a:buChar char="§"/>
            </a:pPr>
            <a:endParaRPr lang="fi-FI" dirty="0" smtClean="0"/>
          </a:p>
          <a:p>
            <a:pPr lvl="1">
              <a:buFont typeface="Wingdings" pitchFamily="2" charset="2"/>
              <a:buChar char="§"/>
            </a:pPr>
            <a:endParaRPr lang="fi-FI" dirty="0" smtClean="0"/>
          </a:p>
          <a:p>
            <a:pPr lvl="1">
              <a:buFont typeface="Wingdings" pitchFamily="2" charset="2"/>
              <a:buChar char="§"/>
            </a:pPr>
            <a:endParaRPr lang="fi-FI" dirty="0" smtClean="0"/>
          </a:p>
        </p:txBody>
      </p:sp>
      <p:sp>
        <p:nvSpPr>
          <p:cNvPr id="4" name="Rectangle 3"/>
          <p:cNvSpPr/>
          <p:nvPr/>
        </p:nvSpPr>
        <p:spPr>
          <a:xfrm>
            <a:off x="2286000" y="2895600"/>
            <a:ext cx="15240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09600" cy="762000"/>
          </a:xfrm>
        </p:spPr>
        <p:txBody>
          <a:bodyPr/>
          <a:lstStyle/>
          <a:p>
            <a:r>
              <a:rPr lang="fi-FI" dirty="0" smtClean="0"/>
              <a:t>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Kupla liikkuu viistossa putkessa kahden metrin matkan kymmenessä sekunnissa</a:t>
            </a:r>
          </a:p>
          <a:p>
            <a:pPr>
              <a:buNone/>
            </a:pPr>
            <a:r>
              <a:rPr lang="fi-FI" dirty="0" smtClean="0"/>
              <a:t>v= s/t = 2,0 m / 10 s = 0,2 m/s</a:t>
            </a:r>
          </a:p>
          <a:p>
            <a:pPr>
              <a:buNone/>
            </a:pPr>
            <a:r>
              <a:rPr lang="fi-FI" dirty="0" smtClean="0"/>
              <a:t>Kuplan nopeus on siis 0,2 m/s </a:t>
            </a:r>
            <a:endParaRPr lang="fi-FI" dirty="0"/>
          </a:p>
        </p:txBody>
      </p:sp>
      <p:sp>
        <p:nvSpPr>
          <p:cNvPr id="4" name="Oval 3"/>
          <p:cNvSpPr/>
          <p:nvPr/>
        </p:nvSpPr>
        <p:spPr>
          <a:xfrm>
            <a:off x="533400" y="716280"/>
            <a:ext cx="465407" cy="5029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xtBox 4"/>
          <p:cNvSpPr txBox="1"/>
          <p:nvPr/>
        </p:nvSpPr>
        <p:spPr>
          <a:xfrm>
            <a:off x="1066800" y="685800"/>
            <a:ext cx="63414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 smtClean="0"/>
              <a:t>Nopeuden laskeminen – tunnilla tehty koe</a:t>
            </a:r>
            <a:endParaRPr lang="fi-FI" sz="2800" dirty="0"/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990600" y="533400"/>
            <a:ext cx="304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19200" y="228600"/>
            <a:ext cx="2172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Tarkoittaa esimerkkiä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Tiheydestä vielä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Veden tiheys n. 1000 kg/m³ (= 1 g/cm³)</a:t>
            </a:r>
          </a:p>
          <a:p>
            <a:r>
              <a:rPr lang="fi-FI" dirty="0" smtClean="0"/>
              <a:t>Raudan tiheys n. 7870 kg/m³</a:t>
            </a:r>
          </a:p>
          <a:p>
            <a:r>
              <a:rPr lang="fi-FI" dirty="0" smtClean="0"/>
              <a:t>Ilman tiheys (maan pinnan tasossa) </a:t>
            </a:r>
            <a:br>
              <a:rPr lang="fi-FI" dirty="0" smtClean="0"/>
            </a:br>
            <a:r>
              <a:rPr lang="fi-FI" dirty="0" smtClean="0"/>
              <a:t>n. 1,3 kg/m³</a:t>
            </a:r>
          </a:p>
          <a:p>
            <a:endParaRPr lang="fi-FI" dirty="0" smtClean="0"/>
          </a:p>
          <a:p>
            <a:r>
              <a:rPr lang="fi-FI" dirty="0" smtClean="0"/>
              <a:t>Lisää tiheyksiä taulukossa Ilmiön s. 170</a:t>
            </a:r>
          </a:p>
          <a:p>
            <a:pPr lvl="1"/>
            <a:r>
              <a:rPr lang="fi-FI" dirty="0" smtClean="0"/>
              <a:t>Muistele, mitä vastasit esitietotestissä ilman, kiven, puun ja raudan tiheysjärjestykseksi – tarkista tietosi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1143000"/>
          </a:xfrm>
        </p:spPr>
        <p:txBody>
          <a:bodyPr/>
          <a:lstStyle/>
          <a:p>
            <a:r>
              <a:rPr lang="fi-FI" dirty="0" smtClean="0"/>
              <a:t>Lasketaan erään kiven tiheys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Demo: punnitaan kivi ja mitataan sen tilavuus </a:t>
            </a:r>
            <a:endParaRPr lang="fi-FI" dirty="0"/>
          </a:p>
        </p:txBody>
      </p:sp>
      <p:grpSp>
        <p:nvGrpSpPr>
          <p:cNvPr id="5" name="Group 4"/>
          <p:cNvGrpSpPr/>
          <p:nvPr/>
        </p:nvGrpSpPr>
        <p:grpSpPr>
          <a:xfrm>
            <a:off x="838200" y="457200"/>
            <a:ext cx="609600" cy="762000"/>
            <a:chOff x="838200" y="457200"/>
            <a:chExt cx="609600" cy="762000"/>
          </a:xfrm>
        </p:grpSpPr>
        <p:sp>
          <p:nvSpPr>
            <p:cNvPr id="6" name="Title 1"/>
            <p:cNvSpPr txBox="1">
              <a:spLocks/>
            </p:cNvSpPr>
            <p:nvPr/>
          </p:nvSpPr>
          <p:spPr>
            <a:xfrm>
              <a:off x="838200" y="457200"/>
              <a:ext cx="609600" cy="7620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4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e</a:t>
              </a:r>
              <a:endParaRPr kumimoji="0" lang="fi-FI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914400" y="640080"/>
              <a:ext cx="465407" cy="5029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Ohjelmaa, tiheys jatkuu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Palaa muistiinpanoihin edellä</a:t>
            </a:r>
          </a:p>
          <a:p>
            <a:r>
              <a:rPr lang="fi-FI" dirty="0" smtClean="0"/>
              <a:t>Tarkastetaan (moniste) ja kotitehtävät s. 170</a:t>
            </a:r>
          </a:p>
          <a:p>
            <a:pPr lvl="1"/>
            <a:r>
              <a:rPr lang="fi-FI" dirty="0" smtClean="0"/>
              <a:t>Testin vastaukset myös peda.netissä</a:t>
            </a:r>
          </a:p>
          <a:p>
            <a:pPr lvl="1"/>
            <a:r>
              <a:rPr lang="fi-FI" dirty="0" smtClean="0">
                <a:hlinkClick r:id="rId2"/>
              </a:rPr>
              <a:t>https://peda.net/viitasaari/haapaniemenkoulu/7-9/oppiaineet/fysiikka/9-abc-viljami</a:t>
            </a:r>
            <a:endParaRPr lang="fi-FI" dirty="0" smtClean="0"/>
          </a:p>
          <a:p>
            <a:r>
              <a:rPr lang="fi-FI" dirty="0" smtClean="0"/>
              <a:t>Esimerkki tiheyden laskemisesta, kivi – oppilastyö 3b s. 31 – mittaus demonstraationa</a:t>
            </a:r>
          </a:p>
          <a:p>
            <a:r>
              <a:rPr lang="fi-FI" dirty="0" smtClean="0"/>
              <a:t>Lasketaan tiheys oppilastyöstä 1b – kuva (s.29)</a:t>
            </a:r>
          </a:p>
          <a:p>
            <a:pPr lvl="1"/>
            <a:r>
              <a:rPr lang="fi-FI" dirty="0" smtClean="0"/>
              <a:t>Tehdään lasku vihkoon! Esimerkki tehtäviä varten.</a:t>
            </a:r>
          </a:p>
          <a:p>
            <a:r>
              <a:rPr lang="fi-FI" dirty="0" smtClean="0"/>
              <a:t>Verrataan tiheyksiä kuvaajasta, ok s. 169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Ohjelmaa, tiheys jatkuu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Oppilastyö 3 TK:n s. 30</a:t>
            </a:r>
          </a:p>
          <a:p>
            <a:r>
              <a:rPr lang="fi-FI" dirty="0" smtClean="0"/>
              <a:t>Demonstraatio: kananmuna nesteessä</a:t>
            </a:r>
          </a:p>
          <a:p>
            <a:r>
              <a:rPr lang="fi-FI" dirty="0" smtClean="0"/>
              <a:t>Video: </a:t>
            </a:r>
            <a:r>
              <a:rPr lang="fi-FI" dirty="0" smtClean="0">
                <a:hlinkClick r:id="rId2"/>
              </a:rPr>
              <a:t>https://www.youtube.com/watch?v=Z50jEi1igNQ</a:t>
            </a:r>
            <a:endParaRPr lang="fi-FI" dirty="0" smtClean="0"/>
          </a:p>
          <a:p>
            <a:pPr lvl="1"/>
            <a:r>
              <a:rPr lang="fi-FI" dirty="0" smtClean="0"/>
              <a:t>Ennusta: miten asettuvat siirappi, vesi ja öljy</a:t>
            </a:r>
          </a:p>
          <a:p>
            <a:pPr lvl="1"/>
            <a:r>
              <a:rPr lang="fi-FI" dirty="0" smtClean="0"/>
              <a:t>Katsotaan hetki</a:t>
            </a:r>
          </a:p>
          <a:p>
            <a:pPr lvl="1"/>
            <a:r>
              <a:rPr lang="fi-FI" dirty="0" smtClean="0"/>
              <a:t>Ennusta: miten asettuvat mutteri, rypäle ja sieni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Tehtäviä, jos aikaa – katso sivun 170 taulukkoa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1 cm³ ainetta massa on 0,79 g. Mikä aine?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>
                <a:solidFill>
                  <a:srgbClr val="FF0000"/>
                </a:solidFill>
              </a:rPr>
              <a:t>Aineen tilavuus on ½ l (puoli litraa) ja sen massa on 410 g</a:t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dirty="0" smtClean="0">
                <a:solidFill>
                  <a:srgbClr val="FF0000"/>
                </a:solidFill>
              </a:rPr>
              <a:t>Mikä on tämä aine?</a:t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i="1" dirty="0" smtClean="0">
                <a:solidFill>
                  <a:srgbClr val="FF0000"/>
                </a:solidFill>
              </a:rPr>
              <a:t>Vihje: 1 l = 1000 ml = 1000 cm³</a:t>
            </a:r>
            <a:br>
              <a:rPr lang="fi-FI" i="1" dirty="0" smtClean="0">
                <a:solidFill>
                  <a:srgbClr val="FF0000"/>
                </a:solidFill>
              </a:rPr>
            </a:br>
            <a:r>
              <a:rPr lang="fi-FI" i="1" dirty="0" smtClean="0">
                <a:solidFill>
                  <a:srgbClr val="FF0000"/>
                </a:solidFill>
              </a:rPr>
              <a:t>Vihje: Laske massa, kun tätä ainetta on 1 cm³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Kuution sivun pituus on 1 cm. Mikä tilavuus?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>
                <a:solidFill>
                  <a:srgbClr val="FF0000"/>
                </a:solidFill>
              </a:rPr>
              <a:t>Kuution sivun pituus on 1 m. Mikä tilavuus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Kuution sivun pituus on 1 m ja massa 520 kg</a:t>
            </a:r>
            <a:br>
              <a:rPr lang="fi-FI" dirty="0" smtClean="0"/>
            </a:br>
            <a:r>
              <a:rPr lang="fi-FI" dirty="0" smtClean="0"/>
              <a:t>Mikä materiaali?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>
                <a:solidFill>
                  <a:srgbClr val="FF0000"/>
                </a:solidFill>
              </a:rPr>
              <a:t>Kuution sivun pituus on 1 cm ja massa 7,87 g</a:t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dirty="0" smtClean="0">
                <a:solidFill>
                  <a:srgbClr val="FF0000"/>
                </a:solidFill>
              </a:rPr>
              <a:t>Mikä materiaali?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Kuution sivun pituus on 2 cm ja massa 154,4 g</a:t>
            </a:r>
            <a:br>
              <a:rPr lang="fi-FI" dirty="0" smtClean="0"/>
            </a:br>
            <a:r>
              <a:rPr lang="fi-FI" dirty="0" smtClean="0"/>
              <a:t>Mikä materiaali? </a:t>
            </a:r>
            <a:endParaRPr lang="fi-FI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Ratkaisut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1 cm³ ainetta massa on 0,79 g. Mikä aine? </a:t>
            </a:r>
            <a:r>
              <a:rPr lang="fi-FI" dirty="0" smtClean="0">
                <a:solidFill>
                  <a:srgbClr val="FF0000"/>
                </a:solidFill>
              </a:rPr>
              <a:t>asetoni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Vihje: 1 l = 1000 ml = 1000 cm³</a:t>
            </a:r>
            <a:br>
              <a:rPr lang="fi-FI" dirty="0" smtClean="0"/>
            </a:br>
            <a:r>
              <a:rPr lang="fi-FI" dirty="0" smtClean="0"/>
              <a:t>500 cm³ ainetta massa on 410 g</a:t>
            </a:r>
            <a:br>
              <a:rPr lang="fi-FI" dirty="0" smtClean="0"/>
            </a:br>
            <a:r>
              <a:rPr lang="fi-FI" dirty="0" smtClean="0"/>
              <a:t>Mikä on tämä aine? </a:t>
            </a:r>
            <a:r>
              <a:rPr lang="fi-FI" dirty="0" smtClean="0">
                <a:solidFill>
                  <a:srgbClr val="FF0000"/>
                </a:solidFill>
              </a:rPr>
              <a:t>öljy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i="1" dirty="0" smtClean="0"/>
              <a:t>Vihje: Laske massa, kun tätä ainetta on 1 cm³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Kuution sivun pituus on 1 cm. Mikä tilavuus? </a:t>
            </a:r>
            <a:r>
              <a:rPr lang="fi-FI" dirty="0" smtClean="0">
                <a:solidFill>
                  <a:srgbClr val="FF0000"/>
                </a:solidFill>
              </a:rPr>
              <a:t>1 cm³</a:t>
            </a:r>
            <a:endParaRPr lang="fi-FI" dirty="0" smtClean="0"/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Kuution sivun pituus on 1 m. Mikä tilavuus? </a:t>
            </a:r>
            <a:r>
              <a:rPr lang="fi-FI" dirty="0" smtClean="0">
                <a:solidFill>
                  <a:srgbClr val="FF0000"/>
                </a:solidFill>
              </a:rPr>
              <a:t>1 m³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Kuution sivun pituus on 1 m ja massa 520 kg</a:t>
            </a:r>
            <a:br>
              <a:rPr lang="fi-FI" dirty="0" smtClean="0"/>
            </a:br>
            <a:r>
              <a:rPr lang="fi-FI" dirty="0" smtClean="0"/>
              <a:t>Mikä materiaali? </a:t>
            </a:r>
            <a:r>
              <a:rPr lang="fi-FI" dirty="0" smtClean="0">
                <a:solidFill>
                  <a:srgbClr val="FF0000"/>
                </a:solidFill>
              </a:rPr>
              <a:t>puu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Kuution sivun pituus on 1 cm ja massa 7,87 g</a:t>
            </a:r>
            <a:br>
              <a:rPr lang="fi-FI" dirty="0" smtClean="0"/>
            </a:br>
            <a:r>
              <a:rPr lang="fi-FI" dirty="0" smtClean="0"/>
              <a:t>Mikä materiaali? </a:t>
            </a:r>
            <a:r>
              <a:rPr lang="fi-FI" dirty="0" smtClean="0">
                <a:solidFill>
                  <a:srgbClr val="FF0000"/>
                </a:solidFill>
              </a:rPr>
              <a:t>rauta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Kuution sivun pituus on 2 cm ja massa 154,4 g</a:t>
            </a:r>
            <a:br>
              <a:rPr lang="fi-FI" dirty="0" smtClean="0"/>
            </a:br>
            <a:r>
              <a:rPr lang="fi-FI" dirty="0" smtClean="0"/>
              <a:t>Mikä materiaali? </a:t>
            </a:r>
            <a:r>
              <a:rPr lang="fi-FI" dirty="0" smtClean="0">
                <a:solidFill>
                  <a:srgbClr val="FF0000"/>
                </a:solidFill>
              </a:rPr>
              <a:t>kulta</a:t>
            </a:r>
            <a:endParaRPr lang="fi-FI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Ilman tiheydestä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Kaasujen tiheys on pieni</a:t>
            </a:r>
          </a:p>
          <a:p>
            <a:r>
              <a:rPr lang="fi-FI" dirty="0" smtClean="0"/>
              <a:t>Ilma on kaasujen seos:</a:t>
            </a:r>
          </a:p>
          <a:p>
            <a:pPr lvl="1"/>
            <a:r>
              <a:rPr lang="fi-FI" dirty="0" smtClean="0"/>
              <a:t>Happea, typpeä, hiilidioksidia, vettä, saasteita</a:t>
            </a:r>
          </a:p>
          <a:p>
            <a:r>
              <a:rPr lang="fi-FI" dirty="0" smtClean="0"/>
              <a:t>Ilman tiheyteen vaikuttavat</a:t>
            </a:r>
          </a:p>
          <a:p>
            <a:pPr lvl="1"/>
            <a:r>
              <a:rPr lang="fi-FI" dirty="0" smtClean="0"/>
              <a:t>Edellisten kaasujen suhteet</a:t>
            </a:r>
          </a:p>
          <a:p>
            <a:pPr lvl="1"/>
            <a:r>
              <a:rPr lang="fi-FI" dirty="0" smtClean="0"/>
              <a:t>Ilmanpaine</a:t>
            </a:r>
          </a:p>
          <a:p>
            <a:r>
              <a:rPr lang="fi-FI" dirty="0" smtClean="0"/>
              <a:t>Ilmanpaine riippuu</a:t>
            </a:r>
          </a:p>
          <a:p>
            <a:pPr lvl="1"/>
            <a:r>
              <a:rPr lang="fi-FI" dirty="0" smtClean="0"/>
              <a:t>Säätilasta </a:t>
            </a:r>
            <a:r>
              <a:rPr lang="fi-FI" u="sng" dirty="0" smtClean="0"/>
              <a:t>jonkin verran</a:t>
            </a:r>
          </a:p>
          <a:p>
            <a:pPr lvl="1"/>
            <a:r>
              <a:rPr lang="fi-FI" dirty="0" smtClean="0"/>
              <a:t>Korkeudesta maanpintaan nähden </a:t>
            </a:r>
            <a:r>
              <a:rPr lang="fi-FI" u="sng" dirty="0" smtClean="0"/>
              <a:t>voimakkaasti</a:t>
            </a:r>
            <a:endParaRPr lang="fi-FI" u="sng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Kysymyksiä tiheydestä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Mitkä kaksi asiaa määräävät kappaleen massan?</a:t>
            </a:r>
          </a:p>
          <a:p>
            <a:r>
              <a:rPr lang="fi-FI" dirty="0" smtClean="0"/>
              <a:t>Mitä tiheys on?</a:t>
            </a:r>
          </a:p>
          <a:p>
            <a:r>
              <a:rPr lang="fi-FI" dirty="0" smtClean="0"/>
              <a:t>Miten tiheys lasketaan?</a:t>
            </a:r>
          </a:p>
          <a:p>
            <a:r>
              <a:rPr lang="fi-FI" dirty="0" smtClean="0"/>
              <a:t>Mikä on tiheyden yksikkö tai yksiköt?</a:t>
            </a:r>
          </a:p>
          <a:p>
            <a:r>
              <a:rPr lang="fi-FI" dirty="0" smtClean="0"/>
              <a:t>Mikä on tiheyden tunnus?</a:t>
            </a:r>
            <a:endParaRPr lang="fi-FI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0386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Väliaineen vastus ja kitka</a:t>
            </a:r>
            <a:endParaRPr lang="fi-FI" dirty="0"/>
          </a:p>
        </p:txBody>
      </p:sp>
      <p:pic>
        <p:nvPicPr>
          <p:cNvPr id="1026" name="Picture 2" descr="Courtesy of Jith JR via Wikimedia Commo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71600"/>
            <a:ext cx="4495800" cy="2757424"/>
          </a:xfrm>
          <a:prstGeom prst="rect">
            <a:avLst/>
          </a:prstGeom>
          <a:noFill/>
        </p:spPr>
      </p:pic>
      <p:pic>
        <p:nvPicPr>
          <p:cNvPr id="1030" name="Picture 6" descr="Kuvahaun tulos haulle hydrodynamic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419600"/>
            <a:ext cx="3664260" cy="24384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029200" y="2819400"/>
            <a:ext cx="35298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Mikä sytyttää tulitikun?</a:t>
            </a:r>
          </a:p>
          <a:p>
            <a:r>
              <a:rPr lang="fi-FI" dirty="0" smtClean="0"/>
              <a:t>Mikä estää laskettelun nurmikolla?</a:t>
            </a:r>
          </a:p>
          <a:p>
            <a:r>
              <a:rPr lang="fi-FI" dirty="0" smtClean="0"/>
              <a:t>Mikä jarruttaa autoa liikkeessä?</a:t>
            </a:r>
          </a:p>
          <a:p>
            <a:r>
              <a:rPr lang="fi-FI" dirty="0" smtClean="0"/>
              <a:t>Mikä jarruttaa venettä?</a:t>
            </a:r>
            <a:endParaRPr lang="fi-FI" dirty="0"/>
          </a:p>
        </p:txBody>
      </p:sp>
      <p:sp>
        <p:nvSpPr>
          <p:cNvPr id="1032" name="AutoShape 8" descr="Kuvahaun tulos haulle fri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34" name="AutoShape 10" descr="Kuvahaun tulos haulle friction"/>
          <p:cNvSpPr>
            <a:spLocks noChangeAspect="1" noChangeArrowheads="1"/>
          </p:cNvSpPr>
          <p:nvPr/>
        </p:nvSpPr>
        <p:spPr bwMode="auto">
          <a:xfrm>
            <a:off x="155575" y="-1135063"/>
            <a:ext cx="4572000" cy="2371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36" name="AutoShape 12" descr="Kuvahaun tulos haulle friction"/>
          <p:cNvSpPr>
            <a:spLocks noChangeAspect="1" noChangeArrowheads="1"/>
          </p:cNvSpPr>
          <p:nvPr/>
        </p:nvSpPr>
        <p:spPr bwMode="auto">
          <a:xfrm>
            <a:off x="155575" y="-1135063"/>
            <a:ext cx="4572000" cy="2371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1038" name="Picture 14" descr="Kuvahaun tulos haulle fric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0"/>
            <a:ext cx="4572000" cy="2371726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4572000" y="190500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1200" dirty="0" smtClean="0"/>
              <a:t>http://eschooltoday.com/science/forces/images/frictional-force-illustration.jpg</a:t>
            </a:r>
            <a:endParaRPr lang="fi-FI" sz="1200" dirty="0"/>
          </a:p>
        </p:txBody>
      </p:sp>
      <p:sp>
        <p:nvSpPr>
          <p:cNvPr id="14" name="Rectangle 13"/>
          <p:cNvSpPr/>
          <p:nvPr/>
        </p:nvSpPr>
        <p:spPr>
          <a:xfrm>
            <a:off x="0" y="3429000"/>
            <a:ext cx="43434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400" dirty="0" smtClean="0">
                <a:solidFill>
                  <a:schemeClr val="bg1"/>
                </a:solidFill>
              </a:rPr>
              <a:t>https://danieljmclaughlin.files.wordpress.com/2014/06/match_stick_lit_a_match_match_box_fire.jpg?w=300&amp;h=184</a:t>
            </a:r>
            <a:endParaRPr lang="fi-FI" sz="1400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6211669"/>
            <a:ext cx="365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dirty="0" smtClean="0"/>
              <a:t>https://encrypted-tbn3.gstatic.com/images?q=tbn:ANd9GcRoUhRtjKRBLtDNgmoaM8I5M-L32dI86pmTI2sNHQg1V897k6FeYg</a:t>
            </a:r>
            <a:endParaRPr lang="fi-FI" sz="1200" dirty="0"/>
          </a:p>
        </p:txBody>
      </p:sp>
      <p:pic>
        <p:nvPicPr>
          <p:cNvPr id="1040" name="Picture 16" descr="Kuvahaun tulos haulle wind tunne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4170319"/>
            <a:ext cx="3581400" cy="2687681"/>
          </a:xfrm>
          <a:prstGeom prst="rect">
            <a:avLst/>
          </a:prstGeom>
          <a:noFill/>
        </p:spPr>
      </p:pic>
      <p:sp>
        <p:nvSpPr>
          <p:cNvPr id="17" name="Rectangle 16"/>
          <p:cNvSpPr/>
          <p:nvPr/>
        </p:nvSpPr>
        <p:spPr>
          <a:xfrm>
            <a:off x="6096000" y="6211669"/>
            <a:ext cx="304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dirty="0" smtClean="0">
                <a:solidFill>
                  <a:srgbClr val="FF0000"/>
                </a:solidFill>
              </a:rPr>
              <a:t>http://www.seriouswheels.com/pics-1980-1989/1982-1993-Mercedes-Benz-W-201-Series-Wind-Tunnel-2-1280x960.jpg</a:t>
            </a:r>
            <a:endParaRPr lang="fi-FI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Kitkan tai vastuksen suuruus?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Miten mitata?</a:t>
            </a:r>
          </a:p>
          <a:p>
            <a:r>
              <a:rPr lang="fi-FI" dirty="0" smtClean="0"/>
              <a:t>Millä yksiköillä?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09600" cy="762000"/>
          </a:xfrm>
        </p:spPr>
        <p:txBody>
          <a:bodyPr/>
          <a:lstStyle/>
          <a:p>
            <a:r>
              <a:rPr lang="fi-FI" dirty="0" smtClean="0"/>
              <a:t>e</a:t>
            </a:r>
            <a:endParaRPr lang="fi-FI" dirty="0"/>
          </a:p>
        </p:txBody>
      </p:sp>
      <p:sp>
        <p:nvSpPr>
          <p:cNvPr id="5" name="Oval 4"/>
          <p:cNvSpPr/>
          <p:nvPr/>
        </p:nvSpPr>
        <p:spPr>
          <a:xfrm>
            <a:off x="533400" y="716280"/>
            <a:ext cx="465407" cy="5029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xtBox 5"/>
          <p:cNvSpPr txBox="1"/>
          <p:nvPr/>
        </p:nvSpPr>
        <p:spPr>
          <a:xfrm>
            <a:off x="1066800" y="685800"/>
            <a:ext cx="54690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 smtClean="0"/>
              <a:t>Nopeuden yksiköiden muuntaminen</a:t>
            </a:r>
            <a:endParaRPr lang="fi-FI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1295400"/>
            <a:ext cx="6096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Nopeuden yksiköitä:</a:t>
            </a:r>
          </a:p>
          <a:p>
            <a:r>
              <a:rPr lang="fi-FI" u="sng" dirty="0" smtClean="0"/>
              <a:t>m/s metriä sekunnissa </a:t>
            </a:r>
            <a:r>
              <a:rPr lang="fi-FI" dirty="0" smtClean="0"/>
              <a:t> SI</a:t>
            </a:r>
            <a:endParaRPr lang="fi-FI" u="sng" dirty="0" smtClean="0"/>
          </a:p>
          <a:p>
            <a:r>
              <a:rPr lang="fi-FI" dirty="0" smtClean="0"/>
              <a:t>km/h kilometriä tunnissa</a:t>
            </a:r>
          </a:p>
          <a:p>
            <a:r>
              <a:rPr lang="fi-FI" dirty="0" smtClean="0"/>
              <a:t>Solmu</a:t>
            </a:r>
          </a:p>
          <a:p>
            <a:endParaRPr lang="fi-FI" dirty="0" smtClean="0"/>
          </a:p>
          <a:p>
            <a:r>
              <a:rPr lang="fi-FI" dirty="0" smtClean="0"/>
              <a:t>1 m/s = 3,6 km/h</a:t>
            </a:r>
          </a:p>
          <a:p>
            <a:r>
              <a:rPr lang="fi-FI" dirty="0" smtClean="0"/>
              <a:t>1 solmu =</a:t>
            </a:r>
            <a:r>
              <a:rPr lang="pt-BR" dirty="0" smtClean="0"/>
              <a:t> 1 solmu = 1 </a:t>
            </a:r>
            <a:r>
              <a:rPr lang="pt-BR" dirty="0" smtClean="0">
                <a:hlinkClick r:id="rId2" tooltip="Meripeninkulma"/>
              </a:rPr>
              <a:t>mpk</a:t>
            </a:r>
            <a:r>
              <a:rPr lang="pt-BR" dirty="0" smtClean="0"/>
              <a:t>/h = 1,852 km/h</a:t>
            </a:r>
            <a:r>
              <a:rPr lang="pt-BR" baseline="30000" dirty="0" smtClean="0"/>
              <a:t> </a:t>
            </a:r>
            <a:r>
              <a:rPr lang="pt-BR" dirty="0" smtClean="0"/>
              <a:t>≈ 0,5144 m/s.</a:t>
            </a:r>
            <a:endParaRPr lang="fi-FI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3581400"/>
            <a:ext cx="571945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Helsingistä Tallinnaan on noin 87 km.</a:t>
            </a:r>
          </a:p>
          <a:p>
            <a:r>
              <a:rPr lang="fi-FI" dirty="0" smtClean="0"/>
              <a:t>Eckeröllä se kestää 2,5 h.</a:t>
            </a:r>
          </a:p>
          <a:p>
            <a:r>
              <a:rPr lang="fi-FI" dirty="0" smtClean="0"/>
              <a:t>Nopeus on siten v = s / t = 87 km / 2,5 h = 34,8 km/h</a:t>
            </a:r>
          </a:p>
          <a:p>
            <a:endParaRPr lang="fi-FI" dirty="0" smtClean="0"/>
          </a:p>
          <a:p>
            <a:r>
              <a:rPr lang="fi-FI" dirty="0" smtClean="0"/>
              <a:t>Nopeus metreinä sekunnissa on 34,8 km/h / 3,6 = 9,67 m/s</a:t>
            </a:r>
          </a:p>
          <a:p>
            <a:r>
              <a:rPr lang="fi-FI" dirty="0" smtClean="0"/>
              <a:t>Ja solmuina 34,8/1,852 km/h = 18,79 solmua</a:t>
            </a:r>
            <a:endParaRPr lang="fi-FI" dirty="0"/>
          </a:p>
        </p:txBody>
      </p:sp>
      <p:sp>
        <p:nvSpPr>
          <p:cNvPr id="9" name="TextBox 8"/>
          <p:cNvSpPr txBox="1"/>
          <p:nvPr/>
        </p:nvSpPr>
        <p:spPr>
          <a:xfrm>
            <a:off x="2209800" y="5410200"/>
            <a:ext cx="46177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FF0000"/>
                </a:solidFill>
              </a:rPr>
              <a:t>Huom! Voit laskea nopeuksia käyttäen joko </a:t>
            </a:r>
          </a:p>
          <a:p>
            <a:r>
              <a:rPr lang="fi-FI" b="1" u="sng" dirty="0" smtClean="0">
                <a:solidFill>
                  <a:srgbClr val="FF0000"/>
                </a:solidFill>
              </a:rPr>
              <a:t>kilometrejä ja tunteja </a:t>
            </a:r>
            <a:r>
              <a:rPr lang="fi-FI" b="1" dirty="0" smtClean="0">
                <a:solidFill>
                  <a:srgbClr val="FF0000"/>
                </a:solidFill>
              </a:rPr>
              <a:t>tai </a:t>
            </a:r>
            <a:r>
              <a:rPr lang="fi-FI" b="1" u="sng" dirty="0" smtClean="0">
                <a:solidFill>
                  <a:srgbClr val="FF0000"/>
                </a:solidFill>
              </a:rPr>
              <a:t>metrejä ja sekunteja</a:t>
            </a:r>
            <a:r>
              <a:rPr lang="fi-FI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Et siis voi sekoitella yksiköitä vapaasti!</a:t>
            </a:r>
            <a:endParaRPr lang="fi-FI" b="1" dirty="0">
              <a:solidFill>
                <a:srgbClr val="FF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 rot="1141119">
            <a:off x="6843241" y="1697522"/>
            <a:ext cx="4572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4" name="Straight Connector 13"/>
          <p:cNvCxnSpPr>
            <a:stCxn id="13" idx="5"/>
          </p:cNvCxnSpPr>
          <p:nvPr/>
        </p:nvCxnSpPr>
        <p:spPr>
          <a:xfrm rot="16200000" flipH="1">
            <a:off x="6767955" y="2590441"/>
            <a:ext cx="940232" cy="149728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6900579" y="3169043"/>
            <a:ext cx="445978" cy="37873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H="1">
            <a:off x="7167279" y="3281079"/>
            <a:ext cx="445978" cy="15466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7177731" y="3860233"/>
            <a:ext cx="568702" cy="1103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6553200" y="3810000"/>
            <a:ext cx="609600" cy="1524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190980" y="2442387"/>
            <a:ext cx="390196" cy="38249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6629401" y="2455686"/>
            <a:ext cx="557003" cy="5891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H="1">
            <a:off x="7505453" y="2900605"/>
            <a:ext cx="412320" cy="26087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3" idx="4"/>
          </p:cNvCxnSpPr>
          <p:nvPr/>
        </p:nvCxnSpPr>
        <p:spPr>
          <a:xfrm rot="5400000">
            <a:off x="6658049" y="2187717"/>
            <a:ext cx="298234" cy="355529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7010400" y="1828800"/>
            <a:ext cx="45719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3" name="Oval 72"/>
          <p:cNvSpPr/>
          <p:nvPr/>
        </p:nvSpPr>
        <p:spPr>
          <a:xfrm>
            <a:off x="7086600" y="1905000"/>
            <a:ext cx="45719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8" name="Cloud 77"/>
          <p:cNvSpPr/>
          <p:nvPr/>
        </p:nvSpPr>
        <p:spPr>
          <a:xfrm>
            <a:off x="7391400" y="762000"/>
            <a:ext cx="1066800" cy="990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4000" dirty="0" smtClean="0"/>
              <a:t>?</a:t>
            </a:r>
            <a:endParaRPr lang="fi-FI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Tehdään työkirjan työt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Kitka – kaikissa mittalaitteena jousivaaka</a:t>
            </a:r>
          </a:p>
          <a:p>
            <a:pPr lvl="1"/>
            <a:r>
              <a:rPr lang="fi-FI" b="1" dirty="0" smtClean="0"/>
              <a:t>2 a s. 34-35	erilaisia pintoja</a:t>
            </a:r>
          </a:p>
          <a:p>
            <a:pPr lvl="2"/>
            <a:r>
              <a:rPr lang="fi-FI" dirty="0" smtClean="0"/>
              <a:t>Kitkakappale – sen molemmat puolet</a:t>
            </a:r>
          </a:p>
          <a:p>
            <a:pPr lvl="2"/>
            <a:r>
              <a:rPr lang="fi-FI" dirty="0" smtClean="0"/>
              <a:t>Erilaisia alustoja</a:t>
            </a:r>
          </a:p>
          <a:p>
            <a:pPr lvl="3"/>
            <a:r>
              <a:rPr lang="fi-FI" dirty="0" smtClean="0"/>
              <a:t>HUOM! Korvataan pöydänpinta paperilla</a:t>
            </a:r>
          </a:p>
          <a:p>
            <a:pPr lvl="1"/>
            <a:r>
              <a:rPr lang="fi-FI" b="1" dirty="0" smtClean="0"/>
              <a:t>2 b s.36		painon ja kitkan välinen yhteys</a:t>
            </a:r>
          </a:p>
          <a:p>
            <a:pPr lvl="2"/>
            <a:r>
              <a:rPr lang="fi-FI" dirty="0" smtClean="0"/>
              <a:t>1 vaaka kitkakappaletta varten, muunna 100 g vastaa 1 N</a:t>
            </a:r>
          </a:p>
          <a:p>
            <a:pPr lvl="2"/>
            <a:r>
              <a:rPr lang="fi-FI" dirty="0" smtClean="0"/>
              <a:t>Sileä pinta pöytää vasten</a:t>
            </a:r>
          </a:p>
          <a:p>
            <a:pPr lvl="2"/>
            <a:r>
              <a:rPr lang="fi-FI" dirty="0" smtClean="0"/>
              <a:t>Punnuksia, 100 g vastaa 1 N</a:t>
            </a:r>
          </a:p>
          <a:p>
            <a:pPr lvl="1"/>
            <a:r>
              <a:rPr lang="fi-FI" b="1" dirty="0" smtClean="0"/>
              <a:t>Lisät. 1 s.37	lepokitka</a:t>
            </a:r>
          </a:p>
          <a:p>
            <a:pPr lvl="1"/>
            <a:r>
              <a:rPr lang="fi-FI" b="1" dirty="0" smtClean="0"/>
              <a:t>Lisät. 2 s.38	vierimisvastus</a:t>
            </a:r>
          </a:p>
          <a:p>
            <a:pPr lvl="2"/>
            <a:r>
              <a:rPr lang="fi-FI" dirty="0" smtClean="0"/>
              <a:t>Vaunu</a:t>
            </a:r>
          </a:p>
          <a:p>
            <a:pPr lvl="2"/>
            <a:r>
              <a:rPr lang="fi-FI" dirty="0" smtClean="0"/>
              <a:t>Teippiä</a:t>
            </a:r>
          </a:p>
          <a:p>
            <a:pPr lvl="2"/>
            <a:endParaRPr lang="fi-FI" dirty="0" smtClean="0"/>
          </a:p>
          <a:p>
            <a:pPr lvl="2"/>
            <a:endParaRPr lang="fi-FI" dirty="0" smtClean="0"/>
          </a:p>
          <a:p>
            <a:pPr lvl="1"/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Väliaineen vastus (kuvat s. 175)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Pyrkii jarruttamaan liikettä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Voima liikkeen suuntaa vastaan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Aiheutuu nesteen TAI ilman SEKÄ kappaleen välisestä vuorovaikutuksesta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Riippuu nopeudesta: Suuri nopeus → suuri vastus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>
                <a:solidFill>
                  <a:schemeClr val="bg1">
                    <a:lumMod val="50000"/>
                  </a:schemeClr>
                </a:solidFill>
              </a:rPr>
              <a:t>Pudotessa kamppailee vetovoimaa vastaan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>
                <a:solidFill>
                  <a:schemeClr val="bg1">
                    <a:lumMod val="50000"/>
                  </a:schemeClr>
                </a:solidFill>
              </a:rPr>
              <a:t>Selitys: Vuorovaikutus johtuu paineesta kappaleen edessä ja pyörteistä sen takana</a:t>
            </a:r>
          </a:p>
          <a:p>
            <a:pPr marL="514350" indent="-514350">
              <a:buFont typeface="+mj-lt"/>
              <a:buAutoNum type="arabicPeriod"/>
            </a:pPr>
            <a:endParaRPr lang="fi-FI" dirty="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81000"/>
            <a:ext cx="5562600" cy="1143000"/>
          </a:xfrm>
        </p:spPr>
        <p:txBody>
          <a:bodyPr/>
          <a:lstStyle/>
          <a:p>
            <a:r>
              <a:rPr lang="fi-FI" dirty="0" smtClean="0"/>
              <a:t>Kitka (kuvat s. 176)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3067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Estää tai jarruttaa liukumista</a:t>
            </a:r>
          </a:p>
          <a:p>
            <a:pPr marL="514350" indent="-514350">
              <a:buFont typeface="+mj-lt"/>
              <a:buAutoNum type="arabicPeriod"/>
            </a:pPr>
            <a:r>
              <a:rPr lang="fi-FI" smtClean="0"/>
              <a:t>Kitkavoima </a:t>
            </a:r>
            <a:r>
              <a:rPr lang="fi-FI" dirty="0" smtClean="0"/>
              <a:t>liukumisen suuntaa </a:t>
            </a:r>
            <a:r>
              <a:rPr lang="fi-FI" dirty="0" smtClean="0"/>
              <a:t>suuntaa vastaan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Aiheutuu kahden pinnan välisestä vuorovaikutuksesta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Liukukitka ei riipu nopeudesta, </a:t>
            </a:r>
            <a:r>
              <a:rPr lang="fi-FI" u="sng" dirty="0" smtClean="0"/>
              <a:t>mutta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Lepokitkan suuruus vaihtelee ja suurin lepokitka on suurempi kuin liukukitka.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15240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Kuvassa kappale paikallaan tai tasainen nopeus.</a:t>
            </a:r>
          </a:p>
          <a:p>
            <a:r>
              <a:rPr lang="fi-FI" dirty="0" smtClean="0"/>
              <a:t>Perustelu: Newtonin I laki.</a:t>
            </a:r>
          </a:p>
        </p:txBody>
      </p:sp>
      <p:sp>
        <p:nvSpPr>
          <p:cNvPr id="5" name="Rectangle 4"/>
          <p:cNvSpPr/>
          <p:nvPr/>
        </p:nvSpPr>
        <p:spPr>
          <a:xfrm>
            <a:off x="4800600" y="1828800"/>
            <a:ext cx="990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6" name="Straight Connector 5"/>
          <p:cNvCxnSpPr/>
          <p:nvPr/>
        </p:nvCxnSpPr>
        <p:spPr>
          <a:xfrm>
            <a:off x="3505200" y="2209800"/>
            <a:ext cx="3810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791200" y="1981200"/>
            <a:ext cx="762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4038600" y="2209800"/>
            <a:ext cx="762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2438400" y="1219201"/>
            <a:ext cx="1990946" cy="954224"/>
          </a:xfrm>
          <a:custGeom>
            <a:avLst/>
            <a:gdLst>
              <a:gd name="connsiteX0" fmla="*/ 2883877 w 3037817"/>
              <a:gd name="connsiteY0" fmla="*/ 534572 h 737347"/>
              <a:gd name="connsiteX1" fmla="*/ 2954216 w 3037817"/>
              <a:gd name="connsiteY1" fmla="*/ 590843 h 737347"/>
              <a:gd name="connsiteX2" fmla="*/ 3010486 w 3037817"/>
              <a:gd name="connsiteY2" fmla="*/ 647114 h 737347"/>
              <a:gd name="connsiteX3" fmla="*/ 3024554 w 3037817"/>
              <a:gd name="connsiteY3" fmla="*/ 717452 h 737347"/>
              <a:gd name="connsiteX4" fmla="*/ 2996419 w 3037817"/>
              <a:gd name="connsiteY4" fmla="*/ 675249 h 737347"/>
              <a:gd name="connsiteX5" fmla="*/ 2940148 w 3037817"/>
              <a:gd name="connsiteY5" fmla="*/ 618978 h 737347"/>
              <a:gd name="connsiteX6" fmla="*/ 2883877 w 3037817"/>
              <a:gd name="connsiteY6" fmla="*/ 548640 h 737347"/>
              <a:gd name="connsiteX7" fmla="*/ 2827606 w 3037817"/>
              <a:gd name="connsiteY7" fmla="*/ 464234 h 737347"/>
              <a:gd name="connsiteX8" fmla="*/ 2813539 w 3037817"/>
              <a:gd name="connsiteY8" fmla="*/ 422031 h 737347"/>
              <a:gd name="connsiteX9" fmla="*/ 2771336 w 3037817"/>
              <a:gd name="connsiteY9" fmla="*/ 393895 h 737347"/>
              <a:gd name="connsiteX10" fmla="*/ 2743200 w 3037817"/>
              <a:gd name="connsiteY10" fmla="*/ 365760 h 737347"/>
              <a:gd name="connsiteX11" fmla="*/ 2715065 w 3037817"/>
              <a:gd name="connsiteY11" fmla="*/ 323557 h 737347"/>
              <a:gd name="connsiteX12" fmla="*/ 2644726 w 3037817"/>
              <a:gd name="connsiteY12" fmla="*/ 253218 h 737347"/>
              <a:gd name="connsiteX13" fmla="*/ 2574388 w 3037817"/>
              <a:gd name="connsiteY13" fmla="*/ 168812 h 737347"/>
              <a:gd name="connsiteX14" fmla="*/ 2532185 w 3037817"/>
              <a:gd name="connsiteY14" fmla="*/ 140677 h 737347"/>
              <a:gd name="connsiteX15" fmla="*/ 2461846 w 3037817"/>
              <a:gd name="connsiteY15" fmla="*/ 84406 h 737347"/>
              <a:gd name="connsiteX16" fmla="*/ 2377440 w 3037817"/>
              <a:gd name="connsiteY16" fmla="*/ 56271 h 737347"/>
              <a:gd name="connsiteX17" fmla="*/ 2278966 w 3037817"/>
              <a:gd name="connsiteY17" fmla="*/ 28135 h 737347"/>
              <a:gd name="connsiteX18" fmla="*/ 1772529 w 3037817"/>
              <a:gd name="connsiteY18" fmla="*/ 42203 h 737347"/>
              <a:gd name="connsiteX19" fmla="*/ 1406769 w 3037817"/>
              <a:gd name="connsiteY19" fmla="*/ 70338 h 737347"/>
              <a:gd name="connsiteX20" fmla="*/ 815926 w 3037817"/>
              <a:gd name="connsiteY20" fmla="*/ 56271 h 737347"/>
              <a:gd name="connsiteX21" fmla="*/ 759656 w 3037817"/>
              <a:gd name="connsiteY21" fmla="*/ 42203 h 737347"/>
              <a:gd name="connsiteX22" fmla="*/ 661182 w 3037817"/>
              <a:gd name="connsiteY22" fmla="*/ 28135 h 737347"/>
              <a:gd name="connsiteX23" fmla="*/ 450166 w 3037817"/>
              <a:gd name="connsiteY23" fmla="*/ 14068 h 737347"/>
              <a:gd name="connsiteX24" fmla="*/ 365760 w 3037817"/>
              <a:gd name="connsiteY24" fmla="*/ 0 h 737347"/>
              <a:gd name="connsiteX25" fmla="*/ 140677 w 3037817"/>
              <a:gd name="connsiteY25" fmla="*/ 14068 h 737347"/>
              <a:gd name="connsiteX26" fmla="*/ 98474 w 3037817"/>
              <a:gd name="connsiteY26" fmla="*/ 28135 h 737347"/>
              <a:gd name="connsiteX27" fmla="*/ 0 w 3037817"/>
              <a:gd name="connsiteY27" fmla="*/ 28135 h 737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037817" h="737347">
                <a:moveTo>
                  <a:pt x="2883877" y="534572"/>
                </a:moveTo>
                <a:cubicBezTo>
                  <a:pt x="2903042" y="547349"/>
                  <a:pt x="2940854" y="568573"/>
                  <a:pt x="2954216" y="590843"/>
                </a:cubicBezTo>
                <a:cubicBezTo>
                  <a:pt x="2991730" y="653367"/>
                  <a:pt x="2935457" y="622104"/>
                  <a:pt x="3010486" y="647114"/>
                </a:cubicBezTo>
                <a:cubicBezTo>
                  <a:pt x="3015175" y="670560"/>
                  <a:pt x="3037817" y="737347"/>
                  <a:pt x="3024554" y="717452"/>
                </a:cubicBezTo>
                <a:cubicBezTo>
                  <a:pt x="3015176" y="703384"/>
                  <a:pt x="3008374" y="687204"/>
                  <a:pt x="2996419" y="675249"/>
                </a:cubicBezTo>
                <a:lnTo>
                  <a:pt x="2940148" y="618978"/>
                </a:lnTo>
                <a:cubicBezTo>
                  <a:pt x="2908467" y="523938"/>
                  <a:pt x="2952404" y="626956"/>
                  <a:pt x="2883877" y="548640"/>
                </a:cubicBezTo>
                <a:cubicBezTo>
                  <a:pt x="2861610" y="523192"/>
                  <a:pt x="2827606" y="464234"/>
                  <a:pt x="2827606" y="464234"/>
                </a:cubicBezTo>
                <a:cubicBezTo>
                  <a:pt x="2822917" y="450166"/>
                  <a:pt x="2822802" y="433610"/>
                  <a:pt x="2813539" y="422031"/>
                </a:cubicBezTo>
                <a:cubicBezTo>
                  <a:pt x="2802977" y="408828"/>
                  <a:pt x="2784538" y="404457"/>
                  <a:pt x="2771336" y="393895"/>
                </a:cubicBezTo>
                <a:cubicBezTo>
                  <a:pt x="2760979" y="385610"/>
                  <a:pt x="2751486" y="376117"/>
                  <a:pt x="2743200" y="365760"/>
                </a:cubicBezTo>
                <a:cubicBezTo>
                  <a:pt x="2732638" y="352558"/>
                  <a:pt x="2726198" y="336281"/>
                  <a:pt x="2715065" y="323557"/>
                </a:cubicBezTo>
                <a:cubicBezTo>
                  <a:pt x="2693230" y="298603"/>
                  <a:pt x="2663119" y="280807"/>
                  <a:pt x="2644726" y="253218"/>
                </a:cubicBezTo>
                <a:cubicBezTo>
                  <a:pt x="2617062" y="211721"/>
                  <a:pt x="2615007" y="202661"/>
                  <a:pt x="2574388" y="168812"/>
                </a:cubicBezTo>
                <a:cubicBezTo>
                  <a:pt x="2561400" y="157988"/>
                  <a:pt x="2545387" y="151239"/>
                  <a:pt x="2532185" y="140677"/>
                </a:cubicBezTo>
                <a:cubicBezTo>
                  <a:pt x="2495645" y="111445"/>
                  <a:pt x="2510558" y="106056"/>
                  <a:pt x="2461846" y="84406"/>
                </a:cubicBezTo>
                <a:cubicBezTo>
                  <a:pt x="2434745" y="72361"/>
                  <a:pt x="2405575" y="65649"/>
                  <a:pt x="2377440" y="56271"/>
                </a:cubicBezTo>
                <a:cubicBezTo>
                  <a:pt x="2316889" y="36087"/>
                  <a:pt x="2349630" y="45801"/>
                  <a:pt x="2278966" y="28135"/>
                </a:cubicBezTo>
                <a:lnTo>
                  <a:pt x="1772529" y="42203"/>
                </a:lnTo>
                <a:cubicBezTo>
                  <a:pt x="1702977" y="44985"/>
                  <a:pt x="1483553" y="63940"/>
                  <a:pt x="1406769" y="70338"/>
                </a:cubicBezTo>
                <a:lnTo>
                  <a:pt x="815926" y="56271"/>
                </a:lnTo>
                <a:cubicBezTo>
                  <a:pt x="796610" y="55431"/>
                  <a:pt x="778678" y="45662"/>
                  <a:pt x="759656" y="42203"/>
                </a:cubicBezTo>
                <a:cubicBezTo>
                  <a:pt x="727033" y="36271"/>
                  <a:pt x="694204" y="31137"/>
                  <a:pt x="661182" y="28135"/>
                </a:cubicBezTo>
                <a:cubicBezTo>
                  <a:pt x="590977" y="21753"/>
                  <a:pt x="520505" y="18757"/>
                  <a:pt x="450166" y="14068"/>
                </a:cubicBezTo>
                <a:cubicBezTo>
                  <a:pt x="422031" y="9379"/>
                  <a:pt x="394283" y="0"/>
                  <a:pt x="365760" y="0"/>
                </a:cubicBezTo>
                <a:cubicBezTo>
                  <a:pt x="290586" y="0"/>
                  <a:pt x="215438" y="6199"/>
                  <a:pt x="140677" y="14068"/>
                </a:cubicBezTo>
                <a:cubicBezTo>
                  <a:pt x="125930" y="15620"/>
                  <a:pt x="113229" y="26660"/>
                  <a:pt x="98474" y="28135"/>
                </a:cubicBezTo>
                <a:cubicBezTo>
                  <a:pt x="65812" y="31401"/>
                  <a:pt x="32825" y="28135"/>
                  <a:pt x="0" y="28135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Kitkakerroin (Katso TK. s. 36)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fi-FI" dirty="0" smtClean="0"/>
              <a:t>Kitkan riippuvuus hankaavista pinnoista</a:t>
            </a:r>
          </a:p>
          <a:p>
            <a:r>
              <a:rPr lang="fi-FI" dirty="0" smtClean="0"/>
              <a:t>Suhdeluku, joka ei riipu painosta</a:t>
            </a:r>
            <a:endParaRPr lang="fi-FI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32464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Vierimisvastus</a:t>
            </a:r>
            <a:endParaRPr kumimoji="0" lang="fi-FI" sz="4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4191000"/>
            <a:ext cx="8229600" cy="1981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i-FI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Hidastaa</a:t>
            </a:r>
            <a:r>
              <a:rPr kumimoji="0" lang="fi-FI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vierimistä ja on yleensä pieni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fi-FI" sz="3200" baseline="0" dirty="0" smtClean="0">
                <a:solidFill>
                  <a:schemeClr val="bg1">
                    <a:lumMod val="50000"/>
                  </a:schemeClr>
                </a:solidFill>
              </a:rPr>
              <a:t>Johtuu</a:t>
            </a:r>
            <a:r>
              <a:rPr lang="fi-FI" sz="3200" dirty="0" smtClean="0">
                <a:solidFill>
                  <a:schemeClr val="bg1">
                    <a:lumMod val="50000"/>
                  </a:schemeClr>
                </a:solidFill>
              </a:rPr>
              <a:t> kappaleiden pienistä muodonmuutoksista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fi-FI" sz="3200" dirty="0" smtClean="0">
                <a:solidFill>
                  <a:schemeClr val="bg1">
                    <a:lumMod val="50000"/>
                  </a:schemeClr>
                </a:solidFill>
              </a:rPr>
              <a:t>Sekoittuu helposti laakereiden vastuksiin, laakereissa vierimiskitkan lisäksi väliaineen vastus, koska niissä on voiteluainetta.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Jos aikaa, TK. s. 39-40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Jos tarkistamattomia tehtäviä, pyydä vastaukset</a:t>
            </a:r>
            <a:endParaRPr lang="fi-FI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Kotitehtävät s.178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2</a:t>
            </a:r>
          </a:p>
          <a:p>
            <a:r>
              <a:rPr lang="fi-FI" dirty="0" smtClean="0"/>
              <a:t>4</a:t>
            </a:r>
          </a:p>
          <a:p>
            <a:r>
              <a:rPr lang="fi-FI" dirty="0" smtClean="0"/>
              <a:t>5</a:t>
            </a:r>
          </a:p>
          <a:p>
            <a:r>
              <a:rPr lang="fi-FI" dirty="0" smtClean="0"/>
              <a:t>10</a:t>
            </a:r>
            <a:endParaRPr lang="fi-FI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Kysymyksiä vastuksista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Mitä erilaisia vastuksia tiedät?</a:t>
            </a:r>
          </a:p>
          <a:p>
            <a:r>
              <a:rPr lang="fi-FI" dirty="0" smtClean="0"/>
              <a:t>Mitä väliaine on?</a:t>
            </a:r>
          </a:p>
          <a:p>
            <a:r>
              <a:rPr lang="fi-FI" dirty="0" smtClean="0"/>
              <a:t>Millä välineillä ja yksiköillä kitkaa mitataan?</a:t>
            </a:r>
          </a:p>
          <a:p>
            <a:r>
              <a:rPr lang="fi-FI" dirty="0" smtClean="0"/>
              <a:t>Miten nopeus vaikuttaa vastuksiin?</a:t>
            </a:r>
          </a:p>
          <a:p>
            <a:r>
              <a:rPr lang="fi-FI" dirty="0" smtClean="0"/>
              <a:t>Mitä väliaine vastustaa?</a:t>
            </a:r>
          </a:p>
          <a:p>
            <a:r>
              <a:rPr lang="fi-FI" dirty="0" smtClean="0"/>
              <a:t>Mitä kitka vastustaa?</a:t>
            </a:r>
            <a:br>
              <a:rPr lang="fi-FI" dirty="0" smtClean="0"/>
            </a:br>
            <a:r>
              <a:rPr lang="fi-FI" dirty="0" smtClean="0"/>
              <a:t>	Korjaus muistiinpanoihin!</a:t>
            </a:r>
            <a:endParaRPr lang="fi-FI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on paine?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Missä kaikkialla on painetta?</a:t>
            </a:r>
          </a:p>
          <a:p>
            <a:r>
              <a:rPr lang="fi-FI" dirty="0" smtClean="0"/>
              <a:t>Mitä se aiheuttaa?</a:t>
            </a:r>
          </a:p>
          <a:p>
            <a:r>
              <a:rPr lang="fi-FI" dirty="0" smtClean="0"/>
              <a:t>Miltä sukeltaminen tuntuu?</a:t>
            </a:r>
          </a:p>
          <a:p>
            <a:r>
              <a:rPr lang="fi-FI" dirty="0" smtClean="0"/>
              <a:t>Tarkastele ilmapalloa. </a:t>
            </a:r>
          </a:p>
          <a:p>
            <a:pPr lvl="1"/>
            <a:r>
              <a:rPr lang="fi-FI" dirty="0" smtClean="0"/>
              <a:t>Kummalla puolella pintaa on enemmän painetta?</a:t>
            </a:r>
          </a:p>
          <a:p>
            <a:pPr lvl="1"/>
            <a:r>
              <a:rPr lang="fi-FI" dirty="0" smtClean="0"/>
              <a:t>Mihin paine kohdistuu?</a:t>
            </a:r>
          </a:p>
          <a:p>
            <a:pPr lvl="1"/>
            <a:r>
              <a:rPr lang="fi-FI" dirty="0" smtClean="0"/>
              <a:t>Mitä käy, jos paine alenee?</a:t>
            </a:r>
          </a:p>
          <a:p>
            <a:pPr lvl="1"/>
            <a:r>
              <a:rPr lang="fi-FI" dirty="0" smtClean="0"/>
              <a:t>Miksi?</a:t>
            </a:r>
          </a:p>
          <a:p>
            <a:r>
              <a:rPr lang="fi-FI" dirty="0" smtClean="0"/>
              <a:t>Miten kiven nostaminen veden alla eroaa kiven nostamisesta veden päällä?</a:t>
            </a:r>
          </a:p>
          <a:p>
            <a:r>
              <a:rPr lang="fi-FI" dirty="0" smtClean="0"/>
              <a:t>Miksi?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Paine, p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Yksikkö 1 Pa = 1 N /m² 	(pascal)</a:t>
            </a:r>
          </a:p>
          <a:p>
            <a:r>
              <a:rPr lang="fi-FI" dirty="0" smtClean="0"/>
              <a:t>Lasketaan voima jaettuna pinta-alalla:</a:t>
            </a:r>
          </a:p>
          <a:p>
            <a:r>
              <a:rPr lang="fi-FI" dirty="0" smtClean="0"/>
              <a:t>Esim. kappaleen painon aiheuttama paine:</a:t>
            </a:r>
          </a:p>
          <a:p>
            <a:r>
              <a:rPr lang="fi-FI" dirty="0" smtClean="0"/>
              <a:t>Kertoo kuinka lujasti ainetta puristetaan</a:t>
            </a:r>
          </a:p>
          <a:p>
            <a:r>
              <a:rPr lang="fi-FI" dirty="0" smtClean="0"/>
              <a:t>Kaasut puristuvat kasaan – tiheys riippuu paineesta</a:t>
            </a:r>
          </a:p>
          <a:p>
            <a:r>
              <a:rPr lang="fi-FI" dirty="0" smtClean="0"/>
              <a:t>Ilmanpaine ulkona aiheutuu ilman painosta</a:t>
            </a:r>
          </a:p>
          <a:p>
            <a:r>
              <a:rPr lang="fi-FI" dirty="0" smtClean="0">
                <a:solidFill>
                  <a:schemeClr val="bg1">
                    <a:lumMod val="50000"/>
                  </a:schemeClr>
                </a:solidFill>
              </a:rPr>
              <a:t>Nesteet ja kiinteät aineet eivät juuri kutistu tavallisissa paineissa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705600" y="2133600"/>
          <a:ext cx="1371600" cy="457200"/>
        </p:xfrm>
        <a:graphic>
          <a:graphicData uri="http://schemas.openxmlformats.org/presentationml/2006/ole">
            <p:oleObj spid="_x0000_s1026" name="Equation" r:id="rId3" imgW="609480" imgH="2030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7391400" y="2667000"/>
          <a:ext cx="1543050" cy="457200"/>
        </p:xfrm>
        <a:graphic>
          <a:graphicData uri="http://schemas.openxmlformats.org/presentationml/2006/ole">
            <p:oleObj spid="_x0000_s1028" name="Equation" r:id="rId4" imgW="68580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Noste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Voima, joka pyrkii nostamaan kappaletta väliaineessa – painovoimaa vastaan.</a:t>
            </a:r>
          </a:p>
          <a:p>
            <a:r>
              <a:rPr lang="fi-FI" dirty="0" smtClean="0"/>
              <a:t>Noste johtuu paine-erosta kappaleen ylä- ja alapinnan välillä.</a:t>
            </a:r>
          </a:p>
          <a:p>
            <a:r>
              <a:rPr lang="fi-FI" dirty="0" smtClean="0"/>
              <a:t>Noste riippuu kolmesta asiasta:</a:t>
            </a:r>
          </a:p>
          <a:p>
            <a:pPr lvl="1"/>
            <a:r>
              <a:rPr lang="fi-FI" dirty="0" smtClean="0"/>
              <a:t>Putoamiskiihtyvyys (Painovoima)</a:t>
            </a:r>
          </a:p>
          <a:p>
            <a:pPr lvl="1"/>
            <a:r>
              <a:rPr lang="fi-FI" dirty="0" smtClean="0"/>
              <a:t>Väliaineen tiheys</a:t>
            </a:r>
          </a:p>
          <a:p>
            <a:pPr lvl="1"/>
            <a:r>
              <a:rPr lang="fi-FI" dirty="0" smtClean="0"/>
              <a:t>Kappaleen tilavuus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2. Muuttuva liike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Nyt nopeus tai suunta muuttuu</a:t>
            </a:r>
            <a:endParaRPr lang="fi-FI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KT: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S. 184</a:t>
            </a:r>
          </a:p>
          <a:p>
            <a:pPr lvl="1"/>
            <a:r>
              <a:rPr lang="fi-FI" dirty="0" smtClean="0"/>
              <a:t>1</a:t>
            </a:r>
          </a:p>
          <a:p>
            <a:pPr lvl="1"/>
            <a:r>
              <a:rPr lang="fi-FI" dirty="0" smtClean="0"/>
              <a:t>2</a:t>
            </a:r>
          </a:p>
          <a:p>
            <a:pPr lvl="1"/>
            <a:r>
              <a:rPr lang="fi-FI" dirty="0" smtClean="0"/>
              <a:t>3</a:t>
            </a:r>
          </a:p>
          <a:p>
            <a:pPr lvl="1"/>
            <a:r>
              <a:rPr lang="fi-FI" dirty="0" smtClean="0"/>
              <a:t>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0"/>
            <a:ext cx="73914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Tehtävä – lähdetään alamäkeen levosta ja päädytään paikoilleen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1020763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Luonnostele matka-aika-kuvaaja</a:t>
            </a:r>
          </a:p>
          <a:p>
            <a:r>
              <a:rPr lang="fi-FI" dirty="0" smtClean="0"/>
              <a:t>Luonnostele nopeus-aika-kuvaaja</a:t>
            </a:r>
            <a:endParaRPr lang="fi-FI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838201" y="1752601"/>
            <a:ext cx="73914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61"/>
          <p:cNvGrpSpPr/>
          <p:nvPr/>
        </p:nvGrpSpPr>
        <p:grpSpPr>
          <a:xfrm rot="493744">
            <a:off x="969288" y="980978"/>
            <a:ext cx="990600" cy="838200"/>
            <a:chOff x="5943600" y="1828800"/>
            <a:chExt cx="990600" cy="838200"/>
          </a:xfrm>
        </p:grpSpPr>
        <p:sp>
          <p:nvSpPr>
            <p:cNvPr id="6" name="Oval 5"/>
            <p:cNvSpPr/>
            <p:nvPr/>
          </p:nvSpPr>
          <p:spPr>
            <a:xfrm>
              <a:off x="5943600" y="22860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" name="Oval 7"/>
            <p:cNvSpPr/>
            <p:nvPr/>
          </p:nvSpPr>
          <p:spPr>
            <a:xfrm>
              <a:off x="6553200" y="22860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6200000" flipH="1">
              <a:off x="6438106" y="2020094"/>
              <a:ext cx="153194" cy="7540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6096000" y="2438400"/>
              <a:ext cx="304800" cy="76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6477000" y="2209800"/>
              <a:ext cx="30480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6019800" y="2286000"/>
              <a:ext cx="30480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 flipH="1" flipV="1">
              <a:off x="6324600" y="2209800"/>
              <a:ext cx="30480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 flipV="1">
              <a:off x="6248400" y="2133600"/>
              <a:ext cx="304800" cy="76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0800000">
              <a:off x="6400800" y="1981200"/>
              <a:ext cx="152400" cy="1588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6209506" y="2248694"/>
              <a:ext cx="305594" cy="7540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Oval 47"/>
            <p:cNvSpPr/>
            <p:nvPr/>
          </p:nvSpPr>
          <p:spPr>
            <a:xfrm>
              <a:off x="6248400" y="1828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54" name="Straight Connector 53"/>
            <p:cNvCxnSpPr>
              <a:stCxn id="48" idx="4"/>
            </p:cNvCxnSpPr>
            <p:nvPr/>
          </p:nvCxnSpPr>
          <p:spPr>
            <a:xfrm rot="5400000">
              <a:off x="6248400" y="2057400"/>
              <a:ext cx="152400" cy="1588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10800000" flipV="1">
              <a:off x="6324600" y="1981200"/>
              <a:ext cx="152400" cy="76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4" name="Straight Connector 63"/>
          <p:cNvCxnSpPr/>
          <p:nvPr/>
        </p:nvCxnSpPr>
        <p:spPr>
          <a:xfrm rot="5400000">
            <a:off x="3124201" y="2286001"/>
            <a:ext cx="381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5400000">
            <a:off x="5867401" y="2667001"/>
            <a:ext cx="381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7"/>
          <p:cNvGrpSpPr/>
          <p:nvPr/>
        </p:nvGrpSpPr>
        <p:grpSpPr>
          <a:xfrm rot="493744">
            <a:off x="4093487" y="1438178"/>
            <a:ext cx="990600" cy="838200"/>
            <a:chOff x="5943600" y="1828800"/>
            <a:chExt cx="990600" cy="838200"/>
          </a:xfrm>
        </p:grpSpPr>
        <p:sp>
          <p:nvSpPr>
            <p:cNvPr id="69" name="Oval 68"/>
            <p:cNvSpPr/>
            <p:nvPr/>
          </p:nvSpPr>
          <p:spPr>
            <a:xfrm>
              <a:off x="5943600" y="22860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70" name="Oval 69"/>
            <p:cNvSpPr/>
            <p:nvPr/>
          </p:nvSpPr>
          <p:spPr>
            <a:xfrm>
              <a:off x="6553200" y="22860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71" name="Straight Connector 70"/>
            <p:cNvCxnSpPr/>
            <p:nvPr/>
          </p:nvCxnSpPr>
          <p:spPr>
            <a:xfrm rot="16200000" flipH="1">
              <a:off x="6438106" y="2020094"/>
              <a:ext cx="153194" cy="7540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V="1">
              <a:off x="6096000" y="2438400"/>
              <a:ext cx="304800" cy="76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6477000" y="2209800"/>
              <a:ext cx="30480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>
              <a:off x="6019800" y="2286000"/>
              <a:ext cx="30480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 flipH="1" flipV="1">
              <a:off x="6324600" y="2209800"/>
              <a:ext cx="30480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0800000" flipV="1">
              <a:off x="6248400" y="2133600"/>
              <a:ext cx="304800" cy="76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10800000">
              <a:off x="6400800" y="1981200"/>
              <a:ext cx="152400" cy="1588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209506" y="2248694"/>
              <a:ext cx="305594" cy="7540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val 78"/>
            <p:cNvSpPr/>
            <p:nvPr/>
          </p:nvSpPr>
          <p:spPr>
            <a:xfrm>
              <a:off x="6248400" y="1828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80" name="Straight Connector 79"/>
            <p:cNvCxnSpPr>
              <a:stCxn id="79" idx="4"/>
            </p:cNvCxnSpPr>
            <p:nvPr/>
          </p:nvCxnSpPr>
          <p:spPr>
            <a:xfrm rot="5400000">
              <a:off x="6248400" y="2057400"/>
              <a:ext cx="152400" cy="1588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0800000" flipV="1">
              <a:off x="6324600" y="1981200"/>
              <a:ext cx="152400" cy="76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1"/>
          <p:cNvGrpSpPr/>
          <p:nvPr/>
        </p:nvGrpSpPr>
        <p:grpSpPr>
          <a:xfrm rot="493744">
            <a:off x="6608087" y="1819178"/>
            <a:ext cx="990600" cy="838200"/>
            <a:chOff x="5943600" y="1828800"/>
            <a:chExt cx="990600" cy="838200"/>
          </a:xfrm>
        </p:grpSpPr>
        <p:sp>
          <p:nvSpPr>
            <p:cNvPr id="83" name="Oval 82"/>
            <p:cNvSpPr/>
            <p:nvPr/>
          </p:nvSpPr>
          <p:spPr>
            <a:xfrm>
              <a:off x="5943600" y="22860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4" name="Oval 83"/>
            <p:cNvSpPr/>
            <p:nvPr/>
          </p:nvSpPr>
          <p:spPr>
            <a:xfrm>
              <a:off x="6553200" y="22860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85" name="Straight Connector 84"/>
            <p:cNvCxnSpPr/>
            <p:nvPr/>
          </p:nvCxnSpPr>
          <p:spPr>
            <a:xfrm rot="16200000" flipH="1">
              <a:off x="6438106" y="2020094"/>
              <a:ext cx="153194" cy="7540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V="1">
              <a:off x="6096000" y="2438400"/>
              <a:ext cx="304800" cy="76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6477000" y="2209800"/>
              <a:ext cx="30480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6019800" y="2286000"/>
              <a:ext cx="30480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 flipH="1" flipV="1">
              <a:off x="6324600" y="2209800"/>
              <a:ext cx="30480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0800000" flipV="1">
              <a:off x="6248400" y="2133600"/>
              <a:ext cx="304800" cy="76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10800000">
              <a:off x="6400800" y="1981200"/>
              <a:ext cx="152400" cy="1588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16200000" flipH="1">
              <a:off x="6209506" y="2248694"/>
              <a:ext cx="305594" cy="7540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/>
            <p:cNvSpPr/>
            <p:nvPr/>
          </p:nvSpPr>
          <p:spPr>
            <a:xfrm>
              <a:off x="6248400" y="1828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94" name="Straight Connector 93"/>
            <p:cNvCxnSpPr>
              <a:stCxn id="93" idx="4"/>
            </p:cNvCxnSpPr>
            <p:nvPr/>
          </p:nvCxnSpPr>
          <p:spPr>
            <a:xfrm rot="5400000">
              <a:off x="6248400" y="2057400"/>
              <a:ext cx="152400" cy="1588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10800000" flipV="1">
              <a:off x="6324600" y="1981200"/>
              <a:ext cx="152400" cy="76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TextBox 95"/>
          <p:cNvSpPr txBox="1"/>
          <p:nvPr/>
        </p:nvSpPr>
        <p:spPr>
          <a:xfrm rot="490329">
            <a:off x="700215" y="2308000"/>
            <a:ext cx="72266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 smtClean="0"/>
              <a:t>kiihtyy                 tasainen                jarruttaa</a:t>
            </a:r>
            <a:endParaRPr lang="fi-FI" sz="3200" dirty="0"/>
          </a:p>
        </p:txBody>
      </p:sp>
      <p:cxnSp>
        <p:nvCxnSpPr>
          <p:cNvPr id="50" name="Straight Arrow Connector 49"/>
          <p:cNvCxnSpPr/>
          <p:nvPr/>
        </p:nvCxnSpPr>
        <p:spPr>
          <a:xfrm rot="5400000" flipH="1" flipV="1">
            <a:off x="228600" y="5410200"/>
            <a:ext cx="15240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990600" y="6172200"/>
            <a:ext cx="2971800" cy="7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914400" y="4267200"/>
            <a:ext cx="76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matka</a:t>
            </a:r>
            <a:endParaRPr lang="fi-FI" dirty="0"/>
          </a:p>
        </p:txBody>
      </p:sp>
      <p:sp>
        <p:nvSpPr>
          <p:cNvPr id="53" name="TextBox 52"/>
          <p:cNvSpPr txBox="1"/>
          <p:nvPr/>
        </p:nvSpPr>
        <p:spPr>
          <a:xfrm>
            <a:off x="3429000" y="6172200"/>
            <a:ext cx="55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aika</a:t>
            </a:r>
            <a:endParaRPr lang="fi-FI" dirty="0"/>
          </a:p>
        </p:txBody>
      </p:sp>
      <p:cxnSp>
        <p:nvCxnSpPr>
          <p:cNvPr id="55" name="Straight Arrow Connector 54"/>
          <p:cNvCxnSpPr/>
          <p:nvPr/>
        </p:nvCxnSpPr>
        <p:spPr>
          <a:xfrm rot="5400000" flipH="1" flipV="1">
            <a:off x="3505200" y="5410200"/>
            <a:ext cx="15240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4267200" y="6172200"/>
            <a:ext cx="2971800" cy="7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4191000" y="426720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nopeus</a:t>
            </a:r>
            <a:endParaRPr lang="fi-FI" dirty="0"/>
          </a:p>
        </p:txBody>
      </p:sp>
      <p:sp>
        <p:nvSpPr>
          <p:cNvPr id="58" name="TextBox 57"/>
          <p:cNvSpPr txBox="1"/>
          <p:nvPr/>
        </p:nvSpPr>
        <p:spPr>
          <a:xfrm>
            <a:off x="6629400" y="6096000"/>
            <a:ext cx="55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aika</a:t>
            </a:r>
            <a:endParaRPr lang="fi-FI" dirty="0"/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4267200" y="5410200"/>
            <a:ext cx="914400" cy="762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181600" y="5410200"/>
            <a:ext cx="1143000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rot="16200000" flipV="1">
            <a:off x="6324600" y="5410200"/>
            <a:ext cx="762000" cy="762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V="1">
            <a:off x="1905000" y="5257800"/>
            <a:ext cx="762000" cy="6096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Arc 106"/>
          <p:cNvSpPr/>
          <p:nvPr/>
        </p:nvSpPr>
        <p:spPr>
          <a:xfrm rot="5400000">
            <a:off x="-214975" y="3564259"/>
            <a:ext cx="2387704" cy="2801814"/>
          </a:xfrm>
          <a:prstGeom prst="arc">
            <a:avLst>
              <a:gd name="adj1" fmla="val 18809975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8" name="Arc 107"/>
          <p:cNvSpPr/>
          <p:nvPr/>
        </p:nvSpPr>
        <p:spPr>
          <a:xfrm rot="5400000" flipH="1" flipV="1">
            <a:off x="2354723" y="4774081"/>
            <a:ext cx="2387704" cy="2801814"/>
          </a:xfrm>
          <a:prstGeom prst="arc">
            <a:avLst>
              <a:gd name="adj1" fmla="val 18809975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Muuttuva liike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Matka kasvaa epätasaisesti</a:t>
            </a:r>
          </a:p>
          <a:p>
            <a:r>
              <a:rPr lang="fi-FI" dirty="0" smtClean="0"/>
              <a:t>Nopeus muuttuu ajan kuluessa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Hidastuminen on negatiivista kiihtyvyyttä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rot="5400000" flipH="1" flipV="1">
            <a:off x="762000" y="4343400"/>
            <a:ext cx="15240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1524000" y="5105400"/>
            <a:ext cx="1448594" cy="7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447800" y="3200400"/>
            <a:ext cx="76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matka</a:t>
            </a:r>
            <a:endParaRPr lang="fi-FI" dirty="0"/>
          </a:p>
        </p:txBody>
      </p:sp>
      <p:sp>
        <p:nvSpPr>
          <p:cNvPr id="7" name="TextBox 6"/>
          <p:cNvSpPr txBox="1"/>
          <p:nvPr/>
        </p:nvSpPr>
        <p:spPr>
          <a:xfrm>
            <a:off x="2362200" y="4648200"/>
            <a:ext cx="55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aika</a:t>
            </a:r>
            <a:endParaRPr lang="fi-FI" dirty="0"/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4038600" y="4343400"/>
            <a:ext cx="15240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800600" y="5105400"/>
            <a:ext cx="1448594" cy="7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24400" y="320040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nopeus</a:t>
            </a:r>
            <a:endParaRPr lang="fi-FI" dirty="0"/>
          </a:p>
        </p:txBody>
      </p:sp>
      <p:sp>
        <p:nvSpPr>
          <p:cNvPr id="12" name="TextBox 11"/>
          <p:cNvSpPr txBox="1"/>
          <p:nvPr/>
        </p:nvSpPr>
        <p:spPr>
          <a:xfrm>
            <a:off x="5638800" y="4648200"/>
            <a:ext cx="55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aika</a:t>
            </a:r>
            <a:endParaRPr lang="fi-FI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4800600" y="3657600"/>
            <a:ext cx="1524000" cy="6858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00600" y="4343400"/>
            <a:ext cx="1524000" cy="3048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324600" y="3505200"/>
            <a:ext cx="10892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Kiihtyvä</a:t>
            </a:r>
          </a:p>
          <a:p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hidastuva</a:t>
            </a:r>
            <a:endParaRPr lang="fi-FI" dirty="0"/>
          </a:p>
        </p:txBody>
      </p:sp>
      <p:sp>
        <p:nvSpPr>
          <p:cNvPr id="24" name="Arc 23"/>
          <p:cNvSpPr/>
          <p:nvPr/>
        </p:nvSpPr>
        <p:spPr>
          <a:xfrm rot="4140092">
            <a:off x="-1290010" y="1094013"/>
            <a:ext cx="4123034" cy="4163795"/>
          </a:xfrm>
          <a:prstGeom prst="arc">
            <a:avLst>
              <a:gd name="adj1" fmla="val 18147011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Arc 24"/>
          <p:cNvSpPr/>
          <p:nvPr/>
        </p:nvSpPr>
        <p:spPr>
          <a:xfrm rot="4140092" flipH="1">
            <a:off x="897914" y="2811864"/>
            <a:ext cx="1874518" cy="6313505"/>
          </a:xfrm>
          <a:prstGeom prst="arc">
            <a:avLst>
              <a:gd name="adj1" fmla="val 17290263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TextBox 25"/>
          <p:cNvSpPr txBox="1"/>
          <p:nvPr/>
        </p:nvSpPr>
        <p:spPr>
          <a:xfrm>
            <a:off x="2819400" y="3352800"/>
            <a:ext cx="10892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Kiihtyvä</a:t>
            </a:r>
          </a:p>
          <a:p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hidastuva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Keskimääräinen kiihtyvyys, 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Tunnus: a	 	Yksikkö: 1 m/s²</a:t>
            </a:r>
          </a:p>
          <a:p>
            <a:pPr>
              <a:buNone/>
            </a:pPr>
            <a:r>
              <a:rPr lang="fi-FI" dirty="0" smtClean="0"/>
              <a:t>Kaava:</a:t>
            </a:r>
          </a:p>
          <a:p>
            <a:pPr>
              <a:buNone/>
            </a:pPr>
            <a:r>
              <a:rPr lang="fi-FI" dirty="0" smtClean="0"/>
              <a:t>				       = nopeuden muutos (m/s)</a:t>
            </a:r>
          </a:p>
          <a:p>
            <a:pPr>
              <a:buNone/>
            </a:pPr>
            <a:r>
              <a:rPr lang="fi-FI" dirty="0" smtClean="0"/>
              <a:t>                                     = ajan muutos (s)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2819400"/>
            <a:ext cx="1400175" cy="1114425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2819400"/>
            <a:ext cx="533400" cy="619125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2800" y="3352800"/>
            <a:ext cx="466725" cy="619125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685800" y="4267200"/>
            <a:ext cx="7696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Huom! Nopeuden ja ajan muutokset ovat eri asioita kuin nopeus ja aika.</a:t>
            </a:r>
          </a:p>
          <a:p>
            <a:endParaRPr lang="fi-FI" dirty="0" smtClean="0">
              <a:solidFill>
                <a:srgbClr val="FF0000"/>
              </a:solidFill>
            </a:endParaRPr>
          </a:p>
          <a:p>
            <a:r>
              <a:rPr lang="fi-FI" dirty="0" smtClean="0">
                <a:solidFill>
                  <a:srgbClr val="FF0000"/>
                </a:solidFill>
              </a:rPr>
              <a:t>Katso tekstikirjan sivun 147 esimerkin kuvaajaa aika-nopeus-koordinaatistossa.</a:t>
            </a:r>
          </a:p>
          <a:p>
            <a:r>
              <a:rPr lang="fi-FI" dirty="0" smtClean="0">
                <a:solidFill>
                  <a:srgbClr val="FF0000"/>
                </a:solidFill>
              </a:rPr>
              <a:t>Jos lasket vaikkapa kiihtyvyyttä aikavälillä 3-5 s tai 8-11 s, sinun pitää ensin laskea vastaavat nopeuden ja ajan muutokset.</a:t>
            </a:r>
          </a:p>
          <a:p>
            <a:endParaRPr lang="fi-FI" dirty="0" smtClean="0">
              <a:solidFill>
                <a:srgbClr val="FF0000"/>
              </a:solidFill>
            </a:endParaRPr>
          </a:p>
          <a:p>
            <a:r>
              <a:rPr lang="fi-FI" dirty="0" smtClean="0">
                <a:solidFill>
                  <a:srgbClr val="FF0000"/>
                </a:solidFill>
              </a:rPr>
              <a:t>Huomaa, että aikavälillä 3-5 s kiihtyvyys on positiivinen, lopussa negatiivinen.</a:t>
            </a:r>
          </a:p>
          <a:p>
            <a:r>
              <a:rPr lang="fi-FI" dirty="0" smtClean="0">
                <a:solidFill>
                  <a:srgbClr val="FF0000"/>
                </a:solidFill>
              </a:rPr>
              <a:t>Tasaisella nopeudella, (0-2 s ja 5-8 s) kuljettaessa kiihtyvyys on nolla.</a:t>
            </a:r>
            <a:endParaRPr lang="fi-FI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Laske kiihtyvyys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Nopeus muuttuu 4 m/s          7 m/s</a:t>
            </a:r>
          </a:p>
          <a:p>
            <a:r>
              <a:rPr lang="fi-FI" dirty="0" smtClean="0"/>
              <a:t>Aikaa kuluu 6 s.     </a:t>
            </a:r>
            <a:endParaRPr lang="fi-FI" dirty="0"/>
          </a:p>
        </p:txBody>
      </p:sp>
      <p:grpSp>
        <p:nvGrpSpPr>
          <p:cNvPr id="10" name="Group 9"/>
          <p:cNvGrpSpPr/>
          <p:nvPr/>
        </p:nvGrpSpPr>
        <p:grpSpPr>
          <a:xfrm>
            <a:off x="838200" y="457200"/>
            <a:ext cx="609600" cy="762000"/>
            <a:chOff x="838200" y="457200"/>
            <a:chExt cx="609600" cy="762000"/>
          </a:xfrm>
        </p:grpSpPr>
        <p:sp>
          <p:nvSpPr>
            <p:cNvPr id="4" name="Title 1"/>
            <p:cNvSpPr txBox="1">
              <a:spLocks/>
            </p:cNvSpPr>
            <p:nvPr/>
          </p:nvSpPr>
          <p:spPr>
            <a:xfrm>
              <a:off x="838200" y="457200"/>
              <a:ext cx="609600" cy="7620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4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e</a:t>
              </a:r>
              <a:endParaRPr kumimoji="0" lang="fi-FI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914400" y="640080"/>
              <a:ext cx="465407" cy="5029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cxnSp>
        <p:nvCxnSpPr>
          <p:cNvPr id="7" name="Straight Arrow Connector 6"/>
          <p:cNvCxnSpPr/>
          <p:nvPr/>
        </p:nvCxnSpPr>
        <p:spPr>
          <a:xfrm>
            <a:off x="4876800" y="1905000"/>
            <a:ext cx="4572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3124200"/>
            <a:ext cx="5667375" cy="762000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1219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1675</Words>
  <Application>Microsoft Office PowerPoint</Application>
  <PresentationFormat>On-screen Show (4:3)</PresentationFormat>
  <Paragraphs>382</Paragraphs>
  <Slides>50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2" baseType="lpstr">
      <vt:lpstr>Office Theme</vt:lpstr>
      <vt:lpstr>Equation</vt:lpstr>
      <vt:lpstr>1. Tasainen liike</vt:lpstr>
      <vt:lpstr>Nopeuden laskeminen</vt:lpstr>
      <vt:lpstr>e</vt:lpstr>
      <vt:lpstr>e</vt:lpstr>
      <vt:lpstr>2. Muuttuva liike</vt:lpstr>
      <vt:lpstr>Tehtävä – lähdetään alamäkeen levosta ja päädytään paikoilleen</vt:lpstr>
      <vt:lpstr>Muuttuva liike</vt:lpstr>
      <vt:lpstr>Keskimääräinen kiihtyvyys, a</vt:lpstr>
      <vt:lpstr>Laske kiihtyvyys</vt:lpstr>
      <vt:lpstr>3. Vuorovaikutus ja voima</vt:lpstr>
      <vt:lpstr>Vuorovaikutus</vt:lpstr>
      <vt:lpstr>Vuorovaikutus</vt:lpstr>
      <vt:lpstr>Työnnän seinää sormella</vt:lpstr>
      <vt:lpstr>Minkälaisia vuorovaikutuksia on?</vt:lpstr>
      <vt:lpstr>Voima, F (force)</vt:lpstr>
      <vt:lpstr>Kokonaisvoima</vt:lpstr>
      <vt:lpstr>Newtonin lait eli mekaniikan peruslait</vt:lpstr>
      <vt:lpstr>Voimat ja kiihtyvyydet</vt:lpstr>
      <vt:lpstr>Pyöräilykypärä (tai mopokypärä)</vt:lpstr>
      <vt:lpstr>4. Massa ja paino</vt:lpstr>
      <vt:lpstr>Gravitaatiovuorovaikutuksesta vielä</vt:lpstr>
      <vt:lpstr>Massa, m</vt:lpstr>
      <vt:lpstr>Paino, G</vt:lpstr>
      <vt:lpstr>Laske</vt:lpstr>
      <vt:lpstr>Jääkaappi,</vt:lpstr>
      <vt:lpstr>Meidän planeetalla</vt:lpstr>
      <vt:lpstr>5. Tiheys</vt:lpstr>
      <vt:lpstr>Puhutaan vaikka raudasta</vt:lpstr>
      <vt:lpstr>Tiheys, ρ (rhoo)</vt:lpstr>
      <vt:lpstr>Tiheydestä vielä</vt:lpstr>
      <vt:lpstr>Lasketaan erään kiven tiheys</vt:lpstr>
      <vt:lpstr>Ohjelmaa, tiheys jatkuu</vt:lpstr>
      <vt:lpstr>Ohjelmaa, tiheys jatkuu</vt:lpstr>
      <vt:lpstr>Tehtäviä, jos aikaa – katso sivun 170 taulukkoa</vt:lpstr>
      <vt:lpstr>Ratkaisut</vt:lpstr>
      <vt:lpstr>Ilman tiheydestä</vt:lpstr>
      <vt:lpstr>Kysymyksiä tiheydestä</vt:lpstr>
      <vt:lpstr>Väliaineen vastus ja kitka</vt:lpstr>
      <vt:lpstr>Kitkan tai vastuksen suuruus?</vt:lpstr>
      <vt:lpstr>Tehdään työkirjan työt</vt:lpstr>
      <vt:lpstr>Väliaineen vastus (kuvat s. 175)</vt:lpstr>
      <vt:lpstr>Kitka (kuvat s. 176)</vt:lpstr>
      <vt:lpstr>Kitkakerroin (Katso TK. s. 36)</vt:lpstr>
      <vt:lpstr>Jos aikaa, TK. s. 39-40</vt:lpstr>
      <vt:lpstr>Kotitehtävät s.178</vt:lpstr>
      <vt:lpstr>Kysymyksiä vastuksista</vt:lpstr>
      <vt:lpstr>Mitä on paine?</vt:lpstr>
      <vt:lpstr>Paine, p</vt:lpstr>
      <vt:lpstr>Noste</vt:lpstr>
      <vt:lpstr>KT: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viljami</dc:creator>
  <cp:lastModifiedBy>viljami</cp:lastModifiedBy>
  <cp:revision>71</cp:revision>
  <dcterms:created xsi:type="dcterms:W3CDTF">2006-08-16T00:00:00Z</dcterms:created>
  <dcterms:modified xsi:type="dcterms:W3CDTF">2016-10-03T17:45:41Z</dcterms:modified>
</cp:coreProperties>
</file>