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1" roundtripDataSignature="AMtx7milWoIGVU76QhbpJ3nnno212cn+C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36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AD1EB6-77F3-4665-9EBC-02C9BEDFDBCA}" v="243" dt="2021-02-15T08:07:25.2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55" d="100"/>
          <a:sy n="55" d="100"/>
        </p:scale>
        <p:origin x="636" y="7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b2a0ff99a7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gb2a0ff99a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b29f31a364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b29f31a364_0_4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gb29f31a364_0_45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b29f31a364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b29f31a364_0_6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gb29f31a364_0_66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b29f31a364_0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b29f31a364_0_5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gb29f31a364_0_52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12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b29f31a364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b29f31a364_0_5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gb29f31a364_0_59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13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b29f31a364_0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b29f31a364_0_8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" name="Google Shape;191;gb29f31a364_0_81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14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b29f31a364_0_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b29f31a364_0_8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gb29f31a364_0_88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15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b21d4fba73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Google Shape;206;gb21d4fba73_0_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7" name="Google Shape;207;gb21d4fba73_0_8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16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b2a0ff99a7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Google Shape;90;gb2a0ff99a7_0_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" name="Google Shape;91;gb2a0ff99a7_0_6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b29f31a364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gb29f31a364_0_2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" name="Google Shape;99;gb29f31a364_0_21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b29f31a36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b29f31a364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gb29f31a364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b29f31a364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b29f31a364_0_7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gb29f31a364_0_73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b29f31a364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b29f31a364_0_2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gb29f31a364_0_29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b29f31a364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b29f31a364_0_3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gb29f31a364_0_37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b29f31a364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b29f31a364_0_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gb29f31a364_0_7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b29f31a364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b29f31a364_0_1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gb29f31a364_0_14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13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26" name="Google Shape;26;p13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7" name="Google Shape;27;p13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28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0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43663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b2a0ff99a7_0_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0"/>
                  </a:ext>
                </a:extLst>
              </a:rPr>
              <a:t>Muodolliset subjekti</a:t>
            </a:r>
            <a:r>
              <a:rPr lang="fi-FI" dirty="0"/>
              <a:t>t </a:t>
            </a:r>
            <a:r>
              <a:rPr lang="fi-FI" i="1" dirty="0"/>
              <a:t>it </a:t>
            </a:r>
            <a:r>
              <a:rPr lang="fi-FI" dirty="0"/>
              <a:t>ja </a:t>
            </a:r>
            <a:r>
              <a:rPr lang="fi-FI" i="1" dirty="0" err="1"/>
              <a:t>there</a:t>
            </a:r>
            <a:endParaRPr i="1" dirty="0"/>
          </a:p>
        </p:txBody>
      </p:sp>
      <p:sp>
        <p:nvSpPr>
          <p:cNvPr id="86" name="Google Shape;86;gb2a0ff99a7_0_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Module 2 Grammar</a:t>
            </a:r>
            <a:endParaRPr/>
          </a:p>
        </p:txBody>
      </p:sp>
      <p:sp>
        <p:nvSpPr>
          <p:cNvPr id="87" name="Google Shape;87;gb2a0ff99a7_0_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New Insights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b29f31a364_0_4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There</a:t>
            </a:r>
            <a:endParaRPr/>
          </a:p>
        </p:txBody>
      </p:sp>
      <p:sp>
        <p:nvSpPr>
          <p:cNvPr id="162" name="Google Shape;162;gb29f31a364_0_4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b="1" dirty="0">
                <a:solidFill>
                  <a:schemeClr val="bg2"/>
                </a:solidFill>
              </a:rPr>
              <a:t>Mikä ero näillä lauseilla on?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6000"/>
            </a:pPr>
            <a:r>
              <a:rPr lang="fi-FI" b="1" dirty="0">
                <a:solidFill>
                  <a:schemeClr val="bg2"/>
                </a:solidFill>
              </a:rPr>
              <a:t>Miten sanoisit ne englanniksi?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Ruoka on keittiössä.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Keittiössä on ruokaa. </a:t>
            </a:r>
            <a:endParaRPr dirty="0"/>
          </a:p>
        </p:txBody>
      </p:sp>
      <p:sp>
        <p:nvSpPr>
          <p:cNvPr id="163" name="Google Shape;163;gb29f31a364_0_4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10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AC0BE4A0-74CB-4CE0-886C-061E31A0C036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b29f31a364_0_6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There</a:t>
            </a:r>
            <a:endParaRPr/>
          </a:p>
        </p:txBody>
      </p:sp>
      <p:sp>
        <p:nvSpPr>
          <p:cNvPr id="170" name="Google Shape;170;gb29f31a364_0_66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672698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Ruoka on keittiössä. (</a:t>
            </a:r>
            <a:r>
              <a:rPr lang="fi-FI" i="1" dirty="0"/>
              <a:t>ruoka on tuttu asia, uusi asia missä se on</a:t>
            </a:r>
            <a:r>
              <a:rPr lang="fi-FI" dirty="0"/>
              <a:t>)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Keittiössä on ruokaa. (</a:t>
            </a:r>
            <a:r>
              <a:rPr lang="fi-FI" i="1" dirty="0"/>
              <a:t>ruoka on uusi asia, jolla ei aloiteta lausetta</a:t>
            </a:r>
            <a:r>
              <a:rPr lang="fi-FI" dirty="0"/>
              <a:t>)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</a:t>
            </a:r>
            <a:r>
              <a:rPr lang="fi-FI" dirty="0"/>
              <a:t> food is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kitchen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There</a:t>
            </a:r>
            <a:r>
              <a:rPr lang="fi-FI" dirty="0"/>
              <a:t> is food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kitchen</a:t>
            </a:r>
            <a:r>
              <a:rPr lang="fi-FI" dirty="0"/>
              <a:t>. 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Suomessa sanajärjestyksen avulla voi saada uuden asian lauseen loppuun, vaikka se olisi lauseen subjekti. 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Englannissa subjekti on oltava lauseen alussa, siis tarvitaan </a:t>
            </a:r>
            <a:r>
              <a:rPr lang="fi-FI" b="1" i="1" dirty="0" err="1">
                <a:solidFill>
                  <a:schemeClr val="bg2"/>
                </a:solidFill>
              </a:rPr>
              <a:t>there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1" name="Google Shape;171;gb29f31a364_0_66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11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77B16B4E-E363-4CA8-8BC9-ABC6B2228D39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b29f31a364_0_5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There</a:t>
            </a:r>
            <a:endParaRPr/>
          </a:p>
        </p:txBody>
      </p:sp>
      <p:sp>
        <p:nvSpPr>
          <p:cNvPr id="178" name="Google Shape;178;gb29f31a364_0_52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There</a:t>
            </a:r>
            <a:r>
              <a:rPr lang="fi-FI" b="1" dirty="0"/>
              <a:t> is</a:t>
            </a:r>
            <a:r>
              <a:rPr lang="fi-FI" dirty="0"/>
              <a:t> </a:t>
            </a:r>
            <a:r>
              <a:rPr lang="fi-FI" dirty="0" err="1"/>
              <a:t>only</a:t>
            </a:r>
            <a:r>
              <a:rPr lang="fi-FI" dirty="0"/>
              <a:t> </a:t>
            </a:r>
            <a:r>
              <a:rPr lang="fi-FI" dirty="0" err="1"/>
              <a:t>one</a:t>
            </a:r>
            <a:r>
              <a:rPr lang="fi-FI" dirty="0"/>
              <a:t> </a:t>
            </a:r>
            <a:r>
              <a:rPr lang="fi-FI" dirty="0" err="1"/>
              <a:t>student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room.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There</a:t>
            </a:r>
            <a:r>
              <a:rPr lang="fi-FI" b="1" dirty="0"/>
              <a:t> </a:t>
            </a:r>
            <a:r>
              <a:rPr lang="fi-FI" b="1" dirty="0" err="1"/>
              <a:t>are</a:t>
            </a:r>
            <a:r>
              <a:rPr lang="fi-FI" dirty="0"/>
              <a:t> </a:t>
            </a:r>
            <a:r>
              <a:rPr lang="fi-FI" dirty="0" err="1"/>
              <a:t>two</a:t>
            </a:r>
            <a:r>
              <a:rPr lang="fi-FI" dirty="0"/>
              <a:t> </a:t>
            </a:r>
            <a:r>
              <a:rPr lang="fi-FI" dirty="0" err="1"/>
              <a:t>students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room.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There</a:t>
            </a:r>
            <a:r>
              <a:rPr lang="fi-FI" b="1" dirty="0"/>
              <a:t> </a:t>
            </a:r>
            <a:r>
              <a:rPr lang="fi-FI" b="1" dirty="0" err="1"/>
              <a:t>was</a:t>
            </a:r>
            <a:r>
              <a:rPr lang="fi-FI" dirty="0"/>
              <a:t> </a:t>
            </a:r>
            <a:r>
              <a:rPr lang="fi-FI" dirty="0" err="1"/>
              <a:t>something</a:t>
            </a:r>
            <a:r>
              <a:rPr lang="fi-FI" dirty="0"/>
              <a:t> </a:t>
            </a:r>
            <a:r>
              <a:rPr lang="fi-FI" dirty="0" err="1"/>
              <a:t>strange</a:t>
            </a:r>
            <a:r>
              <a:rPr lang="fi-FI" dirty="0"/>
              <a:t> </a:t>
            </a:r>
            <a:r>
              <a:rPr lang="fi-FI" dirty="0" err="1"/>
              <a:t>going</a:t>
            </a:r>
            <a:r>
              <a:rPr lang="fi-FI" dirty="0"/>
              <a:t> on.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There</a:t>
            </a:r>
            <a:r>
              <a:rPr lang="fi-FI" b="1" dirty="0"/>
              <a:t> </a:t>
            </a:r>
            <a:r>
              <a:rPr lang="fi-FI" b="1" dirty="0" err="1"/>
              <a:t>have</a:t>
            </a:r>
            <a:r>
              <a:rPr lang="fi-FI" b="1" dirty="0"/>
              <a:t> </a:t>
            </a:r>
            <a:r>
              <a:rPr lang="fi-FI" b="1" dirty="0" err="1"/>
              <a:t>been</a:t>
            </a:r>
            <a:r>
              <a:rPr lang="fi-FI" dirty="0"/>
              <a:t> </a:t>
            </a:r>
            <a:r>
              <a:rPr lang="fi-FI" dirty="0" err="1"/>
              <a:t>several</a:t>
            </a:r>
            <a:r>
              <a:rPr lang="fi-FI" dirty="0"/>
              <a:t> </a:t>
            </a:r>
            <a:r>
              <a:rPr lang="fi-FI" dirty="0" err="1"/>
              <a:t>attempts</a:t>
            </a:r>
            <a:r>
              <a:rPr lang="fi-FI" dirty="0"/>
              <a:t> to </a:t>
            </a:r>
            <a:r>
              <a:rPr lang="fi-FI" dirty="0" err="1"/>
              <a:t>save</a:t>
            </a:r>
            <a:r>
              <a:rPr lang="fi-FI" dirty="0"/>
              <a:t> </a:t>
            </a:r>
            <a:r>
              <a:rPr lang="fi-FI" dirty="0" err="1"/>
              <a:t>his</a:t>
            </a:r>
            <a:r>
              <a:rPr lang="fi-FI" dirty="0"/>
              <a:t> life.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Suomen </a:t>
            </a:r>
            <a:r>
              <a:rPr lang="fi-FI" i="1" dirty="0">
                <a:solidFill>
                  <a:schemeClr val="bg2"/>
                </a:solidFill>
              </a:rPr>
              <a:t>jossakin on jotakin</a:t>
            </a:r>
            <a:r>
              <a:rPr lang="fi-FI" dirty="0">
                <a:solidFill>
                  <a:schemeClr val="bg2"/>
                </a:solidFill>
              </a:rPr>
              <a:t> ilmaistaan </a:t>
            </a:r>
            <a:r>
              <a:rPr lang="fi-FI" b="1" i="1" dirty="0" err="1">
                <a:solidFill>
                  <a:schemeClr val="bg2"/>
                </a:solidFill>
              </a:rPr>
              <a:t>there</a:t>
            </a:r>
            <a:r>
              <a:rPr lang="fi-FI" dirty="0">
                <a:solidFill>
                  <a:schemeClr val="bg2"/>
                </a:solidFill>
              </a:rPr>
              <a:t>-sanan avulla.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Olla-verbiä voi käyttää kaikissa aikamuodoissa.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Varsinainen subjekti määrää, 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8"/>
                  </a:ext>
                </a:extLst>
              </a:rPr>
              <a:t>tuleeko </a:t>
            </a:r>
            <a:r>
              <a:rPr lang="fi-FI" b="1" i="1" dirty="0">
                <a:solidFill>
                  <a:schemeClr val="bg2"/>
                </a:solidFill>
              </a:rPr>
              <a:t>is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vai </a:t>
            </a:r>
            <a:r>
              <a:rPr lang="fi-FI" b="1" i="1" dirty="0" err="1">
                <a:solidFill>
                  <a:schemeClr val="bg2"/>
                </a:solidFill>
              </a:rPr>
              <a:t>are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(</a:t>
            </a:r>
            <a:r>
              <a:rPr lang="fi-FI" b="1" i="1" dirty="0" err="1">
                <a:solidFill>
                  <a:schemeClr val="bg2"/>
                </a:solidFill>
              </a:rPr>
              <a:t>was</a:t>
            </a:r>
            <a:r>
              <a:rPr lang="fi-FI" dirty="0">
                <a:solidFill>
                  <a:schemeClr val="bg2"/>
                </a:solidFill>
              </a:rPr>
              <a:t> vai </a:t>
            </a:r>
            <a:r>
              <a:rPr lang="fi-FI" b="1" i="1" dirty="0" err="1">
                <a:solidFill>
                  <a:schemeClr val="bg2"/>
                </a:solidFill>
              </a:rPr>
              <a:t>were</a:t>
            </a:r>
            <a:r>
              <a:rPr lang="fi-FI" dirty="0">
                <a:solidFill>
                  <a:schemeClr val="bg2"/>
                </a:solidFill>
              </a:rPr>
              <a:t>)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79" name="Google Shape;179;gb29f31a364_0_52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12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A54F414B-CB05-44E5-927F-E5DFC6D39F5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b29f31a364_0_59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/>
              <a:t>There</a:t>
            </a:r>
            <a:endParaRPr dirty="0"/>
          </a:p>
        </p:txBody>
      </p:sp>
      <p:sp>
        <p:nvSpPr>
          <p:cNvPr id="186" name="Google Shape;186;gb29f31a364_0_59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933065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There</a:t>
            </a:r>
            <a:r>
              <a:rPr lang="fi-FI" b="1" dirty="0"/>
              <a:t> </a:t>
            </a:r>
            <a:r>
              <a:rPr lang="fi-FI" b="1" dirty="0" err="1"/>
              <a:t>will</a:t>
            </a:r>
            <a:r>
              <a:rPr lang="fi-FI" b="1" dirty="0"/>
              <a:t> </a:t>
            </a:r>
            <a:r>
              <a:rPr lang="fi-FI" b="1" dirty="0" err="1"/>
              <a:t>be</a:t>
            </a:r>
            <a:r>
              <a:rPr lang="fi-FI" dirty="0"/>
              <a:t> a </a:t>
            </a:r>
            <a:r>
              <a:rPr lang="fi-FI" dirty="0" err="1"/>
              <a:t>big</a:t>
            </a:r>
            <a:r>
              <a:rPr lang="fi-FI" dirty="0"/>
              <a:t> </a:t>
            </a:r>
            <a:r>
              <a:rPr lang="fi-FI" dirty="0" err="1"/>
              <a:t>celebration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spring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There</a:t>
            </a:r>
            <a:r>
              <a:rPr lang="fi-FI" b="1" dirty="0"/>
              <a:t> </a:t>
            </a:r>
            <a:r>
              <a:rPr lang="fi-FI" b="1" dirty="0" err="1"/>
              <a:t>must</a:t>
            </a:r>
            <a:r>
              <a:rPr lang="fi-FI" b="1" dirty="0"/>
              <a:t> </a:t>
            </a:r>
            <a:r>
              <a:rPr lang="fi-FI" b="1" dirty="0" err="1"/>
              <a:t>be</a:t>
            </a:r>
            <a:r>
              <a:rPr lang="fi-FI" dirty="0"/>
              <a:t> </a:t>
            </a:r>
            <a:r>
              <a:rPr lang="fi-FI" dirty="0" err="1"/>
              <a:t>somebody</a:t>
            </a:r>
            <a:r>
              <a:rPr lang="fi-FI" dirty="0"/>
              <a:t> inside.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There</a:t>
            </a:r>
            <a:r>
              <a:rPr lang="fi-FI" b="1" dirty="0"/>
              <a:t> </a:t>
            </a:r>
            <a:r>
              <a:rPr lang="fi-FI" b="1" dirty="0" err="1"/>
              <a:t>are</a:t>
            </a:r>
            <a:r>
              <a:rPr lang="fi-FI" dirty="0"/>
              <a:t> a </a:t>
            </a:r>
            <a:r>
              <a:rPr lang="fi-FI" dirty="0" err="1"/>
              <a:t>lot</a:t>
            </a:r>
            <a:r>
              <a:rPr lang="fi-FI" dirty="0"/>
              <a:t> of </a:t>
            </a:r>
            <a:r>
              <a:rPr lang="fi-FI" dirty="0" err="1"/>
              <a:t>unemployed</a:t>
            </a:r>
            <a:r>
              <a:rPr lang="fi-FI" dirty="0"/>
              <a:t> </a:t>
            </a:r>
            <a:r>
              <a:rPr lang="fi-FI" dirty="0" err="1"/>
              <a:t>people</a:t>
            </a:r>
            <a:r>
              <a:rPr lang="fi-FI" dirty="0"/>
              <a:t> </a:t>
            </a:r>
            <a:r>
              <a:rPr lang="fi-FI" b="1" dirty="0" err="1"/>
              <a:t>there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There</a:t>
            </a:r>
            <a:r>
              <a:rPr lang="fi-FI" b="1" dirty="0"/>
              <a:t> is</a:t>
            </a:r>
            <a:r>
              <a:rPr lang="fi-FI" dirty="0"/>
              <a:t> </a:t>
            </a:r>
            <a:r>
              <a:rPr lang="fi-FI" dirty="0" err="1"/>
              <a:t>lots</a:t>
            </a:r>
            <a:r>
              <a:rPr lang="fi-FI" dirty="0"/>
              <a:t> of </a:t>
            </a:r>
            <a:r>
              <a:rPr lang="fi-FI" dirty="0" err="1"/>
              <a:t>snow</a:t>
            </a:r>
            <a:r>
              <a:rPr lang="fi-FI" dirty="0"/>
              <a:t> </a:t>
            </a:r>
            <a:r>
              <a:rPr lang="fi-FI" b="1" dirty="0" err="1"/>
              <a:t>here</a:t>
            </a:r>
            <a:r>
              <a:rPr lang="fi-FI" dirty="0"/>
              <a:t>.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Muodollinen subjekti </a:t>
            </a:r>
            <a:r>
              <a:rPr lang="fi-FI" b="1" i="1" dirty="0" err="1">
                <a:solidFill>
                  <a:schemeClr val="bg2"/>
                </a:solidFill>
              </a:rPr>
              <a:t>there</a:t>
            </a:r>
            <a:r>
              <a:rPr lang="fi-FI" dirty="0">
                <a:solidFill>
                  <a:schemeClr val="bg2"/>
                </a:solidFill>
              </a:rPr>
              <a:t> ei ilmaise paikkaa, siksi </a:t>
            </a:r>
            <a:r>
              <a:rPr lang="fi-FI" b="1" i="1" dirty="0" err="1">
                <a:solidFill>
                  <a:schemeClr val="bg2"/>
                </a:solidFill>
              </a:rPr>
              <a:t>there</a:t>
            </a:r>
            <a:r>
              <a:rPr lang="fi-FI" dirty="0">
                <a:solidFill>
                  <a:schemeClr val="bg2"/>
                </a:solidFill>
              </a:rPr>
              <a:t> (siellä) uudestaan lauseen loppuun, samoin </a:t>
            </a:r>
            <a:r>
              <a:rPr lang="fi-FI" b="1" i="1" dirty="0" err="1">
                <a:solidFill>
                  <a:schemeClr val="bg2"/>
                </a:solidFill>
              </a:rPr>
              <a:t>here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(täällä).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Verbimuotoon ei vaikuta </a:t>
            </a:r>
            <a:r>
              <a:rPr lang="fi-FI" b="1" i="1" dirty="0">
                <a:solidFill>
                  <a:schemeClr val="bg2"/>
                </a:solidFill>
              </a:rPr>
              <a:t>a </a:t>
            </a:r>
            <a:r>
              <a:rPr lang="fi-FI" b="1" i="1" dirty="0" err="1">
                <a:solidFill>
                  <a:schemeClr val="bg2"/>
                </a:solidFill>
              </a:rPr>
              <a:t>lot</a:t>
            </a:r>
            <a:r>
              <a:rPr lang="fi-FI" b="1" i="1" dirty="0">
                <a:solidFill>
                  <a:schemeClr val="bg2"/>
                </a:solidFill>
              </a:rPr>
              <a:t> of</a:t>
            </a:r>
            <a:r>
              <a:rPr lang="fi-FI" i="1" dirty="0">
                <a:solidFill>
                  <a:schemeClr val="bg2"/>
                </a:solidFill>
              </a:rPr>
              <a:t> / </a:t>
            </a:r>
            <a:r>
              <a:rPr lang="fi-FI" b="1" i="1" dirty="0" err="1">
                <a:solidFill>
                  <a:schemeClr val="bg2"/>
                </a:solidFill>
              </a:rPr>
              <a:t>lots</a:t>
            </a:r>
            <a:r>
              <a:rPr lang="fi-FI" b="1" i="1" dirty="0">
                <a:solidFill>
                  <a:schemeClr val="bg2"/>
                </a:solidFill>
              </a:rPr>
              <a:t> of</a:t>
            </a:r>
            <a:r>
              <a:rPr lang="fi-FI" i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vaan itse subjekti.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87" name="Google Shape;187;gb29f31a364_0_59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13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9A3D63B1-C361-48BD-8013-9AA95D006A3E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b29f31a364_0_8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/>
              <a:t>Practise</a:t>
            </a:r>
            <a:r>
              <a:rPr lang="fi-FI" dirty="0"/>
              <a:t>. </a:t>
            </a:r>
            <a:r>
              <a:rPr lang="fi-FI" dirty="0" err="1"/>
              <a:t>Use</a:t>
            </a:r>
            <a:r>
              <a:rPr lang="fi-FI" dirty="0"/>
              <a:t> </a:t>
            </a:r>
            <a:r>
              <a:rPr lang="fi-FI" b="1" dirty="0" err="1"/>
              <a:t>there</a:t>
            </a:r>
            <a:r>
              <a:rPr lang="fi-FI" dirty="0"/>
              <a:t> in </a:t>
            </a:r>
            <a:r>
              <a:rPr lang="fi-FI" dirty="0" err="1"/>
              <a:t>every</a:t>
            </a:r>
            <a:r>
              <a:rPr lang="fi-FI" dirty="0"/>
              <a:t> </a:t>
            </a:r>
            <a:r>
              <a:rPr lang="fi-FI" dirty="0" err="1"/>
              <a:t>sentence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194" name="Google Shape;194;gb29f31a364_0_81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925523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609600" algn="l" rtl="0">
              <a:spcBef>
                <a:spcPts val="200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/>
              <a:t>Kotikaupungissani on paljon opiskelijoita.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There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lots</a:t>
            </a:r>
            <a:r>
              <a:rPr lang="fi-FI" dirty="0">
                <a:solidFill>
                  <a:schemeClr val="bg2"/>
                </a:solidFill>
              </a:rPr>
              <a:t> of </a:t>
            </a:r>
            <a:r>
              <a:rPr lang="fi-FI" dirty="0" err="1">
                <a:solidFill>
                  <a:schemeClr val="bg2"/>
                </a:solidFill>
              </a:rPr>
              <a:t>students</a:t>
            </a:r>
            <a:r>
              <a:rPr lang="fi-FI" dirty="0">
                <a:solidFill>
                  <a:schemeClr val="bg2"/>
                </a:solidFill>
              </a:rPr>
              <a:t> in my home </a:t>
            </a:r>
            <a:r>
              <a:rPr lang="fi-FI" dirty="0" err="1">
                <a:solidFill>
                  <a:schemeClr val="bg2"/>
                </a:solidFill>
              </a:rPr>
              <a:t>town</a:t>
            </a:r>
            <a:r>
              <a:rPr lang="fi-FI" dirty="0">
                <a:solidFill>
                  <a:schemeClr val="bg2"/>
                </a:solidFill>
              </a:rPr>
              <a:t>.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2. Ulkona ei ollut ketään.</a:t>
            </a:r>
            <a:endParaRPr dirty="0"/>
          </a:p>
          <a:p>
            <a:pPr indent="0"/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There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was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nobody</a:t>
            </a:r>
            <a:r>
              <a:rPr lang="fi-FI" dirty="0">
                <a:solidFill>
                  <a:schemeClr val="bg2"/>
                </a:solidFill>
              </a:rPr>
              <a:t> outside.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3. Onko Suomessa ollut paljon auto-onnettomuuksia?</a:t>
            </a:r>
            <a:endParaRPr dirty="0"/>
          </a:p>
          <a:p>
            <a:pPr indent="0"/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Have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been</a:t>
            </a:r>
            <a:r>
              <a:rPr lang="fi-FI" dirty="0">
                <a:solidFill>
                  <a:schemeClr val="bg2"/>
                </a:solidFill>
              </a:rPr>
              <a:t> a </a:t>
            </a:r>
            <a:r>
              <a:rPr lang="fi-FI" dirty="0" err="1">
                <a:solidFill>
                  <a:schemeClr val="bg2"/>
                </a:solidFill>
              </a:rPr>
              <a:t>lot</a:t>
            </a:r>
            <a:r>
              <a:rPr lang="fi-FI" dirty="0">
                <a:solidFill>
                  <a:schemeClr val="bg2"/>
                </a:solidFill>
              </a:rPr>
              <a:t> of </a:t>
            </a:r>
            <a:r>
              <a:rPr lang="fi-FI" dirty="0" err="1">
                <a:solidFill>
                  <a:schemeClr val="bg2"/>
                </a:solidFill>
              </a:rPr>
              <a:t>car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accidents</a:t>
            </a:r>
            <a:r>
              <a:rPr lang="fi-FI" dirty="0">
                <a:solidFill>
                  <a:schemeClr val="bg2"/>
                </a:solidFill>
              </a:rPr>
              <a:t> in Finland?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4. Toisessa laatikossa olisi ollut pommi.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There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would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been</a:t>
            </a:r>
            <a:r>
              <a:rPr lang="fi-FI" dirty="0">
                <a:solidFill>
                  <a:schemeClr val="bg2"/>
                </a:solidFill>
              </a:rPr>
              <a:t> a </a:t>
            </a:r>
            <a:r>
              <a:rPr lang="fi-FI" dirty="0" err="1">
                <a:solidFill>
                  <a:schemeClr val="bg2"/>
                </a:solidFill>
              </a:rPr>
              <a:t>bomb</a:t>
            </a:r>
            <a:r>
              <a:rPr lang="fi-FI" dirty="0">
                <a:solidFill>
                  <a:schemeClr val="bg2"/>
                </a:solidFill>
              </a:rPr>
              <a:t> in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other</a:t>
            </a:r>
            <a:r>
              <a:rPr lang="fi-FI" dirty="0">
                <a:solidFill>
                  <a:schemeClr val="bg2"/>
                </a:solidFill>
              </a:rPr>
              <a:t> box.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95" name="Google Shape;195;gb29f31a364_0_81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14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E39C7784-4281-40A6-85CD-16FD8A7B53C0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b29f31a364_0_8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/>
              <a:t>Practise</a:t>
            </a:r>
            <a:r>
              <a:rPr lang="fi-FI" dirty="0"/>
              <a:t>. </a:t>
            </a:r>
            <a:r>
              <a:rPr lang="fi-FI" dirty="0" err="1"/>
              <a:t>Use</a:t>
            </a:r>
            <a:r>
              <a:rPr lang="fi-FI" dirty="0"/>
              <a:t> </a:t>
            </a:r>
            <a:r>
              <a:rPr lang="fi-FI" b="1" dirty="0" err="1"/>
              <a:t>there</a:t>
            </a:r>
            <a:r>
              <a:rPr lang="fi-FI" dirty="0"/>
              <a:t> in </a:t>
            </a:r>
            <a:r>
              <a:rPr lang="fi-FI" dirty="0" err="1"/>
              <a:t>every</a:t>
            </a:r>
            <a:r>
              <a:rPr lang="fi-FI" dirty="0"/>
              <a:t> </a:t>
            </a:r>
            <a:r>
              <a:rPr lang="fi-FI" dirty="0" err="1"/>
              <a:t>sentence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202" name="Google Shape;202;gb29f31a364_0_88"/>
          <p:cNvSpPr txBox="1">
            <a:spLocks noGrp="1"/>
          </p:cNvSpPr>
          <p:nvPr>
            <p:ph type="body" idx="1"/>
          </p:nvPr>
        </p:nvSpPr>
        <p:spPr>
          <a:xfrm>
            <a:off x="1676399" y="3730513"/>
            <a:ext cx="21779023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5. Kadulla kävelee satoja turisteja joka tunti.</a:t>
            </a:r>
            <a:endParaRPr dirty="0"/>
          </a:p>
          <a:p>
            <a:pPr marL="0" lvl="0" indent="45720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There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hundreds</a:t>
            </a:r>
            <a:r>
              <a:rPr lang="fi-FI" dirty="0">
                <a:solidFill>
                  <a:schemeClr val="bg2"/>
                </a:solidFill>
              </a:rPr>
              <a:t> of </a:t>
            </a:r>
            <a:r>
              <a:rPr lang="fi-FI" dirty="0" err="1">
                <a:solidFill>
                  <a:schemeClr val="bg2"/>
                </a:solidFill>
              </a:rPr>
              <a:t>tourists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walking</a:t>
            </a:r>
            <a:r>
              <a:rPr lang="fi-FI" dirty="0">
                <a:solidFill>
                  <a:schemeClr val="bg2"/>
                </a:solidFill>
              </a:rPr>
              <a:t> in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street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every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hour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6. Täällä on paljon tehtävää.</a:t>
            </a:r>
            <a:endParaRPr dirty="0"/>
          </a:p>
          <a:p>
            <a:pPr marL="0" lvl="0" indent="45720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There</a:t>
            </a:r>
            <a:r>
              <a:rPr lang="fi-FI" dirty="0">
                <a:solidFill>
                  <a:schemeClr val="bg2"/>
                </a:solidFill>
              </a:rPr>
              <a:t> is a </a:t>
            </a:r>
            <a:r>
              <a:rPr lang="fi-FI" dirty="0" err="1">
                <a:solidFill>
                  <a:schemeClr val="bg2"/>
                </a:solidFill>
              </a:rPr>
              <a:t>lot</a:t>
            </a:r>
            <a:r>
              <a:rPr lang="fi-FI" dirty="0">
                <a:solidFill>
                  <a:schemeClr val="bg2"/>
                </a:solidFill>
              </a:rPr>
              <a:t> to </a:t>
            </a:r>
            <a:r>
              <a:rPr lang="fi-FI" dirty="0" err="1">
                <a:solidFill>
                  <a:schemeClr val="bg2"/>
                </a:solidFill>
              </a:rPr>
              <a:t>do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here</a:t>
            </a:r>
            <a:r>
              <a:rPr lang="fi-FI" dirty="0">
                <a:solidFill>
                  <a:schemeClr val="bg2"/>
                </a:solidFill>
              </a:rPr>
              <a:t>. </a:t>
            </a:r>
            <a:r>
              <a:rPr lang="fi-FI" sz="5400" dirty="0">
                <a:solidFill>
                  <a:schemeClr val="bg2"/>
                </a:solidFill>
              </a:rPr>
              <a:t>(N.B. </a:t>
            </a:r>
            <a:r>
              <a:rPr lang="fi-FI" sz="5400" i="1" dirty="0">
                <a:solidFill>
                  <a:schemeClr val="bg2"/>
                </a:solidFill>
              </a:rPr>
              <a:t>in </a:t>
            </a:r>
            <a:r>
              <a:rPr lang="fi-FI" sz="5400" i="1" dirty="0" err="1">
                <a:solidFill>
                  <a:schemeClr val="bg2"/>
                </a:solidFill>
              </a:rPr>
              <a:t>here</a:t>
            </a:r>
            <a:r>
              <a:rPr lang="fi-FI" sz="5400" i="1" dirty="0">
                <a:solidFill>
                  <a:schemeClr val="bg2"/>
                </a:solidFill>
              </a:rPr>
              <a:t> </a:t>
            </a:r>
            <a:r>
              <a:rPr lang="fi-FI" sz="5400" dirty="0">
                <a:solidFill>
                  <a:schemeClr val="bg2"/>
                </a:solidFill>
              </a:rPr>
              <a:t>= täällä sisällä)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7. Siellä on miljoonia kaloja.</a:t>
            </a:r>
            <a:endParaRPr dirty="0"/>
          </a:p>
          <a:p>
            <a:pPr marL="0" lvl="0" indent="45720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There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millions</a:t>
            </a:r>
            <a:r>
              <a:rPr lang="fi-FI" dirty="0">
                <a:solidFill>
                  <a:schemeClr val="bg2"/>
                </a:solidFill>
              </a:rPr>
              <a:t> of </a:t>
            </a:r>
            <a:r>
              <a:rPr lang="fi-FI" dirty="0" err="1">
                <a:solidFill>
                  <a:schemeClr val="bg2"/>
                </a:solidFill>
              </a:rPr>
              <a:t>fish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there</a:t>
            </a:r>
            <a:r>
              <a:rPr lang="fi-FI" dirty="0">
                <a:solidFill>
                  <a:schemeClr val="bg2"/>
                </a:solidFill>
              </a:rPr>
              <a:t>. </a:t>
            </a:r>
            <a:r>
              <a:rPr lang="fi-FI" sz="5400" dirty="0">
                <a:solidFill>
                  <a:schemeClr val="bg2"/>
                </a:solidFill>
              </a:rPr>
              <a:t>(N.B. </a:t>
            </a:r>
            <a:r>
              <a:rPr lang="fi-FI" sz="5400" i="1" dirty="0">
                <a:solidFill>
                  <a:schemeClr val="bg2"/>
                </a:solidFill>
              </a:rPr>
              <a:t>in </a:t>
            </a:r>
            <a:r>
              <a:rPr lang="fi-FI" sz="5400" i="1" dirty="0" err="1">
                <a:solidFill>
                  <a:schemeClr val="bg2"/>
                </a:solidFill>
              </a:rPr>
              <a:t>there</a:t>
            </a:r>
            <a:r>
              <a:rPr lang="fi-FI" sz="5400" i="1" dirty="0">
                <a:solidFill>
                  <a:schemeClr val="bg2"/>
                </a:solidFill>
              </a:rPr>
              <a:t> </a:t>
            </a:r>
            <a:r>
              <a:rPr lang="fi-FI" sz="5400" dirty="0">
                <a:solidFill>
                  <a:schemeClr val="bg2"/>
                </a:solidFill>
              </a:rPr>
              <a:t>= siellä sisällä)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8. Vielä on aikaa.</a:t>
            </a:r>
            <a:endParaRPr dirty="0"/>
          </a:p>
          <a:p>
            <a:pPr marL="0" lvl="0" indent="45720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There</a:t>
            </a:r>
            <a:r>
              <a:rPr lang="fi-FI" dirty="0">
                <a:solidFill>
                  <a:schemeClr val="bg2"/>
                </a:solidFill>
              </a:rPr>
              <a:t> is </a:t>
            </a:r>
            <a:r>
              <a:rPr lang="fi-FI" dirty="0" err="1">
                <a:solidFill>
                  <a:schemeClr val="bg2"/>
                </a:solidFill>
              </a:rPr>
              <a:t>still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time</a:t>
            </a:r>
            <a:r>
              <a:rPr lang="fi-FI" dirty="0">
                <a:solidFill>
                  <a:schemeClr val="bg2"/>
                </a:solidFill>
              </a:rPr>
              <a:t>. </a:t>
            </a:r>
            <a:r>
              <a:rPr lang="fi-FI" sz="5400" dirty="0">
                <a:solidFill>
                  <a:schemeClr val="bg2"/>
                </a:solidFill>
              </a:rPr>
              <a:t>(vrt. On aika mennä = </a:t>
            </a:r>
            <a:r>
              <a:rPr lang="fi-FI" sz="5400" i="1" dirty="0">
                <a:solidFill>
                  <a:schemeClr val="bg2"/>
                </a:solidFill>
              </a:rPr>
              <a:t>It is </a:t>
            </a:r>
            <a:r>
              <a:rPr lang="fi-FI" sz="5400" i="1" dirty="0" err="1">
                <a:solidFill>
                  <a:schemeClr val="bg2"/>
                </a:solidFill>
              </a:rPr>
              <a:t>time</a:t>
            </a:r>
            <a:r>
              <a:rPr lang="fi-FI" sz="5400" i="1" dirty="0">
                <a:solidFill>
                  <a:schemeClr val="bg2"/>
                </a:solidFill>
              </a:rPr>
              <a:t> to go</a:t>
            </a:r>
            <a:r>
              <a:rPr lang="fi-FI" sz="5400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9"/>
                  </a:ext>
                </a:extLst>
              </a:rPr>
              <a:t>)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203" name="Google Shape;203;gb29f31a364_0_8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15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FC1EB73A-135B-44C7-9A2F-B163654E6A3B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3" name="Google Shape;213;gb21d4fba73_0_8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829950" y="-106325"/>
            <a:ext cx="11539737" cy="13109982"/>
          </a:xfrm>
          <a:prstGeom prst="rect">
            <a:avLst/>
          </a:prstGeom>
          <a:noFill/>
          <a:ln>
            <a:noFill/>
          </a:ln>
        </p:spPr>
      </p:pic>
      <p:pic>
        <p:nvPicPr>
          <p:cNvPr id="212" name="Google Shape;212;gb21d4fba73_0_8"/>
          <p:cNvPicPr preferRelativeResize="0"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167382" y="-318975"/>
            <a:ext cx="13035516" cy="12078010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Google Shape;209;gb21d4fba73_0_8"/>
          <p:cNvSpPr txBox="1">
            <a:spLocks noGrp="1"/>
          </p:cNvSpPr>
          <p:nvPr>
            <p:ph type="title"/>
          </p:nvPr>
        </p:nvSpPr>
        <p:spPr>
          <a:xfrm>
            <a:off x="7472266" y="10550863"/>
            <a:ext cx="9472741" cy="2651100"/>
          </a:xfrm>
          <a:prstGeom prst="rect">
            <a:avLst/>
          </a:prstGeom>
          <a:solidFill>
            <a:schemeClr val="bg1"/>
          </a:solidFill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7200" dirty="0" err="1"/>
              <a:t>Describe</a:t>
            </a:r>
            <a:r>
              <a:rPr lang="fi-FI" sz="7200" dirty="0"/>
              <a:t> </a:t>
            </a:r>
            <a:r>
              <a:rPr lang="fi-FI" sz="7200" dirty="0" err="1"/>
              <a:t>the</a:t>
            </a:r>
            <a:r>
              <a:rPr lang="fi-FI" sz="7200" dirty="0"/>
              <a:t> </a:t>
            </a:r>
            <a:r>
              <a:rPr lang="fi-FI" sz="7200" dirty="0" err="1"/>
              <a:t>pictures</a:t>
            </a:r>
            <a:r>
              <a:rPr lang="fi-FI" sz="7200" dirty="0"/>
              <a:t>. </a:t>
            </a:r>
            <a:r>
              <a:rPr lang="fi-FI" sz="7200" dirty="0" err="1"/>
              <a:t>Use</a:t>
            </a:r>
            <a:r>
              <a:rPr lang="fi-FI" sz="7200" dirty="0"/>
              <a:t> </a:t>
            </a:r>
            <a:r>
              <a:rPr lang="fi-FI" sz="7200" dirty="0" err="1"/>
              <a:t>both</a:t>
            </a:r>
            <a:r>
              <a:rPr lang="fi-FI" sz="7200" dirty="0"/>
              <a:t> </a:t>
            </a:r>
            <a:r>
              <a:rPr lang="fi-FI" sz="7200" b="1" i="1" dirty="0"/>
              <a:t>it</a:t>
            </a:r>
            <a:r>
              <a:rPr lang="fi-FI" sz="7200" i="1" dirty="0"/>
              <a:t> </a:t>
            </a:r>
            <a:r>
              <a:rPr lang="fi-FI" sz="7200" dirty="0"/>
              <a:t>and </a:t>
            </a:r>
            <a:r>
              <a:rPr lang="fi-FI" sz="7200" b="1" i="1" dirty="0" err="1"/>
              <a:t>there</a:t>
            </a:r>
            <a:r>
              <a:rPr lang="fi-FI" sz="7200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0"/>
                  </a:ext>
                </a:extLst>
              </a:rPr>
              <a:t>.</a:t>
            </a:r>
            <a:endParaRPr sz="7200" dirty="0"/>
          </a:p>
        </p:txBody>
      </p:sp>
      <p:sp>
        <p:nvSpPr>
          <p:cNvPr id="211" name="Google Shape;211;gb21d4fba73_0_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fi-FI" dirty="0"/>
              <a:t>Kuvat: © Pauli Salmi	</a:t>
            </a:r>
            <a:fld id="{00000000-1234-1234-1234-123412341234}" type="slidenum">
              <a:rPr lang="fi-FI" smtClean="0"/>
              <a:t>16</a:t>
            </a:fld>
            <a:endParaRPr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D046CFFF-7B83-4419-B6E9-CC2854224917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b2a0ff99a7_0_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/>
              <a:t>Muodollinen subjekti</a:t>
            </a:r>
            <a:endParaRPr/>
          </a:p>
        </p:txBody>
      </p:sp>
      <p:sp>
        <p:nvSpPr>
          <p:cNvPr id="94" name="Google Shape;94;gb2a0ff99a7_0_6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b="1" dirty="0">
                <a:solidFill>
                  <a:schemeClr val="bg2"/>
                </a:solidFill>
              </a:rPr>
              <a:t>Mikä lauseenjäsen tummennettu sana on?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</a:pPr>
            <a:r>
              <a:rPr lang="fi-FI" b="1" dirty="0">
                <a:solidFill>
                  <a:schemeClr val="bg2"/>
                </a:solidFill>
              </a:rPr>
              <a:t>Miten suomennat ne?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b="1" dirty="0"/>
              <a:t>It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raining</a:t>
            </a:r>
            <a:r>
              <a:rPr lang="fi-FI" dirty="0"/>
              <a:t> </a:t>
            </a:r>
            <a:r>
              <a:rPr lang="fi-FI" dirty="0" err="1"/>
              <a:t>all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time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 err="1"/>
              <a:t>Actually</a:t>
            </a:r>
            <a:r>
              <a:rPr lang="fi-FI" dirty="0"/>
              <a:t>, </a:t>
            </a:r>
            <a:r>
              <a:rPr lang="fi-FI" b="1" dirty="0"/>
              <a:t>it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a </a:t>
            </a:r>
            <a:r>
              <a:rPr lang="fi-FI" dirty="0" err="1"/>
              <a:t>relief</a:t>
            </a:r>
            <a:r>
              <a:rPr lang="fi-FI" dirty="0"/>
              <a:t> to </a:t>
            </a:r>
            <a:r>
              <a:rPr lang="fi-FI" dirty="0" err="1"/>
              <a:t>hear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b="1" dirty="0" err="1"/>
              <a:t>There</a:t>
            </a:r>
            <a:r>
              <a:rPr lang="fi-FI" dirty="0"/>
              <a:t> is a </a:t>
            </a:r>
            <a:r>
              <a:rPr lang="fi-FI" dirty="0" err="1"/>
              <a:t>skeleton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closet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 err="1"/>
              <a:t>Unfortunately</a:t>
            </a:r>
            <a:r>
              <a:rPr lang="fi-FI" dirty="0"/>
              <a:t> </a:t>
            </a:r>
            <a:r>
              <a:rPr lang="fi-FI" b="1" dirty="0" err="1"/>
              <a:t>there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nothing</a:t>
            </a:r>
            <a:r>
              <a:rPr lang="fi-FI" dirty="0"/>
              <a:t> to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done</a:t>
            </a:r>
            <a:r>
              <a:rPr lang="fi-FI" dirty="0"/>
              <a:t>. </a:t>
            </a:r>
            <a:endParaRPr dirty="0"/>
          </a:p>
        </p:txBody>
      </p:sp>
      <p:sp>
        <p:nvSpPr>
          <p:cNvPr id="95" name="Google Shape;95;gb2a0ff99a7_0_6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2E098EF0-4432-4182-9AF3-889DDBFD80E2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b29f31a364_0_2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 dirty="0"/>
              <a:t>Muodollinen subjekti</a:t>
            </a:r>
            <a:endParaRPr dirty="0"/>
          </a:p>
        </p:txBody>
      </p:sp>
      <p:sp>
        <p:nvSpPr>
          <p:cNvPr id="102" name="Google Shape;102;gb29f31a364_0_21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b="1" dirty="0"/>
              <a:t>It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raining</a:t>
            </a:r>
            <a:r>
              <a:rPr lang="fi-FI" dirty="0"/>
              <a:t> </a:t>
            </a:r>
            <a:r>
              <a:rPr lang="fi-FI" dirty="0" err="1"/>
              <a:t>all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time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 err="1"/>
              <a:t>Actually</a:t>
            </a:r>
            <a:r>
              <a:rPr lang="fi-FI" dirty="0"/>
              <a:t>, </a:t>
            </a:r>
            <a:r>
              <a:rPr lang="fi-FI" b="1" dirty="0"/>
              <a:t>it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a </a:t>
            </a:r>
            <a:r>
              <a:rPr lang="fi-FI" dirty="0" err="1"/>
              <a:t>relief</a:t>
            </a:r>
            <a:r>
              <a:rPr lang="fi-FI" dirty="0"/>
              <a:t> to </a:t>
            </a:r>
            <a:r>
              <a:rPr lang="fi-FI" dirty="0" err="1"/>
              <a:t>hear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b="1" dirty="0" err="1"/>
              <a:t>There</a:t>
            </a:r>
            <a:r>
              <a:rPr lang="fi-FI" dirty="0"/>
              <a:t> is a </a:t>
            </a:r>
            <a:r>
              <a:rPr lang="fi-FI" dirty="0" err="1"/>
              <a:t>skeleton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closet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 err="1"/>
              <a:t>Unfortunately</a:t>
            </a:r>
            <a:r>
              <a:rPr lang="fi-FI" dirty="0"/>
              <a:t> </a:t>
            </a:r>
            <a:r>
              <a:rPr lang="fi-FI" b="1" dirty="0" err="1"/>
              <a:t>there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nothing</a:t>
            </a:r>
            <a:r>
              <a:rPr lang="fi-FI" dirty="0"/>
              <a:t> to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done</a:t>
            </a:r>
            <a:r>
              <a:rPr lang="fi-FI" dirty="0"/>
              <a:t>. </a:t>
            </a:r>
            <a:endParaRPr dirty="0"/>
          </a:p>
          <a:p>
            <a:pPr marL="857250" lvl="0" indent="-85725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Englannissa tarvitaan subjekti lauseen alkuosaan. 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Jos sitä ei muuten ole, lisätään muodollinen subjekti </a:t>
            </a:r>
            <a:r>
              <a:rPr lang="fi-FI" b="1" i="1" dirty="0">
                <a:solidFill>
                  <a:schemeClr val="bg2"/>
                </a:solidFill>
              </a:rPr>
              <a:t>it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tai </a:t>
            </a:r>
            <a:r>
              <a:rPr lang="fi-FI" b="1" i="1" dirty="0" err="1">
                <a:solidFill>
                  <a:schemeClr val="bg2"/>
                </a:solidFill>
              </a:rPr>
              <a:t>there</a:t>
            </a:r>
            <a:r>
              <a:rPr lang="fi-FI" dirty="0">
                <a:solidFill>
                  <a:schemeClr val="bg2"/>
                </a:solidFill>
              </a:rPr>
              <a:t>. 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Niitä ei suomenneta.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endParaRPr dirty="0"/>
          </a:p>
        </p:txBody>
      </p:sp>
      <p:sp>
        <p:nvSpPr>
          <p:cNvPr id="103" name="Google Shape;103;gb29f31a364_0_21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7A66E92B-AE21-4A09-9460-5FC9E2F6697B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b29f31a364_0_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031200" cy="26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fi-FI" dirty="0">
                <a:solidFill>
                  <a:schemeClr val="bg2"/>
                </a:solidFill>
              </a:rPr>
              <a:t>How </a:t>
            </a:r>
            <a:r>
              <a:rPr lang="fi-FI" dirty="0" err="1">
                <a:solidFill>
                  <a:schemeClr val="bg2"/>
                </a:solidFill>
              </a:rPr>
              <a:t>would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say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these</a:t>
            </a:r>
            <a:r>
              <a:rPr lang="fi-FI" dirty="0">
                <a:solidFill>
                  <a:schemeClr val="bg2"/>
                </a:solidFill>
              </a:rPr>
              <a:t> in English </a:t>
            </a:r>
            <a:r>
              <a:rPr lang="fi-FI" dirty="0" err="1">
                <a:solidFill>
                  <a:schemeClr val="bg2"/>
                </a:solidFill>
              </a:rPr>
              <a:t>using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b="1" dirty="0">
                <a:solidFill>
                  <a:schemeClr val="bg2"/>
                </a:solidFill>
              </a:rPr>
              <a:t>it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10" name="Google Shape;110;gb29f31a364_0_0"/>
          <p:cNvSpPr txBox="1">
            <a:spLocks noGrp="1"/>
          </p:cNvSpPr>
          <p:nvPr>
            <p:ph type="body" idx="1"/>
          </p:nvPr>
        </p:nvSpPr>
        <p:spPr>
          <a:xfrm>
            <a:off x="1676400" y="3729600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Kello oli puoli kymmenen.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Oli ilta. Oli sunnuntai.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Oli jo talvi.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Oli aika lähteä.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Kaupunkiin oli useita maileja.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Lämpötilan täytyy olla nollan alapuolella.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 </a:t>
            </a:r>
            <a:endParaRPr dirty="0"/>
          </a:p>
        </p:txBody>
      </p:sp>
      <p:sp>
        <p:nvSpPr>
          <p:cNvPr id="111" name="Google Shape;111;gb29f31a364_0_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 dirty="0"/>
          </a:p>
        </p:txBody>
      </p:sp>
      <p:sp>
        <p:nvSpPr>
          <p:cNvPr id="112" name="Google Shape;112;gb29f31a364_0_0"/>
          <p:cNvSpPr txBox="1">
            <a:spLocks noGrp="1"/>
          </p:cNvSpPr>
          <p:nvPr>
            <p:ph type="body" idx="2"/>
          </p:nvPr>
        </p:nvSpPr>
        <p:spPr>
          <a:xfrm>
            <a:off x="13041150" y="3729600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Satoi koko yön.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Oli tuulista.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Tuntuu vain väärältä tehdä se.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On vaikeaa pyytää anteeksi.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On sääli, että unohdit meidät.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Sinua he pyysivät.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AC26E8FF-FC91-44C3-8E07-03841091AB5E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b29f31a364_0_73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00" cy="16212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It</a:t>
            </a:r>
            <a:endParaRPr/>
          </a:p>
        </p:txBody>
      </p:sp>
      <p:sp>
        <p:nvSpPr>
          <p:cNvPr id="119" name="Google Shape;119;gb29f31a364_0_73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Time</a:t>
            </a:r>
            <a:r>
              <a:rPr lang="fi-FI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3"/>
                  </a:ext>
                </a:extLst>
              </a:rPr>
              <a:t>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It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half</a:t>
            </a:r>
            <a:r>
              <a:rPr lang="fi-FI" dirty="0"/>
              <a:t> </a:t>
            </a:r>
            <a:r>
              <a:rPr lang="fi-FI" dirty="0" err="1"/>
              <a:t>ten</a:t>
            </a:r>
            <a:r>
              <a:rPr lang="fi-FI" dirty="0"/>
              <a:t> / </a:t>
            </a:r>
            <a:r>
              <a:rPr lang="fi-FI" dirty="0" err="1"/>
              <a:t>half</a:t>
            </a:r>
            <a:r>
              <a:rPr lang="fi-FI" dirty="0"/>
              <a:t> </a:t>
            </a:r>
            <a:r>
              <a:rPr lang="fi-FI" dirty="0" err="1"/>
              <a:t>past</a:t>
            </a:r>
            <a:r>
              <a:rPr lang="fi-FI" dirty="0"/>
              <a:t> </a:t>
            </a:r>
            <a:r>
              <a:rPr lang="fi-FI" dirty="0" err="1"/>
              <a:t>nine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It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evening</a:t>
            </a:r>
            <a:r>
              <a:rPr lang="fi-FI" dirty="0"/>
              <a:t> / </a:t>
            </a:r>
            <a:r>
              <a:rPr lang="fi-FI" dirty="0" err="1"/>
              <a:t>Sunday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It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already</a:t>
            </a:r>
            <a:r>
              <a:rPr lang="fi-FI" dirty="0"/>
              <a:t> </a:t>
            </a:r>
            <a:r>
              <a:rPr lang="fi-FI" dirty="0" err="1"/>
              <a:t>winter</a:t>
            </a:r>
            <a:r>
              <a:rPr lang="fi-FI" dirty="0"/>
              <a:t>. 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It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time</a:t>
            </a:r>
            <a:r>
              <a:rPr lang="fi-FI" dirty="0"/>
              <a:t> to go.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>
                <a:solidFill>
                  <a:schemeClr val="bg2"/>
                </a:solidFill>
              </a:rPr>
              <a:t>Distance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It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several</a:t>
            </a:r>
            <a:r>
              <a:rPr lang="fi-FI" dirty="0"/>
              <a:t> </a:t>
            </a:r>
            <a:r>
              <a:rPr lang="fi-FI" dirty="0" err="1"/>
              <a:t>miles</a:t>
            </a:r>
            <a:r>
              <a:rPr lang="fi-FI" dirty="0"/>
              <a:t> to </a:t>
            </a:r>
            <a:r>
              <a:rPr lang="fi-FI" dirty="0" err="1"/>
              <a:t>town</a:t>
            </a:r>
            <a:r>
              <a:rPr lang="fi-FI" dirty="0"/>
              <a:t>.  </a:t>
            </a:r>
            <a:endParaRPr dirty="0"/>
          </a:p>
        </p:txBody>
      </p:sp>
      <p:sp>
        <p:nvSpPr>
          <p:cNvPr id="120" name="Google Shape;120;gb29f31a364_0_73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21" name="Google Shape;121;gb29f31a364_0_73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kellonajat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vuorokaudenajat ja päivät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vuodenajat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kun on aika tehdä jotain</a:t>
            </a:r>
            <a:endParaRPr dirty="0">
              <a:solidFill>
                <a:schemeClr val="bg2"/>
              </a:solidFill>
            </a:endParaRPr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välimatkat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DCCDC2B5-7655-48D9-ACBE-DBB06532E8C2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b29f31a364_0_29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00" cy="16212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It</a:t>
            </a:r>
            <a:endParaRPr/>
          </a:p>
        </p:txBody>
      </p:sp>
      <p:sp>
        <p:nvSpPr>
          <p:cNvPr id="128" name="Google Shape;128;gb29f31a364_0_29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>
                <a:solidFill>
                  <a:schemeClr val="bg2"/>
                </a:solidFill>
              </a:rPr>
              <a:t>Weather</a:t>
            </a:r>
            <a:r>
              <a:rPr lang="fi-FI" dirty="0"/>
              <a:t>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It </a:t>
            </a:r>
            <a:r>
              <a:rPr lang="fi-FI" dirty="0" err="1"/>
              <a:t>must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below</a:t>
            </a:r>
            <a:r>
              <a:rPr lang="fi-FI" dirty="0"/>
              <a:t> </a:t>
            </a:r>
            <a:r>
              <a:rPr lang="fi-FI" dirty="0" err="1"/>
              <a:t>zero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It </a:t>
            </a:r>
            <a:r>
              <a:rPr lang="fi-FI" dirty="0" err="1"/>
              <a:t>rained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whole</a:t>
            </a:r>
            <a:r>
              <a:rPr lang="fi-FI" dirty="0"/>
              <a:t> </a:t>
            </a:r>
            <a:r>
              <a:rPr lang="fi-FI" dirty="0" err="1"/>
              <a:t>night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It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windy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i="1" dirty="0"/>
              <a:t>N.B.</a:t>
            </a:r>
            <a:r>
              <a:rPr lang="fi-FI" dirty="0"/>
              <a:t> </a:t>
            </a:r>
            <a:r>
              <a:rPr lang="fi-FI" dirty="0" err="1"/>
              <a:t>There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no </a:t>
            </a:r>
            <a:r>
              <a:rPr lang="fi-FI" dirty="0" err="1"/>
              <a:t>wind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 </a:t>
            </a:r>
            <a:endParaRPr dirty="0"/>
          </a:p>
        </p:txBody>
      </p:sp>
      <p:sp>
        <p:nvSpPr>
          <p:cNvPr id="129" name="Google Shape;129;gb29f31a364_0_29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30" name="Google Shape;130;gb29f31a364_0_29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lämpötila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sääsana verbi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sääsana adjektiivi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Mutta: sääsana substantiivi</a:t>
            </a:r>
            <a:endParaRPr dirty="0">
              <a:solidFill>
                <a:schemeClr val="bg2"/>
              </a:solidFill>
            </a:endParaRPr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A794534E-51CF-451A-A1BA-842ACA812734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b29f31a364_0_37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00" cy="16212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It</a:t>
            </a:r>
            <a:endParaRPr/>
          </a:p>
        </p:txBody>
      </p:sp>
      <p:sp>
        <p:nvSpPr>
          <p:cNvPr id="137" name="Google Shape;137;gb29f31a364_0_37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>
                <a:solidFill>
                  <a:schemeClr val="bg2"/>
                </a:solidFill>
              </a:rPr>
              <a:t>Opinions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It just </a:t>
            </a:r>
            <a:r>
              <a:rPr lang="fi-FI" dirty="0" err="1"/>
              <a:t>feels</a:t>
            </a:r>
            <a:r>
              <a:rPr lang="fi-FI" dirty="0"/>
              <a:t> </a:t>
            </a:r>
            <a:r>
              <a:rPr lang="fi-FI" dirty="0" err="1"/>
              <a:t>wrong</a:t>
            </a:r>
            <a:r>
              <a:rPr lang="fi-FI" dirty="0"/>
              <a:t> to </a:t>
            </a:r>
            <a:r>
              <a:rPr lang="fi-FI" dirty="0" err="1"/>
              <a:t>do</a:t>
            </a:r>
            <a:r>
              <a:rPr lang="fi-FI" dirty="0"/>
              <a:t> it.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It is </a:t>
            </a:r>
            <a:r>
              <a:rPr lang="fi-FI" dirty="0" err="1"/>
              <a:t>hard</a:t>
            </a:r>
            <a:r>
              <a:rPr lang="fi-FI" dirty="0"/>
              <a:t> to </a:t>
            </a:r>
            <a:r>
              <a:rPr lang="fi-FI" dirty="0" err="1"/>
              <a:t>say</a:t>
            </a:r>
            <a:r>
              <a:rPr lang="fi-FI" dirty="0"/>
              <a:t> </a:t>
            </a:r>
            <a:r>
              <a:rPr lang="fi-FI" dirty="0" err="1"/>
              <a:t>you’re</a:t>
            </a:r>
            <a:r>
              <a:rPr lang="fi-FI" dirty="0"/>
              <a:t> </a:t>
            </a:r>
            <a:r>
              <a:rPr lang="fi-FI" dirty="0" err="1"/>
              <a:t>sorry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It </a:t>
            </a:r>
            <a:r>
              <a:rPr lang="fi-FI" dirty="0" err="1"/>
              <a:t>was</a:t>
            </a:r>
            <a:r>
              <a:rPr lang="fi-FI" dirty="0"/>
              <a:t> a </a:t>
            </a:r>
            <a:r>
              <a:rPr lang="fi-FI" dirty="0" err="1"/>
              <a:t>shame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forgot</a:t>
            </a:r>
            <a:r>
              <a:rPr lang="fi-FI" dirty="0"/>
              <a:t> us.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>
                <a:solidFill>
                  <a:schemeClr val="bg2"/>
                </a:solidFill>
              </a:rPr>
              <a:t>Focus on</a:t>
            </a:r>
            <a:r>
              <a:rPr lang="fi-FI" b="1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</a:ext>
                </a:extLst>
              </a:rPr>
              <a:t> </a:t>
            </a:r>
            <a:r>
              <a:rPr lang="fi-FI" b="1" dirty="0" err="1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</a:ext>
                </a:extLst>
              </a:rPr>
              <a:t>the</a:t>
            </a:r>
            <a:r>
              <a:rPr lang="fi-FI" b="1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</a:ext>
                </a:extLst>
              </a:rPr>
              <a:t> </a:t>
            </a:r>
            <a:r>
              <a:rPr lang="fi-FI" b="1" dirty="0" err="1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</a:ext>
                </a:extLst>
              </a:rPr>
              <a:t>object</a:t>
            </a:r>
            <a:r>
              <a:rPr lang="fi-FI" b="1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5"/>
                  </a:ext>
                </a:extLst>
              </a:rPr>
              <a:t> 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It’s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(</a:t>
            </a:r>
            <a:r>
              <a:rPr lang="fi-FI" dirty="0" err="1"/>
              <a:t>that</a:t>
            </a:r>
            <a:r>
              <a:rPr lang="fi-FI" dirty="0"/>
              <a:t>) </a:t>
            </a: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asked</a:t>
            </a:r>
            <a:r>
              <a:rPr lang="fi-FI" dirty="0"/>
              <a:t> for.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 </a:t>
            </a:r>
            <a:endParaRPr dirty="0"/>
          </a:p>
        </p:txBody>
      </p:sp>
      <p:sp>
        <p:nvSpPr>
          <p:cNvPr id="138" name="Google Shape;138;gb29f31a364_0_37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7</a:t>
            </a:fld>
            <a:endParaRPr dirty="0"/>
          </a:p>
        </p:txBody>
      </p:sp>
      <p:sp>
        <p:nvSpPr>
          <p:cNvPr id="139" name="Google Shape;139;gb29f31a364_0_37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liittyy verbiin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liittyy adjektiiviin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liittyy substantiiviin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korostaa </a:t>
            </a:r>
            <a:r>
              <a:rPr lang="fi-FI" dirty="0">
                <a:solidFill>
                  <a:schemeClr val="bg2"/>
                </a:solidFill>
                <a:highlight>
                  <a:srgbClr val="FFFF00"/>
                </a:highlight>
              </a:rPr>
              <a:t>tekemisen kohdetta</a:t>
            </a:r>
            <a:endParaRPr dirty="0">
              <a:solidFill>
                <a:schemeClr val="bg2"/>
              </a:solidFill>
              <a:highlight>
                <a:srgbClr val="FFFF00"/>
              </a:highlight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(“</a:t>
            </a:r>
            <a:r>
              <a:rPr lang="fi-FI" i="1" dirty="0">
                <a:solidFill>
                  <a:schemeClr val="bg2"/>
                </a:solidFill>
              </a:rPr>
              <a:t>Sinua</a:t>
            </a:r>
            <a:r>
              <a:rPr lang="fi-FI" dirty="0">
                <a:solidFill>
                  <a:schemeClr val="bg2"/>
                </a:solidFill>
              </a:rPr>
              <a:t> he pyysivät.”)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2C15530D-3A3C-47E2-A373-A5D414969603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b29f31a364_0_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/>
              <a:t>Practise</a:t>
            </a:r>
            <a:r>
              <a:rPr lang="fi-FI" dirty="0"/>
              <a:t>. </a:t>
            </a:r>
            <a:r>
              <a:rPr lang="fi-FI" dirty="0" err="1"/>
              <a:t>Use</a:t>
            </a:r>
            <a:r>
              <a:rPr lang="fi-FI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6"/>
                  </a:ext>
                </a:extLst>
              </a:rPr>
              <a:t> </a:t>
            </a:r>
            <a:r>
              <a:rPr lang="fi-FI" b="1" i="1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7"/>
                  </a:ext>
                </a:extLst>
              </a:rPr>
              <a:t>it</a:t>
            </a:r>
            <a:r>
              <a:rPr lang="fi-FI" dirty="0"/>
              <a:t> in </a:t>
            </a:r>
            <a:r>
              <a:rPr lang="fi-FI" dirty="0" err="1"/>
              <a:t>every</a:t>
            </a:r>
            <a:r>
              <a:rPr lang="fi-FI" dirty="0"/>
              <a:t> </a:t>
            </a:r>
            <a:r>
              <a:rPr lang="fi-FI" dirty="0" err="1"/>
              <a:t>sentence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146" name="Google Shape;146;gb29f31a364_0_7"/>
          <p:cNvSpPr txBox="1">
            <a:spLocks noGrp="1"/>
          </p:cNvSpPr>
          <p:nvPr>
            <p:ph type="body" idx="1"/>
          </p:nvPr>
        </p:nvSpPr>
        <p:spPr>
          <a:xfrm>
            <a:off x="1676400" y="2879999"/>
            <a:ext cx="21608902" cy="1036816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609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/>
              <a:t> Kello oli jo melkein yhdeksän.</a:t>
            </a:r>
            <a:endParaRPr dirty="0"/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It </a:t>
            </a:r>
            <a:r>
              <a:rPr lang="fi-FI" dirty="0" err="1">
                <a:solidFill>
                  <a:schemeClr val="bg2"/>
                </a:solidFill>
              </a:rPr>
              <a:t>was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nearly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nine</a:t>
            </a:r>
            <a:r>
              <a:rPr lang="fi-FI" dirty="0">
                <a:solidFill>
                  <a:schemeClr val="bg2"/>
                </a:solidFill>
              </a:rPr>
              <a:t> (</a:t>
            </a:r>
            <a:r>
              <a:rPr lang="fi-FI" dirty="0" err="1">
                <a:solidFill>
                  <a:schemeClr val="bg2"/>
                </a:solidFill>
              </a:rPr>
              <a:t>o’clock</a:t>
            </a:r>
            <a:r>
              <a:rPr lang="fi-FI" dirty="0">
                <a:solidFill>
                  <a:schemeClr val="bg2"/>
                </a:solidFill>
              </a:rPr>
              <a:t>).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2. Vaikka oli kaunis aamu, oli aika mennä töihin. </a:t>
            </a:r>
            <a:endParaRPr dirty="0"/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Although</a:t>
            </a:r>
            <a:r>
              <a:rPr lang="fi-FI" dirty="0">
                <a:solidFill>
                  <a:schemeClr val="bg2"/>
                </a:solidFill>
              </a:rPr>
              <a:t> it </a:t>
            </a:r>
            <a:r>
              <a:rPr lang="fi-FI" dirty="0" err="1">
                <a:solidFill>
                  <a:schemeClr val="bg2"/>
                </a:solidFill>
              </a:rPr>
              <a:t>was</a:t>
            </a:r>
            <a:r>
              <a:rPr lang="fi-FI" dirty="0">
                <a:solidFill>
                  <a:schemeClr val="bg2"/>
                </a:solidFill>
              </a:rPr>
              <a:t> a </a:t>
            </a:r>
            <a:r>
              <a:rPr lang="fi-FI" dirty="0" err="1">
                <a:solidFill>
                  <a:schemeClr val="bg2"/>
                </a:solidFill>
              </a:rPr>
              <a:t>beautiful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morning</a:t>
            </a:r>
            <a:r>
              <a:rPr lang="fi-FI" dirty="0">
                <a:solidFill>
                  <a:schemeClr val="bg2"/>
                </a:solidFill>
              </a:rPr>
              <a:t>, it </a:t>
            </a:r>
            <a:r>
              <a:rPr lang="fi-FI" dirty="0" err="1">
                <a:solidFill>
                  <a:schemeClr val="bg2"/>
                </a:solidFill>
              </a:rPr>
              <a:t>was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time</a:t>
            </a:r>
            <a:r>
              <a:rPr lang="fi-FI" dirty="0">
                <a:solidFill>
                  <a:schemeClr val="bg2"/>
                </a:solidFill>
              </a:rPr>
              <a:t> to go to </a:t>
            </a:r>
            <a:r>
              <a:rPr lang="fi-FI" dirty="0" err="1">
                <a:solidFill>
                  <a:schemeClr val="bg2"/>
                </a:solidFill>
              </a:rPr>
              <a:t>work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3. Pitkään aikaan ei ollut satanut lunta. </a:t>
            </a:r>
            <a:endParaRPr dirty="0"/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It </a:t>
            </a:r>
            <a:r>
              <a:rPr lang="fi-FI" dirty="0" err="1">
                <a:solidFill>
                  <a:schemeClr val="bg2"/>
                </a:solidFill>
              </a:rPr>
              <a:t>hadn’t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snowed</a:t>
            </a:r>
            <a:r>
              <a:rPr lang="fi-FI" dirty="0">
                <a:solidFill>
                  <a:schemeClr val="bg2"/>
                </a:solidFill>
              </a:rPr>
              <a:t> / </a:t>
            </a:r>
            <a:r>
              <a:rPr lang="fi-FI" dirty="0" err="1">
                <a:solidFill>
                  <a:schemeClr val="bg2"/>
                </a:solidFill>
              </a:rPr>
              <a:t>hadn’t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been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snowing</a:t>
            </a:r>
            <a:r>
              <a:rPr lang="fi-FI" dirty="0">
                <a:solidFill>
                  <a:schemeClr val="bg2"/>
                </a:solidFill>
              </a:rPr>
              <a:t> for/in a long </a:t>
            </a:r>
            <a:r>
              <a:rPr lang="fi-FI" dirty="0" err="1">
                <a:solidFill>
                  <a:schemeClr val="bg2"/>
                </a:solidFill>
              </a:rPr>
              <a:t>time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4. Oli silti vähän viileää.</a:t>
            </a:r>
            <a:endParaRPr dirty="0"/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It </a:t>
            </a:r>
            <a:r>
              <a:rPr lang="fi-FI" dirty="0" err="1">
                <a:solidFill>
                  <a:schemeClr val="bg2"/>
                </a:solidFill>
              </a:rPr>
              <a:t>was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still</a:t>
            </a:r>
            <a:r>
              <a:rPr lang="fi-FI" dirty="0">
                <a:solidFill>
                  <a:schemeClr val="bg2"/>
                </a:solidFill>
              </a:rPr>
              <a:t> a </a:t>
            </a:r>
            <a:r>
              <a:rPr lang="fi-FI" dirty="0" err="1">
                <a:solidFill>
                  <a:schemeClr val="bg2"/>
                </a:solidFill>
              </a:rPr>
              <a:t>bit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chilly</a:t>
            </a:r>
            <a:r>
              <a:rPr lang="fi-FI" dirty="0">
                <a:solidFill>
                  <a:schemeClr val="bg2"/>
                </a:solidFill>
              </a:rPr>
              <a:t>. 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47" name="Google Shape;147;gb29f31a364_0_7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19516CD5-924D-4580-BBB4-DD468A542841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b29f31a364_0_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/>
              <a:t>Practise</a:t>
            </a:r>
            <a:r>
              <a:rPr lang="fi-FI" dirty="0"/>
              <a:t>. </a:t>
            </a:r>
            <a:r>
              <a:rPr lang="fi-FI" dirty="0" err="1"/>
              <a:t>Use</a:t>
            </a:r>
            <a:r>
              <a:rPr lang="fi-FI" dirty="0"/>
              <a:t> </a:t>
            </a:r>
            <a:r>
              <a:rPr lang="fi-FI" b="1" i="1" dirty="0"/>
              <a:t>it</a:t>
            </a:r>
            <a:r>
              <a:rPr lang="fi-FI" dirty="0"/>
              <a:t> in </a:t>
            </a:r>
            <a:r>
              <a:rPr lang="fi-FI" dirty="0" err="1"/>
              <a:t>every</a:t>
            </a:r>
            <a:r>
              <a:rPr lang="fi-FI" dirty="0"/>
              <a:t> </a:t>
            </a:r>
            <a:r>
              <a:rPr lang="fi-FI" dirty="0" err="1"/>
              <a:t>sentence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154" name="Google Shape;154;gb29f31a364_0_14"/>
          <p:cNvSpPr txBox="1">
            <a:spLocks noGrp="1"/>
          </p:cNvSpPr>
          <p:nvPr>
            <p:ph type="body" idx="1"/>
          </p:nvPr>
        </p:nvSpPr>
        <p:spPr>
          <a:xfrm>
            <a:off x="1676400" y="2880000"/>
            <a:ext cx="21031200" cy="981527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5. Tuntuu mukavalta kuulla äänesi.</a:t>
            </a:r>
            <a:endParaRPr dirty="0"/>
          </a:p>
          <a:p>
            <a:pPr marL="0" indent="457200">
              <a:lnSpc>
                <a:spcPct val="100000"/>
              </a:lnSpc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It </a:t>
            </a:r>
            <a:r>
              <a:rPr lang="fi-FI" dirty="0" err="1">
                <a:solidFill>
                  <a:schemeClr val="bg2"/>
                </a:solidFill>
              </a:rPr>
              <a:t>feels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nice</a:t>
            </a:r>
            <a:r>
              <a:rPr lang="fi-FI" dirty="0">
                <a:solidFill>
                  <a:schemeClr val="bg2"/>
                </a:solidFill>
              </a:rPr>
              <a:t> to </a:t>
            </a:r>
            <a:r>
              <a:rPr lang="fi-FI" dirty="0" err="1">
                <a:solidFill>
                  <a:schemeClr val="bg2"/>
                </a:solidFill>
              </a:rPr>
              <a:t>hear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voice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6. Helppohan heidän on sanoa niin.</a:t>
            </a:r>
            <a:endParaRPr dirty="0"/>
          </a:p>
          <a:p>
            <a:pPr marL="0" indent="457200">
              <a:lnSpc>
                <a:spcPct val="100000"/>
              </a:lnSpc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It’s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easy</a:t>
            </a:r>
            <a:r>
              <a:rPr lang="fi-FI" dirty="0">
                <a:solidFill>
                  <a:schemeClr val="bg2"/>
                </a:solidFill>
              </a:rPr>
              <a:t> for </a:t>
            </a:r>
            <a:r>
              <a:rPr lang="fi-FI" dirty="0" err="1">
                <a:solidFill>
                  <a:schemeClr val="bg2"/>
                </a:solidFill>
              </a:rPr>
              <a:t>them</a:t>
            </a:r>
            <a:r>
              <a:rPr lang="fi-FI" dirty="0">
                <a:solidFill>
                  <a:schemeClr val="bg2"/>
                </a:solidFill>
              </a:rPr>
              <a:t> to </a:t>
            </a:r>
            <a:r>
              <a:rPr lang="fi-FI" dirty="0" err="1">
                <a:solidFill>
                  <a:schemeClr val="bg2"/>
                </a:solidFill>
              </a:rPr>
              <a:t>say</a:t>
            </a:r>
            <a:r>
              <a:rPr lang="fi-FI" dirty="0">
                <a:solidFill>
                  <a:schemeClr val="bg2"/>
                </a:solidFill>
              </a:rPr>
              <a:t> so.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7. Opettajaa tarkoitin, en sinua. </a:t>
            </a:r>
            <a:endParaRPr dirty="0"/>
          </a:p>
          <a:p>
            <a:pPr marL="0" lvl="0" indent="4572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It’s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teacher</a:t>
            </a:r>
            <a:r>
              <a:rPr lang="fi-FI" dirty="0">
                <a:solidFill>
                  <a:schemeClr val="bg2"/>
                </a:solidFill>
              </a:rPr>
              <a:t> (</a:t>
            </a:r>
            <a:r>
              <a:rPr lang="fi-FI" dirty="0" err="1">
                <a:solidFill>
                  <a:schemeClr val="bg2"/>
                </a:solidFill>
              </a:rPr>
              <a:t>that</a:t>
            </a:r>
            <a:r>
              <a:rPr lang="fi-FI" dirty="0">
                <a:solidFill>
                  <a:schemeClr val="bg2"/>
                </a:solidFill>
              </a:rPr>
              <a:t>) I </a:t>
            </a:r>
            <a:r>
              <a:rPr lang="fi-FI" dirty="0" err="1">
                <a:solidFill>
                  <a:schemeClr val="bg2"/>
                </a:solidFill>
              </a:rPr>
              <a:t>meant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dirty="0" err="1">
                <a:solidFill>
                  <a:schemeClr val="bg2"/>
                </a:solidFill>
              </a:rPr>
              <a:t>not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.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8. Miksi aina sataa niin paljon?</a:t>
            </a:r>
            <a:endParaRPr dirty="0"/>
          </a:p>
          <a:p>
            <a:pPr marL="0" lvl="0" indent="4572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Why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does</a:t>
            </a:r>
            <a:r>
              <a:rPr lang="fi-FI" dirty="0">
                <a:solidFill>
                  <a:schemeClr val="bg2"/>
                </a:solidFill>
              </a:rPr>
              <a:t> it </a:t>
            </a:r>
            <a:r>
              <a:rPr lang="fi-FI" dirty="0" err="1">
                <a:solidFill>
                  <a:schemeClr val="bg2"/>
                </a:solidFill>
              </a:rPr>
              <a:t>always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rain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so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much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55" name="Google Shape;155;gb29f31a364_0_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9</a:t>
            </a:fld>
            <a:endParaRPr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3032DE56-880C-4BB4-B9DA-34AFD29AD81B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1034</Words>
  <Application>Microsoft Office PowerPoint</Application>
  <PresentationFormat>Mukautettu</PresentationFormat>
  <Paragraphs>196</Paragraphs>
  <Slides>16</Slides>
  <Notes>16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Office-teema</vt:lpstr>
      <vt:lpstr>Muodolliset subjektit it ja there</vt:lpstr>
      <vt:lpstr>Muodollinen subjekti</vt:lpstr>
      <vt:lpstr>Muodollinen subjekti</vt:lpstr>
      <vt:lpstr>How would you say these in English using it?</vt:lpstr>
      <vt:lpstr>It</vt:lpstr>
      <vt:lpstr>It</vt:lpstr>
      <vt:lpstr>It</vt:lpstr>
      <vt:lpstr>Practise. Use it in every sentence.</vt:lpstr>
      <vt:lpstr>Practise. Use it in every sentence.</vt:lpstr>
      <vt:lpstr>There</vt:lpstr>
      <vt:lpstr>There</vt:lpstr>
      <vt:lpstr>There</vt:lpstr>
      <vt:lpstr>There</vt:lpstr>
      <vt:lpstr>Practise. Use there in every sentence.</vt:lpstr>
      <vt:lpstr>Practise. Use there in every sentence.</vt:lpstr>
      <vt:lpstr>Describe the pictures. Use both it and there.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Muodolliset subjektit it ja there</dc:title>
  <dc:creator>Väänänen Anna</dc:creator>
  <cp:lastModifiedBy>Pentti Pimiä</cp:lastModifiedBy>
  <cp:revision>2</cp:revision>
  <dcterms:created xsi:type="dcterms:W3CDTF">2020-05-05T09:10:38Z</dcterms:created>
  <dcterms:modified xsi:type="dcterms:W3CDTF">2021-11-01T12:06:37Z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0x010100E0385AE73BA4B34DAC1EFBEFAAD46A70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