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A36B92AE-204B-4119-B45C-38C659D062FB}">
  <a:tblStyle styleId="{A36B92AE-204B-4119-B45C-38C659D062FB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2602" y="67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1198353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514350" y="3077282"/>
            <a:ext cx="5829299" cy="212336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199" cy="5274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199" cy="5274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342900" y="396698"/>
            <a:ext cx="6172199" cy="1650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 rot="5400000">
            <a:off x="160249" y="2494051"/>
            <a:ext cx="6537501" cy="6172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199" cy="5274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199" cy="5274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 rot="5400000">
            <a:off x="-1796433" y="6098734"/>
            <a:ext cx="12208228" cy="1157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 rot="5400000">
            <a:off x="-4168157" y="4998596"/>
            <a:ext cx="12208228" cy="33575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199" cy="5274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199" cy="5274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342900" y="396698"/>
            <a:ext cx="6172199" cy="1650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342900" y="2311400"/>
            <a:ext cx="6172199" cy="653750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199" cy="5274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199" cy="5274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541735" y="6365523"/>
            <a:ext cx="5829299" cy="196744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541735" y="4198585"/>
            <a:ext cx="5829299" cy="21669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199" cy="5274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199" cy="5274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342900" y="396698"/>
            <a:ext cx="6172199" cy="1650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257175" y="3338689"/>
            <a:ext cx="2257425" cy="94428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2628900" y="3338689"/>
            <a:ext cx="2257425" cy="94428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199" cy="5274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199" cy="5274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342900" y="396698"/>
            <a:ext cx="6172199" cy="1650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342900" y="2217384"/>
            <a:ext cx="3030140" cy="92410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342900" y="3141485"/>
            <a:ext cx="3030140" cy="570741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3"/>
          </p:nvPr>
        </p:nvSpPr>
        <p:spPr>
          <a:xfrm>
            <a:off x="3483769" y="2217384"/>
            <a:ext cx="3031331" cy="92410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4"/>
          </p:nvPr>
        </p:nvSpPr>
        <p:spPr>
          <a:xfrm>
            <a:off x="3483769" y="3141485"/>
            <a:ext cx="3031331" cy="570741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199" cy="5274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199" cy="5274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342900" y="396698"/>
            <a:ext cx="6172199" cy="1650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199" cy="5274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199" cy="5274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199" cy="5274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199" cy="5274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342900" y="394405"/>
            <a:ext cx="2256235" cy="167851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2681286" y="394406"/>
            <a:ext cx="3833812" cy="84544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342900" y="2072923"/>
            <a:ext cx="2256235" cy="67759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199" cy="5274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199" cy="5274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1344216" y="6934200"/>
            <a:ext cx="4114800" cy="81862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pic" idx="2"/>
          </p:nvPr>
        </p:nvSpPr>
        <p:spPr>
          <a:xfrm>
            <a:off x="1344216" y="885119"/>
            <a:ext cx="4114800" cy="5943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1344216" y="7752821"/>
            <a:ext cx="4114800" cy="116257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199" cy="5274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199" cy="5274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42900" y="396698"/>
            <a:ext cx="6172199" cy="1650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42900" y="2311400"/>
            <a:ext cx="6172199" cy="653750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199" cy="5274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199" cy="5274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/>
        </p:nvSpPr>
        <p:spPr>
          <a:xfrm>
            <a:off x="116631" y="128464"/>
            <a:ext cx="6624735" cy="270843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dirty="0"/>
          </a:p>
          <a:p>
            <a:pPr marL="0" marR="0" lvl="0" indent="0" algn="l" rtl="0">
              <a:spcBef>
                <a:spcPts val="0"/>
              </a:spcBef>
              <a:buNone/>
            </a:pPr>
            <a:endParaRPr sz="11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buNone/>
            </a:pPr>
            <a:endParaRPr sz="14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fi-FI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LAPSEN SUOSTUMUS TUTKIMUKSEEN</a:t>
            </a:r>
            <a:endParaRPr lang="fi-FI" sz="1800" b="1" dirty="0">
              <a:solidFill>
                <a:schemeClr val="dk1"/>
              </a:solidFill>
            </a:endParaRP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fi-FI" sz="1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Esimerkkilomake IB-opiskelijoille</a:t>
            </a:r>
            <a:endParaRPr sz="1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Tutkimusprojektin nimi: </a:t>
            </a:r>
            <a:r>
              <a:rPr lang="fi-FI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Puheen havaitseminen ja tuottaminen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b="1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Tutkijan nimi:	Jarmo Hämäläinen					Tutkimushenkilönumero: _______________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85" name="Shape 85"/>
          <p:cNvGraphicFramePr/>
          <p:nvPr/>
        </p:nvGraphicFramePr>
        <p:xfrm>
          <a:off x="188641" y="4540408"/>
          <a:ext cx="6480725" cy="3366310"/>
        </p:xfrm>
        <a:graphic>
          <a:graphicData uri="http://schemas.openxmlformats.org/drawingml/2006/table">
            <a:tbl>
              <a:tblPr firstRow="1" bandRow="1">
                <a:noFill/>
                <a:tableStyleId>{A36B92AE-204B-4119-B45C-38C659D062FB}</a:tableStyleId>
              </a:tblPr>
              <a:tblGrid>
                <a:gridCol w="540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8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2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200" b="1"/>
                        <a:t>KYLLÄ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200" b="1"/>
                        <a:t>  EI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4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1. Olen tutustunut tutkimustiedotteeseen, ja minulla on ollut mahdollisuus kysyä lisätietoja.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6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4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2. Tiedän, että minun ei ole pakko osallistua tutkimukseen ja voin keskeyttää tutkimuksen milloin tahansa.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59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fi-FI" sz="1400">
                          <a:latin typeface="Arial"/>
                          <a:ea typeface="Arial"/>
                          <a:cs typeface="Arial"/>
                          <a:sym typeface="Arial"/>
                        </a:rPr>
                        <a:t>3. Tutkimustietoa minusta saa käyttää tieteelliseen tutkimukseen ja opetukseen Jyväskylän yliopistossa sekä yhteistyöyliopistoissa.</a:t>
                      </a:r>
                    </a:p>
                  </a:txBody>
                  <a:tcPr marL="68575" marR="68575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9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fi-FI" sz="14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4. Suostun osallistumaan tutkimukseen annettujen ohjeiden mukaisesti.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endParaRPr sz="14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9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endParaRPr sz="14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fi-FI" sz="1400" b="1">
                          <a:latin typeface="Arial"/>
                          <a:ea typeface="Arial"/>
                          <a:cs typeface="Arial"/>
                          <a:sym typeface="Arial"/>
                        </a:rPr>
                        <a:t>Haluan osallistua tutkimukseen.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endParaRPr sz="14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86" name="Shape 86"/>
          <p:cNvPicPr preferRelativeResize="0"/>
          <p:nvPr/>
        </p:nvPicPr>
        <p:blipFill rotWithShape="1">
          <a:blip r:embed="rId3">
            <a:alphaModFix/>
          </a:blip>
          <a:srcRect l="12602"/>
          <a:stretch/>
        </p:blipFill>
        <p:spPr>
          <a:xfrm>
            <a:off x="5687530" y="4098089"/>
            <a:ext cx="405764" cy="416559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Shape 87"/>
          <p:cNvPicPr preferRelativeResize="0"/>
          <p:nvPr/>
        </p:nvPicPr>
        <p:blipFill rotWithShape="1">
          <a:blip r:embed="rId4">
            <a:alphaModFix/>
          </a:blip>
          <a:srcRect l="12419" r="12511" b="5663"/>
          <a:stretch/>
        </p:blipFill>
        <p:spPr>
          <a:xfrm>
            <a:off x="6180876" y="4062971"/>
            <a:ext cx="394969" cy="451676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Shape 88"/>
          <p:cNvSpPr txBox="1"/>
          <p:nvPr/>
        </p:nvSpPr>
        <p:spPr>
          <a:xfrm>
            <a:off x="157873" y="8121352"/>
            <a:ext cx="6606363" cy="16004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_______________________     	_______________________     ______________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i-FI" sz="1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Oma nimesi</a:t>
            </a:r>
            <a:r>
              <a:rPr lang="fi-FI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               	        	</a:t>
            </a:r>
            <a:r>
              <a:rPr lang="fi-FI" sz="1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Allekirjoitus</a:t>
            </a:r>
            <a:r>
              <a:rPr lang="fi-FI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          </a:t>
            </a:r>
            <a:r>
              <a:rPr lang="fi-FI" sz="1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Päivämäärä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_______________________     	_______________________     ______________	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i-FI" sz="1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Tutkijan nimi</a:t>
            </a:r>
            <a:r>
              <a:rPr lang="fi-FI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    	</a:t>
            </a:r>
            <a:r>
              <a:rPr lang="fi-FI" sz="1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Allekirjoitus</a:t>
            </a:r>
            <a:r>
              <a:rPr lang="fi-FI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            </a:t>
            </a:r>
            <a:r>
              <a:rPr lang="fi-FI" sz="1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Päivämäärä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400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r>
              <a:rPr lang="fi-FI" sz="1200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Tästä lomakkeesta on kaksi allekirjoitettua kappaletta. Yksi sinulle ja yksi tutkijalle.</a:t>
            </a:r>
          </a:p>
        </p:txBody>
      </p:sp>
      <p:pic>
        <p:nvPicPr>
          <p:cNvPr id="89" name="Shape 89" descr="report-corso-nutrizione-ok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573016" y="2811091"/>
            <a:ext cx="1416049" cy="1493836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Shape 90"/>
          <p:cNvSpPr/>
          <p:nvPr/>
        </p:nvSpPr>
        <p:spPr>
          <a:xfrm>
            <a:off x="476672" y="2811091"/>
            <a:ext cx="2952328" cy="989235"/>
          </a:xfrm>
          <a:prstGeom prst="wedgeEllipseCallout">
            <a:avLst>
              <a:gd name="adj1" fmla="val 64715"/>
              <a:gd name="adj2" fmla="val 12140"/>
            </a:avLst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Shape 91"/>
          <p:cNvSpPr txBox="1"/>
          <p:nvPr/>
        </p:nvSpPr>
        <p:spPr>
          <a:xfrm>
            <a:off x="764704" y="3013321"/>
            <a:ext cx="3024335" cy="5847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HALUATKO OSALLISTUA TUTKIMUKSEEN?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Microsoft Office PowerPoint</Application>
  <PresentationFormat>A4-paperi (210 x 297 mm)</PresentationFormat>
  <Paragraphs>27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Office-teema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Koskialho, Katja</dc:creator>
  <cp:lastModifiedBy>Valkonen Ainomaija</cp:lastModifiedBy>
  <cp:revision>2</cp:revision>
  <dcterms:modified xsi:type="dcterms:W3CDTF">2017-12-15T15:42:29Z</dcterms:modified>
</cp:coreProperties>
</file>