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2" r:id="rId4"/>
  </p:sldMasterIdLst>
  <p:sldIdLst>
    <p:sldId id="262" r:id="rId5"/>
    <p:sldId id="270" r:id="rId6"/>
    <p:sldId id="265" r:id="rId7"/>
    <p:sldId id="273" r:id="rId8"/>
    <p:sldId id="275" r:id="rId9"/>
    <p:sldId id="282" r:id="rId10"/>
    <p:sldId id="272" r:id="rId11"/>
    <p:sldId id="269" r:id="rId12"/>
    <p:sldId id="277" r:id="rId13"/>
    <p:sldId id="285" r:id="rId14"/>
    <p:sldId id="279" r:id="rId15"/>
    <p:sldId id="281" r:id="rId16"/>
    <p:sldId id="287" r:id="rId17"/>
    <p:sldId id="284" r:id="rId18"/>
    <p:sldId id="268" r:id="rId19"/>
    <p:sldId id="28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EA8"/>
    <a:srgbClr val="FFFFFF"/>
    <a:srgbClr val="2CACE2"/>
    <a:srgbClr val="0083C8"/>
    <a:srgbClr val="CC5B59"/>
    <a:srgbClr val="84C3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8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0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85971" y="3356228"/>
            <a:ext cx="6585819" cy="134001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1" spc="800" baseline="0"/>
            </a:lvl1pPr>
          </a:lstStyle>
          <a:p>
            <a:r>
              <a:rPr lang="en-US" dirty="0" err="1"/>
              <a:t>Otsikko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524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(vaale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236" y="528159"/>
            <a:ext cx="6331164" cy="1128363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fi-FI" dirty="0" err="1"/>
              <a:t>Otsikko,koko</a:t>
            </a:r>
            <a:r>
              <a:rPr lang="fi-FI" dirty="0"/>
              <a:t> 40, keskitetty</a:t>
            </a:r>
            <a:endParaRPr lang="en-US" dirty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E714B42E-2856-B842-80EC-1CB21E8A6F5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 flipH="1">
            <a:off x="806236" y="2103829"/>
            <a:ext cx="6399212" cy="31429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Leipäteksti, kokosuositus 24</a:t>
            </a:r>
          </a:p>
        </p:txBody>
      </p:sp>
    </p:spTree>
    <p:extLst>
      <p:ext uri="{BB962C8B-B14F-4D97-AF65-F5344CB8AC3E}">
        <p14:creationId xmlns:p14="http://schemas.microsoft.com/office/powerpoint/2010/main" val="209767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sisältö ja kuva(vaale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236" y="528159"/>
            <a:ext cx="6331164" cy="1128363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fi-FI" dirty="0" err="1"/>
              <a:t>Otsikko,koko</a:t>
            </a:r>
            <a:r>
              <a:rPr lang="fi-FI" dirty="0"/>
              <a:t> 40, keskitetty</a:t>
            </a:r>
            <a:endParaRPr lang="en-US" dirty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E714B42E-2856-B842-80EC-1CB21E8A6F5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 flipH="1">
            <a:off x="806236" y="2103829"/>
            <a:ext cx="3315190" cy="31429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Leipäteksti, kokosuositus 24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B0FB5B90-9CF2-5C4F-95D5-131F1B62ED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78639" y="2103829"/>
            <a:ext cx="3802752" cy="3142928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012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B0FB5B90-9CF2-5C4F-95D5-131F1B62ED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2365" y="1166191"/>
            <a:ext cx="6228522" cy="3922644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4596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(vaaleampi sinine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236" y="1429859"/>
            <a:ext cx="7633742" cy="1128363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Otsikko,koko</a:t>
            </a:r>
            <a:r>
              <a:rPr lang="fi-FI" dirty="0"/>
              <a:t> 40, keskitetty</a:t>
            </a:r>
            <a:endParaRPr lang="en-US" dirty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E714B42E-2856-B842-80EC-1CB21E8A6F5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 flipH="1">
            <a:off x="2040766" y="2730500"/>
            <a:ext cx="6399212" cy="24908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Leipäteksti, kokosuositus 24</a:t>
            </a:r>
          </a:p>
        </p:txBody>
      </p:sp>
    </p:spTree>
    <p:extLst>
      <p:ext uri="{BB962C8B-B14F-4D97-AF65-F5344CB8AC3E}">
        <p14:creationId xmlns:p14="http://schemas.microsoft.com/office/powerpoint/2010/main" val="338404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(tumm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236" y="528159"/>
            <a:ext cx="6331164" cy="1128363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Otsikko,koko</a:t>
            </a:r>
            <a:r>
              <a:rPr lang="fi-FI" dirty="0"/>
              <a:t> 40, keskitetty</a:t>
            </a:r>
            <a:endParaRPr lang="en-US" dirty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E714B42E-2856-B842-80EC-1CB21E8A6F5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 flipH="1">
            <a:off x="806236" y="2103829"/>
            <a:ext cx="6331164" cy="31429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Leipäteksti, kokosuositus 24</a:t>
            </a:r>
          </a:p>
        </p:txBody>
      </p:sp>
    </p:spTree>
    <p:extLst>
      <p:ext uri="{BB962C8B-B14F-4D97-AF65-F5344CB8AC3E}">
        <p14:creationId xmlns:p14="http://schemas.microsoft.com/office/powerpoint/2010/main" val="157903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A1F53A-7801-8344-8E65-BAFCD3B0D7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4100" y="5549900"/>
            <a:ext cx="4267200" cy="990600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321726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on paikkamerkki 12">
            <a:extLst>
              <a:ext uri="{FF2B5EF4-FFF2-40B4-BE49-F238E27FC236}">
                <a16:creationId xmlns:a16="http://schemas.microsoft.com/office/drawing/2014/main" id="{CE2D1D9F-80CC-914F-9AC6-B082C2FFB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163" y="350865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3443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15" r:id="rId3"/>
    <p:sldLayoutId id="2147483716" r:id="rId4"/>
    <p:sldLayoutId id="2147483714" r:id="rId5"/>
    <p:sldLayoutId id="2147483713" r:id="rId6"/>
    <p:sldLayoutId id="2147483712" r:id="rId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14377" indent="0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None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94" userDrawn="1">
          <p15:clr>
            <a:srgbClr val="F26B43"/>
          </p15:clr>
        </p15:guide>
        <p15:guide id="2" pos="5400" userDrawn="1">
          <p15:clr>
            <a:srgbClr val="F26B43"/>
          </p15:clr>
        </p15:guide>
        <p15:guide id="3" orient="horz" pos="4008" userDrawn="1">
          <p15:clr>
            <a:srgbClr val="F26B43"/>
          </p15:clr>
        </p15:guide>
        <p15:guide id="4" orient="horz" pos="1440" userDrawn="1">
          <p15:clr>
            <a:srgbClr val="F26B43"/>
          </p15:clr>
        </p15:guide>
        <p15:guide id="5" orient="horz" pos="3720" userDrawn="1">
          <p15:clr>
            <a:srgbClr val="F26B43"/>
          </p15:clr>
        </p15:guide>
        <p15:guide id="6" orient="horz" pos="2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bitly.com/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-qrcode-generator.com/" TargetMode="External"/><Relationship Id="rId2" Type="http://schemas.openxmlformats.org/officeDocument/2006/relationships/hyperlink" Target="http://www.qr-koodit.fi/etusiv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035D5B-EA57-0B44-BD11-678B797BA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4209" y="3150768"/>
            <a:ext cx="6585819" cy="1340011"/>
          </a:xfrm>
        </p:spPr>
        <p:txBody>
          <a:bodyPr/>
          <a:lstStyle/>
          <a:p>
            <a:r>
              <a:rPr lang="fi-FI" dirty="0" smtClean="0"/>
              <a:t>QR-Koodit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400" y="4143508"/>
            <a:ext cx="1547972" cy="1515890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09" y="211095"/>
            <a:ext cx="737448" cy="737448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9285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Ryhmä 4"/>
          <p:cNvGrpSpPr/>
          <p:nvPr/>
        </p:nvGrpSpPr>
        <p:grpSpPr>
          <a:xfrm>
            <a:off x="295543" y="214183"/>
            <a:ext cx="8695792" cy="6018761"/>
            <a:chOff x="295543" y="214183"/>
            <a:chExt cx="8695792" cy="6018761"/>
          </a:xfrm>
        </p:grpSpPr>
        <p:pic>
          <p:nvPicPr>
            <p:cNvPr id="3" name="Kuva 2"/>
            <p:cNvPicPr>
              <a:picLocks noChangeAspect="1"/>
            </p:cNvPicPr>
            <p:nvPr/>
          </p:nvPicPr>
          <p:blipFill rotWithShape="1">
            <a:blip r:embed="rId2"/>
            <a:srcRect l="-1" t="3575" r="255"/>
            <a:stretch/>
          </p:blipFill>
          <p:spPr>
            <a:xfrm>
              <a:off x="295543" y="214183"/>
              <a:ext cx="8551895" cy="4893275"/>
            </a:xfrm>
            <a:prstGeom prst="rect">
              <a:avLst/>
            </a:prstGeom>
          </p:spPr>
        </p:pic>
        <p:pic>
          <p:nvPicPr>
            <p:cNvPr id="4" name="Kuva 3"/>
            <p:cNvPicPr>
              <a:picLocks noChangeAspect="1"/>
            </p:cNvPicPr>
            <p:nvPr/>
          </p:nvPicPr>
          <p:blipFill rotWithShape="1">
            <a:blip r:embed="rId3"/>
            <a:srcRect l="82622" t="6795" r="10996" b="46342"/>
            <a:stretch/>
          </p:blipFill>
          <p:spPr>
            <a:xfrm>
              <a:off x="7439373" y="3028349"/>
              <a:ext cx="1551962" cy="3204595"/>
            </a:xfrm>
            <a:prstGeom prst="rect">
              <a:avLst/>
            </a:prstGeom>
          </p:spPr>
        </p:pic>
      </p:grpSp>
      <p:sp>
        <p:nvSpPr>
          <p:cNvPr id="6" name="Pyöristetty kuvaselitesuorakulmio 5"/>
          <p:cNvSpPr/>
          <p:nvPr/>
        </p:nvSpPr>
        <p:spPr>
          <a:xfrm>
            <a:off x="2639717" y="1762898"/>
            <a:ext cx="1931773" cy="1614616"/>
          </a:xfrm>
          <a:prstGeom prst="wedgeRoundRectCallout">
            <a:avLst>
              <a:gd name="adj1" fmla="val 88502"/>
              <a:gd name="adj2" fmla="val -4719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200" dirty="0" smtClean="0"/>
              <a:t>1.Paina hiiren oikealla ja ”tallenna kuva nimellä.”</a:t>
            </a:r>
          </a:p>
          <a:p>
            <a:r>
              <a:rPr lang="fi-FI" sz="1200" dirty="0" smtClean="0"/>
              <a:t>2. Tallennetun  </a:t>
            </a:r>
            <a:r>
              <a:rPr lang="fi-FI" sz="1200" dirty="0" err="1" smtClean="0"/>
              <a:t>qr</a:t>
            </a:r>
            <a:r>
              <a:rPr lang="fi-FI" sz="1200" dirty="0" smtClean="0"/>
              <a:t>-koodin voi tulostaa</a:t>
            </a:r>
            <a:r>
              <a:rPr lang="fi-FI" sz="1200" dirty="0"/>
              <a:t> </a:t>
            </a:r>
            <a:r>
              <a:rPr lang="fi-FI" sz="1200" dirty="0" smtClean="0"/>
              <a:t>tai liittää sen tiedostoon.</a:t>
            </a:r>
            <a:endParaRPr lang="fi-FI" sz="1200" dirty="0"/>
          </a:p>
        </p:txBody>
      </p:sp>
      <p:sp>
        <p:nvSpPr>
          <p:cNvPr id="7" name="Ellipsi 6"/>
          <p:cNvSpPr/>
          <p:nvPr/>
        </p:nvSpPr>
        <p:spPr>
          <a:xfrm>
            <a:off x="7405816" y="3855308"/>
            <a:ext cx="1252152" cy="1894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743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 rotWithShape="1">
          <a:blip r:embed="rId2"/>
          <a:srcRect t="3566" r="-462"/>
          <a:stretch/>
        </p:blipFill>
        <p:spPr>
          <a:xfrm>
            <a:off x="159306" y="378940"/>
            <a:ext cx="8984694" cy="4629664"/>
          </a:xfrm>
          <a:prstGeom prst="rect">
            <a:avLst/>
          </a:prstGeom>
        </p:spPr>
      </p:pic>
      <p:sp>
        <p:nvSpPr>
          <p:cNvPr id="5" name="Pyöristetty kuvaselitesuorakulmio 4"/>
          <p:cNvSpPr/>
          <p:nvPr/>
        </p:nvSpPr>
        <p:spPr>
          <a:xfrm>
            <a:off x="766119" y="3336324"/>
            <a:ext cx="2998573" cy="1474573"/>
          </a:xfrm>
          <a:prstGeom prst="wedgeRoundRectCallout">
            <a:avLst>
              <a:gd name="adj1" fmla="val 28969"/>
              <a:gd name="adj2" fmla="val -11807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200" dirty="0" smtClean="0"/>
              <a:t>Tehdään </a:t>
            </a:r>
            <a:r>
              <a:rPr lang="fi-FI" sz="1200" dirty="0" err="1" smtClean="0"/>
              <a:t>qr</a:t>
            </a:r>
            <a:r>
              <a:rPr lang="fi-FI" sz="1200" dirty="0" smtClean="0"/>
              <a:t>-koodi, joka johtaa </a:t>
            </a:r>
            <a:r>
              <a:rPr lang="fi-FI" sz="1200" dirty="0" err="1" smtClean="0"/>
              <a:t>Youtube</a:t>
            </a:r>
            <a:r>
              <a:rPr lang="fi-FI" sz="1200" dirty="0" smtClean="0"/>
              <a:t> sivulle.</a:t>
            </a:r>
          </a:p>
          <a:p>
            <a:pPr marL="228600" indent="-228600">
              <a:buFont typeface="+mj-lt"/>
              <a:buAutoNum type="arabicPeriod"/>
            </a:pPr>
            <a:r>
              <a:rPr lang="fi-FI" sz="1200" dirty="0" smtClean="0"/>
              <a:t> Valitse QR-koodin tyypiksi  ”URL”</a:t>
            </a:r>
          </a:p>
          <a:p>
            <a:pPr marL="228600" indent="-228600">
              <a:buFont typeface="+mj-lt"/>
              <a:buAutoNum type="arabicPeriod"/>
            </a:pPr>
            <a:r>
              <a:rPr lang="fi-FI" sz="1200" dirty="0" smtClean="0"/>
              <a:t>Liitä kopioimasi osoite oheiseen osoitekenttään</a:t>
            </a:r>
          </a:p>
          <a:p>
            <a:pPr marL="228600" indent="-228600">
              <a:buFont typeface="+mj-lt"/>
              <a:buAutoNum type="arabicPeriod"/>
            </a:pPr>
            <a:r>
              <a:rPr lang="fi-FI" sz="1200" dirty="0" smtClean="0"/>
              <a:t>Paina ”Luo QR-koodi”- painiketta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66594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 rotWithShape="1">
          <a:blip r:embed="rId2"/>
          <a:srcRect t="3237" r="693" b="6429"/>
          <a:stretch/>
        </p:blipFill>
        <p:spPr>
          <a:xfrm>
            <a:off x="399535" y="82378"/>
            <a:ext cx="8414952" cy="5165125"/>
          </a:xfrm>
          <a:prstGeom prst="rect">
            <a:avLst/>
          </a:prstGeom>
        </p:spPr>
      </p:pic>
      <p:sp>
        <p:nvSpPr>
          <p:cNvPr id="4" name="Ellipsi 3"/>
          <p:cNvSpPr/>
          <p:nvPr/>
        </p:nvSpPr>
        <p:spPr>
          <a:xfrm>
            <a:off x="3048001" y="354227"/>
            <a:ext cx="3336324" cy="3542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Pyöristetty kuvaselitesuorakulmio 4"/>
          <p:cNvSpPr/>
          <p:nvPr/>
        </p:nvSpPr>
        <p:spPr>
          <a:xfrm>
            <a:off x="6633519" y="650789"/>
            <a:ext cx="1931773" cy="1614616"/>
          </a:xfrm>
          <a:prstGeom prst="wedgeRoundRectCallout">
            <a:avLst>
              <a:gd name="adj1" fmla="val -93161"/>
              <a:gd name="adj2" fmla="val 11250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200" dirty="0" smtClean="0"/>
              <a:t>1.Paina hiiren oikealla ja ”tallenna kuva nimellä.”</a:t>
            </a:r>
          </a:p>
          <a:p>
            <a:r>
              <a:rPr lang="fi-FI" sz="1200" dirty="0" smtClean="0"/>
              <a:t>2. Tallennetun  </a:t>
            </a:r>
            <a:r>
              <a:rPr lang="fi-FI" sz="1200" dirty="0" err="1" smtClean="0"/>
              <a:t>qr</a:t>
            </a:r>
            <a:r>
              <a:rPr lang="fi-FI" sz="1200" dirty="0" smtClean="0"/>
              <a:t>-koodin voi tulostaa</a:t>
            </a:r>
            <a:r>
              <a:rPr lang="fi-FI" sz="1200" dirty="0"/>
              <a:t> </a:t>
            </a:r>
            <a:r>
              <a:rPr lang="fi-FI" sz="1200" dirty="0" smtClean="0"/>
              <a:t>tai liittää sen tiedostoon.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115875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/>
          <p:cNvSpPr txBox="1"/>
          <p:nvPr/>
        </p:nvSpPr>
        <p:spPr>
          <a:xfrm>
            <a:off x="1612669" y="806335"/>
            <a:ext cx="5436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smtClean="0"/>
              <a:t>CHIRP -appi</a:t>
            </a:r>
            <a:endParaRPr lang="fi-FI" sz="4000" dirty="0"/>
          </a:p>
        </p:txBody>
      </p:sp>
      <p:sp>
        <p:nvSpPr>
          <p:cNvPr id="4" name="Tekstiruutu 3"/>
          <p:cNvSpPr txBox="1"/>
          <p:nvPr/>
        </p:nvSpPr>
        <p:spPr>
          <a:xfrm>
            <a:off x="1620982" y="1936865"/>
            <a:ext cx="522039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N</a:t>
            </a:r>
            <a:r>
              <a:rPr lang="fi-FI" dirty="0" smtClean="0"/>
              <a:t>auhoita ääntä ja tee siitä </a:t>
            </a:r>
            <a:r>
              <a:rPr lang="fi-FI" dirty="0" err="1" smtClean="0"/>
              <a:t>qr</a:t>
            </a:r>
            <a:r>
              <a:rPr lang="fi-FI" dirty="0" smtClean="0"/>
              <a:t>-koodi</a:t>
            </a:r>
          </a:p>
          <a:p>
            <a:endParaRPr lang="fi-FI" dirty="0" smtClean="0"/>
          </a:p>
          <a:p>
            <a:r>
              <a:rPr lang="fi-FI" dirty="0" smtClean="0"/>
              <a:t>Tee näin:</a:t>
            </a:r>
            <a:endParaRPr lang="fi-FI" dirty="0"/>
          </a:p>
          <a:p>
            <a:r>
              <a:rPr lang="fi-FI" dirty="0" smtClean="0"/>
              <a:t>aloita nauhoitus painamalla lintua</a:t>
            </a:r>
          </a:p>
          <a:p>
            <a:r>
              <a:rPr lang="fi-FI" dirty="0" smtClean="0"/>
              <a:t>lopeta nauhoitus painamalla uudelleen lintua</a:t>
            </a:r>
          </a:p>
          <a:p>
            <a:endParaRPr lang="fi-FI" dirty="0"/>
          </a:p>
          <a:p>
            <a:r>
              <a:rPr lang="fi-FI" dirty="0" smtClean="0"/>
              <a:t>Voit kuunnella nauhoitteen </a:t>
            </a:r>
          </a:p>
          <a:p>
            <a:r>
              <a:rPr lang="fi-FI" dirty="0" smtClean="0"/>
              <a:t>saat </a:t>
            </a:r>
            <a:r>
              <a:rPr lang="fi-FI" dirty="0" err="1" smtClean="0"/>
              <a:t>qr</a:t>
            </a:r>
            <a:r>
              <a:rPr lang="fi-FI" dirty="0" smtClean="0"/>
              <a:t>-koodin tallennettua kuva kuvat appiin, paina </a:t>
            </a:r>
            <a:r>
              <a:rPr lang="fi-FI" dirty="0" err="1" smtClean="0"/>
              <a:t>qr</a:t>
            </a:r>
            <a:r>
              <a:rPr lang="fi-FI" dirty="0" smtClean="0"/>
              <a:t>-koodin kuvaketta.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 rotWithShape="1">
          <a:blip r:embed="rId2"/>
          <a:srcRect l="10903" t="-1" r="5953" b="5832"/>
          <a:stretch/>
        </p:blipFill>
        <p:spPr>
          <a:xfrm>
            <a:off x="6899563" y="2864371"/>
            <a:ext cx="1995055" cy="228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81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VINKKI! BITLY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0"/>
          </p:nvPr>
        </p:nvSpPr>
        <p:spPr>
          <a:solidFill>
            <a:schemeClr val="accent4"/>
          </a:solidFill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Jos verkko-osoite on pitkä se kannattaa lyhentää osoitteessa:</a:t>
            </a:r>
          </a:p>
          <a:p>
            <a:pPr algn="ctr"/>
            <a:r>
              <a:rPr lang="fi-FI" sz="2800" dirty="0" smtClean="0">
                <a:hlinkClick r:id="rId2"/>
              </a:rPr>
              <a:t>https://bitly.com/</a:t>
            </a:r>
            <a:endParaRPr lang="fi-FI" sz="2800" dirty="0" smtClean="0"/>
          </a:p>
          <a:p>
            <a:endParaRPr lang="fi-FI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Linkinlyhenteitä voi käyttää kaikissa linkeissä.</a:t>
            </a:r>
          </a:p>
          <a:p>
            <a:pPr algn="ctr"/>
            <a:endParaRPr lang="fi-FI" sz="2800" dirty="0"/>
          </a:p>
          <a:p>
            <a:pPr algn="ctr"/>
            <a:endParaRPr lang="fi-FI" sz="28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179" y="5656307"/>
            <a:ext cx="843348" cy="843348"/>
          </a:xfrm>
          <a:prstGeom prst="rect">
            <a:avLst/>
          </a:prstGeom>
          <a:ln w="317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21551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324516-9609-7D49-AD71-1464DE681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038" y="5570838"/>
            <a:ext cx="4267200" cy="990600"/>
          </a:xfrm>
        </p:spPr>
        <p:txBody>
          <a:bodyPr/>
          <a:lstStyle/>
          <a:p>
            <a:r>
              <a:rPr lang="fi-FI" dirty="0" smtClean="0"/>
              <a:t>KIITOS MIELENKIINNOSTA!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20" y="2756586"/>
            <a:ext cx="2482678" cy="2482678"/>
          </a:xfrm>
          <a:prstGeom prst="rect">
            <a:avLst/>
          </a:prstGeom>
          <a:ln w="79375">
            <a:solidFill>
              <a:schemeClr val="bg1"/>
            </a:solidFill>
          </a:ln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19" y="2595188"/>
            <a:ext cx="2388973" cy="2648644"/>
          </a:xfrm>
          <a:prstGeom prst="rect">
            <a:avLst/>
          </a:prstGeom>
          <a:ln w="1016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63476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i-FI" dirty="0" smtClean="0"/>
              <a:t>verkkoselaimella </a:t>
            </a:r>
            <a:r>
              <a:rPr lang="fi-FI" dirty="0" err="1" smtClean="0"/>
              <a:t>qr.koodit</a:t>
            </a:r>
            <a:r>
              <a:rPr lang="fi-FI" dirty="0" smtClean="0"/>
              <a:t>.</a:t>
            </a:r>
          </a:p>
          <a:p>
            <a:r>
              <a:rPr lang="fi-FI" dirty="0" smtClean="0"/>
              <a:t>kuva video</a:t>
            </a:r>
          </a:p>
          <a:p>
            <a:r>
              <a:rPr lang="fi-FI" dirty="0" err="1" smtClean="0"/>
              <a:t>Tablet</a:t>
            </a:r>
            <a:endParaRPr lang="fi-FI" dirty="0" smtClean="0"/>
          </a:p>
          <a:p>
            <a:r>
              <a:rPr lang="fi-FI" dirty="0" err="1" smtClean="0"/>
              <a:t>one</a:t>
            </a:r>
            <a:r>
              <a:rPr lang="fi-FI" dirty="0" smtClean="0"/>
              <a:t> </a:t>
            </a:r>
            <a:r>
              <a:rPr lang="fi-FI" dirty="0" err="1" smtClean="0"/>
              <a:t>drive</a:t>
            </a:r>
            <a:endParaRPr lang="fi-FI" dirty="0" smtClean="0"/>
          </a:p>
          <a:p>
            <a:r>
              <a:rPr lang="fi-FI" dirty="0" err="1" smtClean="0"/>
              <a:t>iPadilla</a:t>
            </a:r>
            <a:r>
              <a:rPr lang="fi-FI" dirty="0" smtClean="0"/>
              <a:t>. padlet.com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4965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C5F277-D073-2041-8712-5A71665CD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QR-koodi (</a:t>
            </a:r>
            <a:r>
              <a:rPr lang="fi-FI" dirty="0" err="1" smtClean="0"/>
              <a:t>quick</a:t>
            </a:r>
            <a:r>
              <a:rPr lang="fi-FI" dirty="0" smtClean="0"/>
              <a:t> </a:t>
            </a:r>
            <a:r>
              <a:rPr lang="fi-FI" dirty="0" err="1" smtClean="0"/>
              <a:t>response</a:t>
            </a:r>
            <a:r>
              <a:rPr lang="fi-FI" dirty="0" smtClean="0"/>
              <a:t>)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F97AB95-5A18-564A-87B4-7687E919D5E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</a:t>
            </a:r>
            <a:r>
              <a:rPr lang="fi-FI" dirty="0" smtClean="0"/>
              <a:t>uvamuodossa oleva linkki johonkin verkossa olevaan materiaaliin. esim. </a:t>
            </a:r>
            <a:r>
              <a:rPr lang="fi-FI" dirty="0" err="1" smtClean="0"/>
              <a:t>youtube</a:t>
            </a:r>
            <a:r>
              <a:rPr lang="fi-FI" dirty="0" smtClean="0"/>
              <a:t> - video,  verkkosivu, kuva, äänitiedosto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QR-koodi luetaan omalla sovelluksella (useita) turvallisin  sovellus on,  jos se näyttää ensin nettisivun osoitteen.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M</a:t>
            </a:r>
            <a:r>
              <a:rPr lang="fi-FI" dirty="0" smtClean="0"/>
              <a:t>eillä käytössä </a:t>
            </a:r>
            <a:r>
              <a:rPr lang="fi-FI" dirty="0" err="1" smtClean="0"/>
              <a:t>iPadeilla</a:t>
            </a:r>
            <a:r>
              <a:rPr lang="fi-FI" dirty="0" smtClean="0"/>
              <a:t> ”QR-Reader tai IOS 12 sisältää QR-koodi sovelluksen. Uusin </a:t>
            </a:r>
            <a:r>
              <a:rPr lang="fi-FI" dirty="0" err="1" smtClean="0"/>
              <a:t>päivys</a:t>
            </a:r>
            <a:r>
              <a:rPr lang="fi-FI" dirty="0" smtClean="0"/>
              <a:t> toi mukanaan </a:t>
            </a:r>
            <a:r>
              <a:rPr lang="fi-FI" dirty="0" err="1" smtClean="0"/>
              <a:t>qr</a:t>
            </a:r>
            <a:r>
              <a:rPr lang="fi-FI" dirty="0" smtClean="0"/>
              <a:t>-koodin luvun kamera sovelluksessa.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175" y="5631594"/>
            <a:ext cx="843348" cy="843348"/>
          </a:xfrm>
          <a:prstGeom prst="rect">
            <a:avLst/>
          </a:prstGeom>
          <a:ln w="412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83355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title"/>
          </p:nvPr>
        </p:nvSpPr>
        <p:spPr>
          <a:xfrm>
            <a:off x="820816" y="530758"/>
            <a:ext cx="6302004" cy="1123166"/>
          </a:xfrm>
        </p:spPr>
        <p:txBody>
          <a:bodyPr>
            <a:normAutofit/>
          </a:bodyPr>
          <a:lstStyle/>
          <a:p>
            <a:r>
              <a:rPr lang="fi-FI" sz="3200" dirty="0"/>
              <a:t>QR-koodin </a:t>
            </a:r>
            <a:r>
              <a:rPr lang="fi-FI" sz="3200" dirty="0" smtClean="0"/>
              <a:t>skannaus</a:t>
            </a:r>
            <a:br>
              <a:rPr lang="fi-FI" sz="3200" dirty="0" smtClean="0"/>
            </a:br>
            <a:r>
              <a:rPr lang="fi-FI" sz="3200" dirty="0" smtClean="0"/>
              <a:t> IOS 12</a:t>
            </a:r>
            <a:endParaRPr lang="fi-FI" sz="3200" dirty="0"/>
          </a:p>
        </p:txBody>
      </p:sp>
      <p:sp>
        <p:nvSpPr>
          <p:cNvPr id="5" name="Sisällön paikkamerkki 2"/>
          <p:cNvSpPr>
            <a:spLocks noGrp="1"/>
          </p:cNvSpPr>
          <p:nvPr>
            <p:ph sz="quarter" idx="10"/>
          </p:nvPr>
        </p:nvSpPr>
        <p:spPr>
          <a:xfrm flipH="1">
            <a:off x="656705" y="1620616"/>
            <a:ext cx="7579012" cy="173772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i-FI" dirty="0" smtClean="0"/>
              <a:t>Asetukset &gt;Kamera&gt; Skannaa  QR-koodit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 smtClean="0"/>
              <a:t>Näyttää internet osoitteen ennen kuin avaa sen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 smtClean="0"/>
              <a:t>Avaa kamera                osoita </a:t>
            </a:r>
            <a:r>
              <a:rPr lang="fi-FI" dirty="0" err="1" smtClean="0"/>
              <a:t>qr</a:t>
            </a:r>
            <a:r>
              <a:rPr lang="fi-FI" dirty="0" smtClean="0"/>
              <a:t>-koodia&gt; keltaiset reunukset&gt;  paina </a:t>
            </a:r>
          </a:p>
          <a:p>
            <a:r>
              <a:rPr lang="fi-FI" i="1" dirty="0" smtClean="0"/>
              <a:t>        ”</a:t>
            </a:r>
            <a:r>
              <a:rPr lang="fi-FI" i="1" dirty="0"/>
              <a:t>Avaa … apissa Safari</a:t>
            </a:r>
            <a:r>
              <a:rPr lang="fi-FI" i="1" dirty="0" smtClean="0"/>
              <a:t>”.</a:t>
            </a:r>
          </a:p>
          <a:p>
            <a:endParaRPr lang="fi-FI" i="1" dirty="0" smtClean="0"/>
          </a:p>
          <a:p>
            <a:endParaRPr lang="fi-FI" i="1" dirty="0"/>
          </a:p>
          <a:p>
            <a:endParaRPr lang="fi-FI" i="1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78" y="2348637"/>
            <a:ext cx="622924" cy="622924"/>
          </a:xfrm>
          <a:prstGeom prst="rect">
            <a:avLst/>
          </a:prstGeom>
        </p:spPr>
      </p:pic>
      <p:sp>
        <p:nvSpPr>
          <p:cNvPr id="8" name="Otsikko 1"/>
          <p:cNvSpPr txBox="1">
            <a:spLocks/>
          </p:cNvSpPr>
          <p:nvPr/>
        </p:nvSpPr>
        <p:spPr>
          <a:xfrm>
            <a:off x="1048030" y="3526110"/>
            <a:ext cx="6302004" cy="8879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200" dirty="0" smtClean="0"/>
              <a:t>QR-koodin skannaus</a:t>
            </a:r>
            <a:br>
              <a:rPr lang="fi-FI" sz="3200" dirty="0" smtClean="0"/>
            </a:br>
            <a:r>
              <a:rPr lang="fi-FI" sz="3200" dirty="0" smtClean="0"/>
              <a:t> IOS 13.3.</a:t>
            </a:r>
          </a:p>
          <a:p>
            <a:endParaRPr lang="fi-FI" sz="3200" dirty="0"/>
          </a:p>
        </p:txBody>
      </p:sp>
      <p:sp>
        <p:nvSpPr>
          <p:cNvPr id="9" name="Sisällön paikkamerkki 2"/>
          <p:cNvSpPr txBox="1">
            <a:spLocks/>
          </p:cNvSpPr>
          <p:nvPr/>
        </p:nvSpPr>
        <p:spPr>
          <a:xfrm flipH="1">
            <a:off x="748145" y="4147685"/>
            <a:ext cx="7579012" cy="1737726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fi-FI" dirty="0" smtClean="0"/>
              <a:t>Näyttää internet osoitteen ennen kuin avaa sen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 smtClean="0"/>
              <a:t>Avaa kamera                osoita </a:t>
            </a:r>
            <a:r>
              <a:rPr lang="fi-FI" dirty="0" err="1" smtClean="0"/>
              <a:t>qr</a:t>
            </a:r>
            <a:r>
              <a:rPr lang="fi-FI" dirty="0" smtClean="0"/>
              <a:t>-koodia&gt; keltaiset reunukset&gt;  avaa koodin osoitteen automaattisesti</a:t>
            </a:r>
            <a:endParaRPr lang="fi-FI" i="1" dirty="0" smtClean="0"/>
          </a:p>
          <a:p>
            <a:endParaRPr lang="fi-FI" i="1" dirty="0" smtClean="0"/>
          </a:p>
          <a:p>
            <a:endParaRPr lang="fi-FI" i="1" dirty="0" smtClean="0"/>
          </a:p>
          <a:p>
            <a:endParaRPr lang="fi-FI" i="1" dirty="0"/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003" y="4518486"/>
            <a:ext cx="517401" cy="51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64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QR-koodin käyttötapoja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i-FI" dirty="0" smtClean="0"/>
              <a:t>QR-koodirata: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L</a:t>
            </a:r>
            <a:r>
              <a:rPr lang="fi-FI" dirty="0" smtClean="0"/>
              <a:t>iikunta ohjeet.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Kirjaimet.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O</a:t>
            </a:r>
            <a:r>
              <a:rPr lang="fi-FI" dirty="0" smtClean="0"/>
              <a:t>hjeet erilaisiin tilanteisiin.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Vastauslomake.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E</a:t>
            </a:r>
            <a:r>
              <a:rPr lang="fi-FI" dirty="0" smtClean="0"/>
              <a:t>sitys, kysely.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 smtClean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412" y="5689259"/>
            <a:ext cx="843348" cy="843348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27393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qr</a:t>
            </a:r>
            <a:r>
              <a:rPr lang="fi-FI" dirty="0" smtClean="0"/>
              <a:t>-koodin tekeminen</a:t>
            </a:r>
            <a:endParaRPr lang="fi-FI" dirty="0"/>
          </a:p>
        </p:txBody>
      </p:sp>
      <p:sp>
        <p:nvSpPr>
          <p:cNvPr id="4" name="Sisällön paikkamerkki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i-FI" dirty="0" smtClean="0"/>
              <a:t>Useita </a:t>
            </a:r>
            <a:r>
              <a:rPr lang="fi-FI" dirty="0" err="1" smtClean="0"/>
              <a:t>qr</a:t>
            </a:r>
            <a:r>
              <a:rPr lang="fi-FI" dirty="0" smtClean="0"/>
              <a:t>-koodi generaattoreita, ei kirjautumista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http</a:t>
            </a:r>
            <a:r>
              <a:rPr lang="fi-FI" dirty="0"/>
              <a:t>://</a:t>
            </a:r>
            <a:r>
              <a:rPr lang="fi-FI" dirty="0" smtClean="0"/>
              <a:t>www.qr-koodit.fi/etusivu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https://www.the-qrcode-generator.com</a:t>
            </a:r>
            <a:r>
              <a:rPr lang="fi-FI" dirty="0" smtClean="0"/>
              <a:t>/</a:t>
            </a:r>
            <a:endParaRPr lang="fi-FI" dirty="0"/>
          </a:p>
          <a:p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652" y="3122140"/>
            <a:ext cx="422188" cy="422188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320" y="5648069"/>
            <a:ext cx="843348" cy="843348"/>
          </a:xfrm>
          <a:prstGeom prst="rect">
            <a:avLst/>
          </a:prstGeom>
          <a:ln w="444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70688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qr</a:t>
            </a:r>
            <a:r>
              <a:rPr lang="fi-FI" dirty="0" smtClean="0"/>
              <a:t>-koodin tekeminen</a:t>
            </a:r>
            <a:endParaRPr lang="fi-FI" dirty="0"/>
          </a:p>
        </p:txBody>
      </p:sp>
      <p:sp>
        <p:nvSpPr>
          <p:cNvPr id="5" name="Sisällön paikkamerkki 2"/>
          <p:cNvSpPr>
            <a:spLocks noGrp="1"/>
          </p:cNvSpPr>
          <p:nvPr>
            <p:ph sz="quarter" idx="10"/>
          </p:nvPr>
        </p:nvSpPr>
        <p:spPr>
          <a:xfrm flipH="1">
            <a:off x="806236" y="2103829"/>
            <a:ext cx="6399212" cy="3522614"/>
          </a:xfrm>
        </p:spPr>
        <p:txBody>
          <a:bodyPr/>
          <a:lstStyle/>
          <a:p>
            <a:r>
              <a:rPr lang="fi-FI" sz="2800" dirty="0" smtClean="0"/>
              <a:t>Useita </a:t>
            </a:r>
            <a:r>
              <a:rPr lang="fi-FI" sz="2800" dirty="0" err="1" smtClean="0"/>
              <a:t>qr</a:t>
            </a:r>
            <a:r>
              <a:rPr lang="fi-FI" sz="2800" dirty="0" smtClean="0"/>
              <a:t>- generaattoreita, ei kirjautumista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800" dirty="0" smtClean="0">
              <a:hlinkClick r:id="rId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 dirty="0" smtClean="0">
                <a:hlinkClick r:id="rId2"/>
              </a:rPr>
              <a:t>http</a:t>
            </a:r>
            <a:r>
              <a:rPr lang="fi-FI" sz="2800" dirty="0">
                <a:hlinkClick r:id="rId2"/>
              </a:rPr>
              <a:t>://</a:t>
            </a:r>
            <a:r>
              <a:rPr lang="fi-FI" sz="2800" dirty="0" smtClean="0">
                <a:hlinkClick r:id="rId2"/>
              </a:rPr>
              <a:t>www.qr-koodit.fi/etusivu  </a:t>
            </a:r>
            <a:endParaRPr lang="fi-FI" sz="2800" dirty="0" smtClean="0"/>
          </a:p>
          <a:p>
            <a:endParaRPr lang="fi-FI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 dirty="0">
                <a:hlinkClick r:id="rId3"/>
              </a:rPr>
              <a:t>https://www.the-qrcode-generator.com</a:t>
            </a:r>
            <a:r>
              <a:rPr lang="fi-FI" sz="2800" dirty="0" smtClean="0">
                <a:hlinkClick r:id="rId3"/>
              </a:rPr>
              <a:t>/</a:t>
            </a:r>
            <a:endParaRPr lang="fi-FI" sz="2800" dirty="0"/>
          </a:p>
          <a:p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58602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yöristetty kuvaselitesuorakulmio 5"/>
          <p:cNvSpPr/>
          <p:nvPr/>
        </p:nvSpPr>
        <p:spPr>
          <a:xfrm>
            <a:off x="6829167" y="3558745"/>
            <a:ext cx="1565190" cy="1087396"/>
          </a:xfrm>
          <a:prstGeom prst="wedgeRoundRectCallout">
            <a:avLst>
              <a:gd name="adj1" fmla="val -197870"/>
              <a:gd name="adj2" fmla="val -647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8" name="Ryhmä 7"/>
          <p:cNvGrpSpPr/>
          <p:nvPr/>
        </p:nvGrpSpPr>
        <p:grpSpPr>
          <a:xfrm>
            <a:off x="0" y="329514"/>
            <a:ext cx="9023050" cy="4415481"/>
            <a:chOff x="0" y="329514"/>
            <a:chExt cx="9023050" cy="4415481"/>
          </a:xfrm>
        </p:grpSpPr>
        <p:pic>
          <p:nvPicPr>
            <p:cNvPr id="2" name="Kuva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188163"/>
              <a:ext cx="9023050" cy="3556832"/>
            </a:xfrm>
            <a:prstGeom prst="rect">
              <a:avLst/>
            </a:prstGeom>
          </p:spPr>
        </p:pic>
        <p:sp>
          <p:nvSpPr>
            <p:cNvPr id="7" name="Pyöristetty kuvaselitesuorakulmio 6"/>
            <p:cNvSpPr/>
            <p:nvPr/>
          </p:nvSpPr>
          <p:spPr>
            <a:xfrm>
              <a:off x="3871782" y="329514"/>
              <a:ext cx="2875006" cy="1128586"/>
            </a:xfrm>
            <a:prstGeom prst="wedgeRoundRectCallout">
              <a:avLst>
                <a:gd name="adj1" fmla="val -118529"/>
                <a:gd name="adj2" fmla="val 31400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 smtClean="0"/>
                <a:t>Generaattori </a:t>
              </a:r>
            </a:p>
            <a:p>
              <a:pPr algn="ctr"/>
              <a:r>
                <a:rPr lang="fi-FI" dirty="0" smtClean="0"/>
                <a:t>Qr-koodit.fi</a:t>
              </a:r>
              <a:endParaRPr lang="fi-FI" dirty="0"/>
            </a:p>
          </p:txBody>
        </p:sp>
      </p:grpSp>
      <p:sp>
        <p:nvSpPr>
          <p:cNvPr id="9" name="Pyöristetty kuvaselitesuorakulmio 8"/>
          <p:cNvSpPr/>
          <p:nvPr/>
        </p:nvSpPr>
        <p:spPr>
          <a:xfrm>
            <a:off x="5609968" y="3130378"/>
            <a:ext cx="2413686" cy="947352"/>
          </a:xfrm>
          <a:prstGeom prst="wedgeRoundRectCallout">
            <a:avLst>
              <a:gd name="adj1" fmla="val -100374"/>
              <a:gd name="adj2" fmla="val -91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 smtClean="0"/>
              <a:t>Tehdään omaa tekstiä sisältävä koodi- valitse koodintyypiksi vapaamuotoinen</a:t>
            </a:r>
            <a:endParaRPr lang="fi-FI" sz="1400" dirty="0"/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297" y="5603644"/>
            <a:ext cx="843348" cy="84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07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0" y="1326293"/>
            <a:ext cx="8950772" cy="3786214"/>
          </a:xfrm>
          <a:prstGeom prst="rect">
            <a:avLst/>
          </a:prstGeom>
        </p:spPr>
      </p:pic>
      <p:sp>
        <p:nvSpPr>
          <p:cNvPr id="6" name="Suorakulmio 5"/>
          <p:cNvSpPr/>
          <p:nvPr/>
        </p:nvSpPr>
        <p:spPr>
          <a:xfrm>
            <a:off x="1029730" y="3542270"/>
            <a:ext cx="2290117" cy="1276865"/>
          </a:xfrm>
          <a:prstGeom prst="rect">
            <a:avLst/>
          </a:prstGeom>
          <a:solidFill>
            <a:srgbClr val="F6FE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8" name="Ryhmä 7"/>
          <p:cNvGrpSpPr/>
          <p:nvPr/>
        </p:nvGrpSpPr>
        <p:grpSpPr>
          <a:xfrm>
            <a:off x="1046207" y="2537254"/>
            <a:ext cx="7282246" cy="1770567"/>
            <a:chOff x="1046207" y="2537254"/>
            <a:chExt cx="7282246" cy="1770567"/>
          </a:xfrm>
        </p:grpSpPr>
        <p:sp>
          <p:nvSpPr>
            <p:cNvPr id="7" name="Tekstiruutu 6"/>
            <p:cNvSpPr txBox="1"/>
            <p:nvPr/>
          </p:nvSpPr>
          <p:spPr>
            <a:xfrm>
              <a:off x="1046207" y="3599935"/>
              <a:ext cx="22406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000" dirty="0" smtClean="0"/>
                <a:t>Kirjoita tähän haluamasi teksti tai liitä </a:t>
              </a:r>
              <a:r>
                <a:rPr lang="fi-FI" sz="1000" dirty="0"/>
                <a:t>v</a:t>
              </a:r>
              <a:r>
                <a:rPr lang="fi-FI" sz="1000" dirty="0" smtClean="0"/>
                <a:t>almis teksti.</a:t>
              </a:r>
            </a:p>
            <a:p>
              <a:r>
                <a:rPr lang="fi-FI" sz="1000" dirty="0" err="1" smtClean="0"/>
                <a:t>esim</a:t>
              </a:r>
              <a:r>
                <a:rPr lang="fi-FI" sz="1000" dirty="0" smtClean="0"/>
                <a:t>: Kerää kolme käpyä ja kokeile heittää ne ämpäriin!</a:t>
              </a:r>
              <a:endParaRPr lang="fi-FI" sz="1000" dirty="0"/>
            </a:p>
          </p:txBody>
        </p:sp>
        <p:sp>
          <p:nvSpPr>
            <p:cNvPr id="5" name="Pyöristetty kuvaselitesuorakulmio 4"/>
            <p:cNvSpPr/>
            <p:nvPr/>
          </p:nvSpPr>
          <p:spPr>
            <a:xfrm>
              <a:off x="4349577" y="2537254"/>
              <a:ext cx="3978876" cy="1556952"/>
            </a:xfrm>
            <a:prstGeom prst="wedgeRoundRectCallout">
              <a:avLst>
                <a:gd name="adj1" fmla="val -82531"/>
                <a:gd name="adj2" fmla="val 67262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 smtClean="0"/>
                <a:t>Kirjoita tai tuo kopioimalla aiemmin laatima teksti.</a:t>
              </a:r>
              <a:endParaRPr lang="fi-FI" dirty="0"/>
            </a:p>
          </p:txBody>
        </p:sp>
      </p:grpSp>
      <p:grpSp>
        <p:nvGrpSpPr>
          <p:cNvPr id="18" name="Ryhmä 17"/>
          <p:cNvGrpSpPr/>
          <p:nvPr/>
        </p:nvGrpSpPr>
        <p:grpSpPr>
          <a:xfrm>
            <a:off x="2450253" y="5198048"/>
            <a:ext cx="4684961" cy="1602823"/>
            <a:chOff x="810924" y="3865586"/>
            <a:chExt cx="8413628" cy="2878477"/>
          </a:xfrm>
        </p:grpSpPr>
        <p:pic>
          <p:nvPicPr>
            <p:cNvPr id="9" name="Kuva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924" y="5227615"/>
              <a:ext cx="899480" cy="1165026"/>
            </a:xfrm>
            <a:prstGeom prst="rect">
              <a:avLst/>
            </a:prstGeom>
          </p:spPr>
        </p:pic>
        <p:pic>
          <p:nvPicPr>
            <p:cNvPr id="10" name="Kuva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8240" y="4384710"/>
              <a:ext cx="1771136" cy="2294014"/>
            </a:xfrm>
            <a:prstGeom prst="rect">
              <a:avLst/>
            </a:prstGeom>
          </p:spPr>
        </p:pic>
        <p:pic>
          <p:nvPicPr>
            <p:cNvPr id="11" name="Kuva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1559" y="4618694"/>
              <a:ext cx="1548714" cy="2005928"/>
            </a:xfrm>
            <a:prstGeom prst="rect">
              <a:avLst/>
            </a:prstGeom>
          </p:spPr>
        </p:pic>
        <p:pic>
          <p:nvPicPr>
            <p:cNvPr id="12" name="Kuva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5431" y="4897478"/>
              <a:ext cx="1296446" cy="1679186"/>
            </a:xfrm>
            <a:prstGeom prst="rect">
              <a:avLst/>
            </a:prstGeom>
          </p:spPr>
        </p:pic>
        <p:pic>
          <p:nvPicPr>
            <p:cNvPr id="13" name="Kuva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7887" y="5155887"/>
              <a:ext cx="1010238" cy="1308482"/>
            </a:xfrm>
            <a:prstGeom prst="rect">
              <a:avLst/>
            </a:prstGeom>
          </p:spPr>
        </p:pic>
        <p:pic>
          <p:nvPicPr>
            <p:cNvPr id="16" name="Kuva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7588" y="4094206"/>
              <a:ext cx="2045871" cy="2649857"/>
            </a:xfrm>
            <a:prstGeom prst="rect">
              <a:avLst/>
            </a:prstGeom>
          </p:spPr>
        </p:pic>
        <p:pic>
          <p:nvPicPr>
            <p:cNvPr id="17" name="Kuva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9770" y="3865586"/>
              <a:ext cx="2164782" cy="28038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8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 rotWithShape="1">
          <a:blip r:embed="rId2"/>
          <a:srcRect t="3963" r="30"/>
          <a:stretch/>
        </p:blipFill>
        <p:spPr>
          <a:xfrm>
            <a:off x="261037" y="1029728"/>
            <a:ext cx="8569926" cy="4317657"/>
          </a:xfrm>
          <a:prstGeom prst="rect">
            <a:avLst/>
          </a:prstGeom>
        </p:spPr>
      </p:pic>
      <p:sp>
        <p:nvSpPr>
          <p:cNvPr id="6" name="Pyöristetty kuvaselitesuorakulmio 5"/>
          <p:cNvSpPr/>
          <p:nvPr/>
        </p:nvSpPr>
        <p:spPr>
          <a:xfrm>
            <a:off x="2207741" y="2644346"/>
            <a:ext cx="2100649" cy="1458098"/>
          </a:xfrm>
          <a:prstGeom prst="wedgeRoundRectCallout">
            <a:avLst>
              <a:gd name="adj1" fmla="val -66716"/>
              <a:gd name="adj2" fmla="val 591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/>
              <a:t>Paina ”Luo QR-koodi” painiketta, kun teksti on valmis. Generaattori luo  QR-koodin joka avaa tekstin</a:t>
            </a:r>
            <a:endParaRPr lang="fi-FI" sz="1200" dirty="0"/>
          </a:p>
        </p:txBody>
      </p:sp>
      <p:grpSp>
        <p:nvGrpSpPr>
          <p:cNvPr id="7" name="Ryhmä 6"/>
          <p:cNvGrpSpPr/>
          <p:nvPr/>
        </p:nvGrpSpPr>
        <p:grpSpPr>
          <a:xfrm>
            <a:off x="2623248" y="5347385"/>
            <a:ext cx="4247109" cy="1453025"/>
            <a:chOff x="810924" y="3865586"/>
            <a:chExt cx="8413628" cy="2878477"/>
          </a:xfrm>
        </p:grpSpPr>
        <p:pic>
          <p:nvPicPr>
            <p:cNvPr id="8" name="Kuva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924" y="5227615"/>
              <a:ext cx="899480" cy="1165026"/>
            </a:xfrm>
            <a:prstGeom prst="rect">
              <a:avLst/>
            </a:prstGeom>
          </p:spPr>
        </p:pic>
        <p:pic>
          <p:nvPicPr>
            <p:cNvPr id="9" name="Kuva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8240" y="4384710"/>
              <a:ext cx="1771136" cy="2294014"/>
            </a:xfrm>
            <a:prstGeom prst="rect">
              <a:avLst/>
            </a:prstGeom>
          </p:spPr>
        </p:pic>
        <p:pic>
          <p:nvPicPr>
            <p:cNvPr id="10" name="Kuva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1559" y="4618694"/>
              <a:ext cx="1548714" cy="2005928"/>
            </a:xfrm>
            <a:prstGeom prst="rect">
              <a:avLst/>
            </a:prstGeom>
          </p:spPr>
        </p:pic>
        <p:pic>
          <p:nvPicPr>
            <p:cNvPr id="11" name="Kuva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5431" y="4897478"/>
              <a:ext cx="1296446" cy="1679186"/>
            </a:xfrm>
            <a:prstGeom prst="rect">
              <a:avLst/>
            </a:prstGeom>
          </p:spPr>
        </p:pic>
        <p:pic>
          <p:nvPicPr>
            <p:cNvPr id="12" name="Kuva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7887" y="5155887"/>
              <a:ext cx="1010238" cy="1308482"/>
            </a:xfrm>
            <a:prstGeom prst="rect">
              <a:avLst/>
            </a:prstGeom>
          </p:spPr>
        </p:pic>
        <p:pic>
          <p:nvPicPr>
            <p:cNvPr id="13" name="Kuva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7588" y="4094206"/>
              <a:ext cx="2045871" cy="2649857"/>
            </a:xfrm>
            <a:prstGeom prst="rect">
              <a:avLst/>
            </a:prstGeom>
          </p:spPr>
        </p:pic>
        <p:pic>
          <p:nvPicPr>
            <p:cNvPr id="14" name="Kuva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9770" y="3865586"/>
              <a:ext cx="2164782" cy="28038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660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tkan-kaupunki">
  <a:themeElements>
    <a:clrScheme name="Kotkan-kaupunki">
      <a:dk1>
        <a:srgbClr val="000000"/>
      </a:dk1>
      <a:lt1>
        <a:srgbClr val="FFFFFF"/>
      </a:lt1>
      <a:dk2>
        <a:srgbClr val="0B082E"/>
      </a:dk2>
      <a:lt2>
        <a:srgbClr val="F3F3F2"/>
      </a:lt2>
      <a:accent1>
        <a:srgbClr val="0083C8"/>
      </a:accent1>
      <a:accent2>
        <a:srgbClr val="83C3EF"/>
      </a:accent2>
      <a:accent3>
        <a:srgbClr val="CC5B59"/>
      </a:accent3>
      <a:accent4>
        <a:srgbClr val="0083C8"/>
      </a:accent4>
      <a:accent5>
        <a:srgbClr val="83C3EF"/>
      </a:accent5>
      <a:accent6>
        <a:srgbClr val="CC5B59"/>
      </a:accent6>
      <a:hlink>
        <a:srgbClr val="83C3EF"/>
      </a:hlink>
      <a:folHlink>
        <a:srgbClr val="CC5B5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rkki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r_koodit.potx" id="{CA885921-B198-45F1-93A1-A066D043F7C5}" vid="{FFB6815F-DCFC-4490-BA35-8EB42CD38F7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69d9177441543c79f0d0d4433bc13ac xmlns="4725239e-b194-4e4b-9e5d-d7784311bef1">
      <Terms xmlns="http://schemas.microsoft.com/office/infopath/2007/PartnerControls">
        <TermInfo xmlns="http://schemas.microsoft.com/office/infopath/2007/PartnerControls">
          <TermName xmlns="http://schemas.microsoft.com/office/infopath/2007/PartnerControls">Esitys</TermName>
          <TermId xmlns="http://schemas.microsoft.com/office/infopath/2007/PartnerControls">75dd3a33-2d35-471d-9909-b334bdb25443</TermId>
        </TermInfo>
      </Terms>
    </h69d9177441543c79f0d0d4433bc13ac>
    <c93af028e68b4ec18d46cb24ea894b48 xmlns="4725239e-b194-4e4b-9e5d-d7784311bef1">
      <Terms xmlns="http://schemas.microsoft.com/office/infopath/2007/PartnerControls"/>
    </c93af028e68b4ec18d46cb24ea894b48>
    <Nosto xmlns="4725239e-b194-4e4b-9e5d-d7784311bef1">true</Nosto>
    <TaxCatchAll xmlns="4725239e-b194-4e4b-9e5d-d7784311bef1">
      <Value>47</Value>
    </TaxCatchAll>
    <n547a2840f4c4908bae3582247e377a1 xmlns="4725239e-b194-4e4b-9e5d-d7784311bef1">
      <Terms xmlns="http://schemas.microsoft.com/office/infopath/2007/PartnerControls"/>
    </n547a2840f4c4908bae3582247e377a1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ti" ma:contentTypeID="0x010100AA08B6C20633446DB7C637F08F23358C00D1CC8AC89089415292A9D2C309C61E86006AFF035A16CDC34FB27CE08F50ACA405" ma:contentTypeVersion="5" ma:contentTypeDescription="AreenaIntra dokumentti" ma:contentTypeScope="" ma:versionID="85375d156a9e54da357a50f286762abf">
  <xsd:schema xmlns:xsd="http://www.w3.org/2001/XMLSchema" xmlns:xs="http://www.w3.org/2001/XMLSchema" xmlns:p="http://schemas.microsoft.com/office/2006/metadata/properties" xmlns:ns2="4725239e-b194-4e4b-9e5d-d7784311bef1" targetNamespace="http://schemas.microsoft.com/office/2006/metadata/properties" ma:root="true" ma:fieldsID="fe1fe6cdfddaac84caa87306114197f3" ns2:_="">
    <xsd:import namespace="4725239e-b194-4e4b-9e5d-d7784311bef1"/>
    <xsd:element name="properties">
      <xsd:complexType>
        <xsd:sequence>
          <xsd:element name="documentManagement">
            <xsd:complexType>
              <xsd:all>
                <xsd:element ref="ns2:Nosto" minOccurs="0"/>
                <xsd:element ref="ns2:h69d9177441543c79f0d0d4433bc13ac" minOccurs="0"/>
                <xsd:element ref="ns2:TaxCatchAll" minOccurs="0"/>
                <xsd:element ref="ns2:n547a2840f4c4908bae3582247e377a1" minOccurs="0"/>
                <xsd:element ref="ns2:c93af028e68b4ec18d46cb24ea894b48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25239e-b194-4e4b-9e5d-d7784311bef1" elementFormDefault="qualified">
    <xsd:import namespace="http://schemas.microsoft.com/office/2006/documentManagement/types"/>
    <xsd:import namespace="http://schemas.microsoft.com/office/infopath/2007/PartnerControls"/>
    <xsd:element name="Nosto" ma:index="11" nillable="true" ma:displayName="Nosto Aineistopankkiin" ma:default="0" ma:description="Rasti ruutuun jos haluat nostaa ko. dokumentin Aineistopankkiin. Tiedosto sijoittuu antamiesi &quot;dokumenttityyppi&quot;- ja &quot;toiminto&quot; -tietojen perusteella." ma:internalName="Nosto" ma:readOnly="false">
      <xsd:simpleType>
        <xsd:restriction base="dms:Boolean"/>
      </xsd:simpleType>
    </xsd:element>
    <xsd:element name="h69d9177441543c79f0d0d4433bc13ac" ma:index="12" ma:taxonomy="true" ma:internalName="h69d9177441543c79f0d0d4433bc13ac" ma:taxonomyFieldName="AreenaIntraDokumenttityyppi" ma:displayName="Dokumenttityyppi" ma:default="" ma:fieldId="{169d9177-4415-43c7-9f0d-0d4433bc13ac}" ma:sspId="87a157ef-df45-4397-8789-e4454cfc2da5" ma:termSetId="9860e4b5-3b48-4598-ab0d-df731de908d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3" nillable="true" ma:displayName="Taxonomy Catch All Column" ma:description="" ma:hidden="true" ma:list="{9e587972-826e-45c0-a197-bb903696fc62}" ma:internalName="TaxCatchAll" ma:showField="CatchAllData" ma:web="4725239e-b194-4e4b-9e5d-d7784311be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547a2840f4c4908bae3582247e377a1" ma:index="14" nillable="true" ma:taxonomy="true" ma:internalName="n547a2840f4c4908bae3582247e377a1" ma:taxonomyFieldName="AreenaIntraYritys" ma:displayName="Toiminto" ma:readOnly="false" ma:default="" ma:fieldId="{7547a284-0f4c-4908-bae3-582247e377a1}" ma:sspId="87a157ef-df45-4397-8789-e4454cfc2da5" ma:termSetId="4c8fb4a8-b06e-42c0-b7d7-9ce71e54f83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93af028e68b4ec18d46cb24ea894b48" ma:index="15" nillable="true" ma:taxonomy="true" ma:internalName="c93af028e68b4ec18d46cb24ea894b48" ma:taxonomyFieldName="AreenaIntraAjankohta" ma:displayName="Ajankohta" ma:default="" ma:fieldId="{c93af028-e68b-4ec1-8d46-cb24ea894b48}" ma:sspId="87a157ef-df45-4397-8789-e4454cfc2da5" ma:termSetId="ef15eb77-f020-486f-902b-ad8567c6483c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607696-2AC2-4423-A178-D9D7CC1EB56E}">
  <ds:schemaRefs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4725239e-b194-4e4b-9e5d-d7784311bef1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0FCB07C-2628-4585-96AE-014EFACA0D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25239e-b194-4e4b-9e5d-d7784311be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6A3C21-A1A8-4298-9AFF-F8A53A877D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</TotalTime>
  <Words>358</Words>
  <Application>Microsoft Office PowerPoint</Application>
  <PresentationFormat>Näytössä katseltava diaesitys (4:3)</PresentationFormat>
  <Paragraphs>67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0" baseType="lpstr">
      <vt:lpstr>Arial</vt:lpstr>
      <vt:lpstr>Calibri</vt:lpstr>
      <vt:lpstr>Gill Sans MT</vt:lpstr>
      <vt:lpstr>Kotkan-kaupunki</vt:lpstr>
      <vt:lpstr>QR-Koodit</vt:lpstr>
      <vt:lpstr>QR-koodi (quick response)</vt:lpstr>
      <vt:lpstr>QR-koodin skannaus  IOS 12</vt:lpstr>
      <vt:lpstr>QR-koodin käyttötapoja</vt:lpstr>
      <vt:lpstr>qr-koodin tekeminen</vt:lpstr>
      <vt:lpstr>qr-koodin tekeminen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VINKKI! BITLY</vt:lpstr>
      <vt:lpstr>KIITOS MIELENKIINNOSTA!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Powerpoint-malli, Suomi</dc:title>
  <dc:creator>Microsoft Office -käyttäjä</dc:creator>
  <cp:lastModifiedBy>Laitinen Jari</cp:lastModifiedBy>
  <cp:revision>40</cp:revision>
  <dcterms:created xsi:type="dcterms:W3CDTF">2018-12-19T11:03:46Z</dcterms:created>
  <dcterms:modified xsi:type="dcterms:W3CDTF">2020-01-14T08:58:58Z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1503057550</vt:i4>
  </property>
  <property fmtid="{D5CDD505-2E9C-101B-9397-08002B2CF9AE}" pid="3" name="_NewReviewCycle">
    <vt:lpwstr/>
  </property>
  <property fmtid="{D5CDD505-2E9C-101B-9397-08002B2CF9AE}" pid="4" name="_EmailSubject">
    <vt:lpwstr>Tarjous ilmeen entrauksesta</vt:lpwstr>
  </property>
  <property fmtid="{D5CDD505-2E9C-101B-9397-08002B2CF9AE}" pid="5" name="_AuthorEmail">
    <vt:lpwstr>mia.brunila@kotka.fi</vt:lpwstr>
  </property>
  <property fmtid="{D5CDD505-2E9C-101B-9397-08002B2CF9AE}" pid="6" name="_AuthorEmailDisplayName">
    <vt:lpwstr>Brunila Mia</vt:lpwstr>
  </property>
  <property fmtid="{D5CDD505-2E9C-101B-9397-08002B2CF9AE}" pid="7" name="ContentTypeId">
    <vt:lpwstr>0x010100AA08B6C20633446DB7C637F08F23358C00D1CC8AC89089415292A9D2C309C61E86006AFF035A16CDC34FB27CE08F50ACA405</vt:lpwstr>
  </property>
  <property fmtid="{D5CDD505-2E9C-101B-9397-08002B2CF9AE}" pid="8" name="AreenaIntraAjankohta">
    <vt:lpwstr/>
  </property>
  <property fmtid="{D5CDD505-2E9C-101B-9397-08002B2CF9AE}" pid="9" name="AreenaIntraYritys">
    <vt:lpwstr/>
  </property>
  <property fmtid="{D5CDD505-2E9C-101B-9397-08002B2CF9AE}" pid="10" name="AreenaIntraDokumenttityyppi">
    <vt:lpwstr>47;#Esitys|75dd3a33-2d35-471d-9909-b334bdb25443</vt:lpwstr>
  </property>
</Properties>
</file>