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94" r:id="rId3"/>
    <p:sldId id="298" r:id="rId4"/>
    <p:sldId id="313" r:id="rId5"/>
    <p:sldId id="310" r:id="rId6"/>
    <p:sldId id="314" r:id="rId7"/>
    <p:sldId id="307" r:id="rId8"/>
    <p:sldId id="312" r:id="rId9"/>
    <p:sldId id="318" r:id="rId10"/>
    <p:sldId id="319" r:id="rId11"/>
    <p:sldId id="320" r:id="rId12"/>
    <p:sldId id="321" r:id="rId13"/>
    <p:sldId id="309" r:id="rId14"/>
    <p:sldId id="322" r:id="rId15"/>
    <p:sldId id="324" r:id="rId16"/>
    <p:sldId id="284" r:id="rId17"/>
    <p:sldId id="296" r:id="rId18"/>
    <p:sldId id="317" r:id="rId19"/>
    <p:sldId id="295" r:id="rId20"/>
    <p:sldId id="297" r:id="rId21"/>
    <p:sldId id="315" r:id="rId22"/>
    <p:sldId id="316" r:id="rId23"/>
    <p:sldId id="299" r:id="rId24"/>
    <p:sldId id="300" r:id="rId25"/>
    <p:sldId id="303" r:id="rId26"/>
    <p:sldId id="308" r:id="rId27"/>
    <p:sldId id="323" r:id="rId28"/>
    <p:sldId id="273" r:id="rId29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3"/>
    <p:restoredTop sz="87711"/>
  </p:normalViewPr>
  <p:slideViewPr>
    <p:cSldViewPr snapToGrid="0" snapToObjects="1">
      <p:cViewPr varScale="1">
        <p:scale>
          <a:sx n="108" d="100"/>
          <a:sy n="108" d="100"/>
        </p:scale>
        <p:origin x="3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E8290-468C-3B4F-B44C-91BD06A27B39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753AF-C344-3B4A-8612-7BADA32327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14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Further examples: types of fruits, nationality, favourite animal =&gt; </a:t>
            </a:r>
            <a:r>
              <a:rPr lang="en-GB" i="1" noProof="0" dirty="0"/>
              <a:t>frequency</a:t>
            </a:r>
            <a:r>
              <a:rPr lang="en-GB" noProof="0" dirty="0"/>
              <a:t> of categories. Order of data is NOT undisputable.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753AF-C344-3B4A-8612-7BADA323275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56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Order of data values is undisputable, but data values do NOT have fixed unit of measurement.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753AF-C344-3B4A-8612-7BADA323275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174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Data has fixed unit of measurement like date of birth and degree of Celsius.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753AF-C344-3B4A-8612-7BADA323275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525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 example, weight in grams is a ratio scale, as something cannot weigh -600 grams. Also, when you ask participants to memorize a list of words – the number that they remember is ratio data. They cannot remember -2 words. No one can have -3 children.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753AF-C344-3B4A-8612-7BADA3232750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95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one-tailed hypothesis, the researcher predicts the direction of the relationship, E.g., adults will correctly recall more words than children.</a:t>
            </a:r>
          </a:p>
          <a:p>
            <a:endParaRPr lang="e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two-tailed hypothesis, the researcher does not predict the direction of the relationship, only that there will be a difference, E.g., there will be a difference in how many numbers are correctly recalled by children and adults.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753AF-C344-3B4A-8612-7BADA3232750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05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Standard deviation is the square root of sum of squared deviation from the mean divided by the number of observations.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753AF-C344-3B4A-8612-7BADA3232750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084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“false positive” is known as a type I error. After inferential statistical analysis, the researcher has incorrectly rejected the null hypothesis and concluded that there is an effect when there is not one. </a:t>
            </a:r>
          </a:p>
          <a:p>
            <a:endParaRPr lang="e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type II error is also known as a “false negative”. In this situation, the researcher has incorrectly accepted the null hypothesis, in other words, concluded that there is not an effect when there is one.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753AF-C344-3B4A-8612-7BADA3232750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506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Instead of </a:t>
            </a:r>
            <a:r>
              <a:rPr lang="en-GB" noProof="0" dirty="0" err="1"/>
              <a:t>McNemar’s</a:t>
            </a:r>
            <a:r>
              <a:rPr lang="en-GB" noProof="0" dirty="0"/>
              <a:t> test, repeated measures sign test can also be used, BUT if students of IB Psychology go for nominal data, independent measures and Chi-square test is recommended.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753AF-C344-3B4A-8612-7BADA3232750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15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PSYCHOLOGY AND STATISTICS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7A168F-9C67-7A41-B114-482DA5B1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Levels</a:t>
            </a:r>
            <a:r>
              <a:rPr lang="fi-FI" dirty="0"/>
              <a:t> of </a:t>
            </a:r>
            <a:r>
              <a:rPr lang="fi-FI" dirty="0" err="1"/>
              <a:t>measurement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56FFA4-EF7C-AE41-B422-347CF1DD70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Ordinal data</a:t>
            </a:r>
          </a:p>
          <a:p>
            <a:pPr lvl="1"/>
            <a:r>
              <a:rPr lang="en-GB" i="1" dirty="0"/>
              <a:t>Rank order</a:t>
            </a:r>
          </a:p>
          <a:p>
            <a:pPr lvl="1"/>
            <a:r>
              <a:rPr lang="en-GB" dirty="0"/>
              <a:t>The data are shown in a </a:t>
            </a:r>
            <a:r>
              <a:rPr lang="en-GB" i="1" dirty="0"/>
              <a:t>histogram</a:t>
            </a:r>
          </a:p>
          <a:p>
            <a:pPr lvl="1"/>
            <a:r>
              <a:rPr lang="en-GB" dirty="0"/>
              <a:t>E.g. ranking cakes into most – least tasty, positions in a race and questionnaire scales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6D7ADB88-B64B-B14E-8EC9-442A63B78B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2177256"/>
            <a:ext cx="4495798" cy="3371849"/>
          </a:xfrm>
        </p:spPr>
      </p:pic>
    </p:spTree>
    <p:extLst>
      <p:ext uri="{BB962C8B-B14F-4D97-AF65-F5344CB8AC3E}">
        <p14:creationId xmlns:p14="http://schemas.microsoft.com/office/powerpoint/2010/main" val="11345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33781D-7140-724A-BAE6-EBABE998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Levels</a:t>
            </a:r>
            <a:r>
              <a:rPr lang="fi-FI" dirty="0"/>
              <a:t> of </a:t>
            </a:r>
            <a:r>
              <a:rPr lang="fi-FI" dirty="0" err="1"/>
              <a:t>measurement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CA49DD-6FE8-D847-B61F-BEC180E45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114800" cy="4776849"/>
          </a:xfrm>
        </p:spPr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Interval data</a:t>
            </a:r>
          </a:p>
          <a:p>
            <a:pPr lvl="1"/>
            <a:r>
              <a:rPr lang="en-GB" i="1" dirty="0"/>
              <a:t>Equal interval, fixed unit of measurement</a:t>
            </a:r>
          </a:p>
          <a:p>
            <a:pPr lvl="1"/>
            <a:r>
              <a:rPr lang="en-GB" dirty="0"/>
              <a:t>The data are shown in </a:t>
            </a:r>
            <a:r>
              <a:rPr lang="en-GB" i="1" dirty="0"/>
              <a:t>scatter diagram </a:t>
            </a:r>
            <a:r>
              <a:rPr lang="en-GB" dirty="0"/>
              <a:t>and/or </a:t>
            </a:r>
            <a:r>
              <a:rPr lang="en-GB" i="1" dirty="0"/>
              <a:t>line graph</a:t>
            </a:r>
          </a:p>
          <a:p>
            <a:pPr lvl="1"/>
            <a:r>
              <a:rPr lang="en-GB" dirty="0"/>
              <a:t>E.g. number of calories in a range of cakes, test scores and date of birth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1528C350-DDD9-CD4C-9740-61AC4EC444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445573"/>
            <a:ext cx="4114799" cy="3086099"/>
          </a:xfrm>
        </p:spPr>
      </p:pic>
    </p:spTree>
    <p:extLst>
      <p:ext uri="{BB962C8B-B14F-4D97-AF65-F5344CB8AC3E}">
        <p14:creationId xmlns:p14="http://schemas.microsoft.com/office/powerpoint/2010/main" val="112894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0C9AB8-EF33-294E-8819-99519D5A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Levels</a:t>
            </a:r>
            <a:r>
              <a:rPr lang="fi-FI" dirty="0"/>
              <a:t> of </a:t>
            </a:r>
            <a:r>
              <a:rPr lang="fi-FI" dirty="0" err="1"/>
              <a:t>measurement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E57A83-9E37-F74C-9A15-7B75D7C8FF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Ratio data</a:t>
            </a:r>
          </a:p>
          <a:p>
            <a:pPr lvl="1"/>
            <a:r>
              <a:rPr lang="en-GB" dirty="0"/>
              <a:t>Like interval data, but with a </a:t>
            </a:r>
            <a:r>
              <a:rPr lang="en-GB" i="1" dirty="0"/>
              <a:t>true zero point</a:t>
            </a:r>
            <a:endParaRPr lang="en-GB" dirty="0"/>
          </a:p>
          <a:p>
            <a:pPr lvl="1"/>
            <a:r>
              <a:rPr lang="en-GB" dirty="0"/>
              <a:t>E.g. number of words remembered, number of children and weight in kilograms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7ECB254-2D3A-BA4A-AA4A-BBCC61934F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396588"/>
            <a:ext cx="4114800" cy="2933185"/>
          </a:xfrm>
        </p:spPr>
      </p:pic>
    </p:spTree>
    <p:extLst>
      <p:ext uri="{BB962C8B-B14F-4D97-AF65-F5344CB8AC3E}">
        <p14:creationId xmlns:p14="http://schemas.microsoft.com/office/powerpoint/2010/main" val="6089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20CD28-6039-9542-A221-294915DF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Levels</a:t>
            </a:r>
            <a:r>
              <a:rPr lang="fi-FI" dirty="0"/>
              <a:t> of </a:t>
            </a:r>
            <a:r>
              <a:rPr lang="fi-FI" dirty="0" err="1"/>
              <a:t>measurement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C02681-1909-E048-B586-8A02E0EED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Students of IB Psychology are encouraged to use at least </a:t>
            </a:r>
            <a:r>
              <a:rPr lang="en-GB" i="1" dirty="0"/>
              <a:t>ordinal</a:t>
            </a:r>
            <a:r>
              <a:rPr lang="en-GB" dirty="0"/>
              <a:t> level variables in IA task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942B59B-5C24-B343-9063-CC7312DEBA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55806" y="1893344"/>
            <a:ext cx="4630994" cy="3492868"/>
          </a:xfrm>
        </p:spPr>
      </p:pic>
    </p:spTree>
    <p:extLst>
      <p:ext uri="{BB962C8B-B14F-4D97-AF65-F5344CB8AC3E}">
        <p14:creationId xmlns:p14="http://schemas.microsoft.com/office/powerpoint/2010/main" val="301984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724B4D-D4F7-8247-AF5A-CE230BBA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Hypotheses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610F8CD-1430-1241-A77B-3027D41C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One-tailed</a:t>
            </a:r>
            <a:r>
              <a:rPr lang="en-GB" i="1" dirty="0"/>
              <a:t> directional hypothesis </a:t>
            </a:r>
            <a:r>
              <a:rPr lang="en-GB" dirty="0"/>
              <a:t>predicts the nature of effect of the IV on the DV</a:t>
            </a:r>
          </a:p>
          <a:p>
            <a:pPr lvl="1"/>
            <a:r>
              <a:rPr lang="en-GB" dirty="0"/>
              <a:t>E.g. higher IQ scores, fewer friends</a:t>
            </a:r>
          </a:p>
          <a:p>
            <a:r>
              <a:rPr lang="en-GB" b="1" i="1" dirty="0"/>
              <a:t>Two-tailed</a:t>
            </a:r>
            <a:r>
              <a:rPr lang="en-GB" i="1" dirty="0"/>
              <a:t> non-directional hypothesis </a:t>
            </a:r>
            <a:r>
              <a:rPr lang="en-GB" dirty="0"/>
              <a:t>predicts that the IV will have an effect on the DV, but the direction of the effect is not specified</a:t>
            </a:r>
          </a:p>
          <a:p>
            <a:pPr lvl="1"/>
            <a:r>
              <a:rPr lang="en-GB" dirty="0"/>
              <a:t>E.g. different levels of happiness, different memory abilities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7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EFA834-F0A5-9041-B4D7-02666A5E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designs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BB6DF1-2B7F-9341-AE59-826036A3E5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Independent measures design</a:t>
            </a:r>
          </a:p>
          <a:p>
            <a:r>
              <a:rPr lang="en-GB" b="1" dirty="0"/>
              <a:t>Matched pairs design</a:t>
            </a:r>
          </a:p>
          <a:p>
            <a:r>
              <a:rPr lang="en-GB" b="1" dirty="0"/>
              <a:t>Repeated measures design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DDF2928-474D-ED40-9C30-AD71B716BCE7}"/>
              </a:ext>
            </a:extLst>
          </p:cNvPr>
          <p:cNvSpPr txBox="1"/>
          <p:nvPr/>
        </p:nvSpPr>
        <p:spPr>
          <a:xfrm>
            <a:off x="4734308" y="2893685"/>
            <a:ext cx="3952492" cy="193899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To keep things simple</a:t>
            </a:r>
          </a:p>
          <a:p>
            <a:pPr algn="ctr"/>
            <a:r>
              <a:rPr lang="en-GB" sz="2400" b="1" dirty="0"/>
              <a:t>in the IA replication, </a:t>
            </a:r>
          </a:p>
          <a:p>
            <a:pPr algn="ctr"/>
            <a:r>
              <a:rPr lang="en-GB" sz="2400" b="1" dirty="0"/>
              <a:t>choose between </a:t>
            </a:r>
            <a:r>
              <a:rPr lang="en-GB" sz="2400" b="1" i="1" dirty="0"/>
              <a:t>independent</a:t>
            </a:r>
          </a:p>
          <a:p>
            <a:pPr algn="ctr"/>
            <a:r>
              <a:rPr lang="en-GB" sz="2400" b="1" i="1" dirty="0"/>
              <a:t>measures design</a:t>
            </a:r>
            <a:r>
              <a:rPr lang="en-GB" sz="2400" b="1" dirty="0"/>
              <a:t> and </a:t>
            </a:r>
          </a:p>
          <a:p>
            <a:pPr algn="ctr"/>
            <a:r>
              <a:rPr lang="en-GB" sz="2400" b="1" i="1" dirty="0"/>
              <a:t>repeated measures design</a:t>
            </a:r>
          </a:p>
        </p:txBody>
      </p:sp>
    </p:spTree>
    <p:extLst>
      <p:ext uri="{BB962C8B-B14F-4D97-AF65-F5344CB8AC3E}">
        <p14:creationId xmlns:p14="http://schemas.microsoft.com/office/powerpoint/2010/main" val="31712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Descriptive</a:t>
            </a:r>
            <a:r>
              <a:rPr lang="fi-FI" dirty="0"/>
              <a:t> </a:t>
            </a:r>
            <a:r>
              <a:rPr lang="fi-FI" dirty="0" err="1"/>
              <a:t>statistics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Average/central tendency</a:t>
            </a:r>
          </a:p>
          <a:p>
            <a:pPr lvl="1"/>
            <a:r>
              <a:rPr lang="en-GB" b="1" dirty="0"/>
              <a:t>Mean</a:t>
            </a:r>
            <a:r>
              <a:rPr lang="en-GB" dirty="0"/>
              <a:t> = sum of scores divided by the number of scores </a:t>
            </a:r>
            <a:r>
              <a:rPr lang="en-GB" dirty="0">
                <a:solidFill>
                  <a:srgbClr val="FF0000"/>
                </a:solidFill>
              </a:rPr>
              <a:t>INTERVAL/RATIO DATA</a:t>
            </a:r>
          </a:p>
          <a:p>
            <a:pPr lvl="1"/>
            <a:r>
              <a:rPr lang="en-GB" b="1" dirty="0"/>
              <a:t>Median</a:t>
            </a:r>
            <a:r>
              <a:rPr lang="en-GB" dirty="0"/>
              <a:t> = centre/middle score </a:t>
            </a:r>
            <a:r>
              <a:rPr lang="en-GB" dirty="0">
                <a:solidFill>
                  <a:srgbClr val="FF0000"/>
                </a:solidFill>
              </a:rPr>
              <a:t>ORDINAL DATA</a:t>
            </a:r>
          </a:p>
          <a:p>
            <a:pPr lvl="1"/>
            <a:r>
              <a:rPr lang="en-GB" b="1" dirty="0"/>
              <a:t>Mode</a:t>
            </a:r>
            <a:r>
              <a:rPr lang="en-GB" dirty="0"/>
              <a:t> = most frequent score </a:t>
            </a:r>
            <a:r>
              <a:rPr lang="en-GB" dirty="0">
                <a:solidFill>
                  <a:srgbClr val="FF0000"/>
                </a:solidFill>
              </a:rPr>
              <a:t>NOMINAL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4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Descriptive</a:t>
            </a:r>
            <a:r>
              <a:rPr lang="fi-FI" dirty="0"/>
              <a:t> </a:t>
            </a:r>
            <a:r>
              <a:rPr lang="fi-FI" dirty="0" err="1"/>
              <a:t>statistics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Variability/dispersion</a:t>
            </a:r>
          </a:p>
          <a:p>
            <a:pPr lvl="1"/>
            <a:r>
              <a:rPr lang="en-GB" i="1" dirty="0"/>
              <a:t>Spread of data</a:t>
            </a:r>
            <a:r>
              <a:rPr lang="en-GB" dirty="0"/>
              <a:t>; How the scores in a set differ from one another and from the mean?</a:t>
            </a:r>
          </a:p>
          <a:p>
            <a:pPr lvl="1"/>
            <a:r>
              <a:rPr lang="en-GB" b="1" dirty="0"/>
              <a:t>Range</a:t>
            </a:r>
            <a:r>
              <a:rPr lang="en-GB" dirty="0"/>
              <a:t> = the difference between the highest and lowest score in a set </a:t>
            </a:r>
            <a:r>
              <a:rPr lang="en-GB" dirty="0">
                <a:solidFill>
                  <a:srgbClr val="FF0000"/>
                </a:solidFill>
              </a:rPr>
              <a:t>ORDINAL DATA</a:t>
            </a:r>
          </a:p>
          <a:p>
            <a:pPr lvl="1"/>
            <a:r>
              <a:rPr lang="en-GB" b="1" dirty="0"/>
              <a:t>Variance</a:t>
            </a:r>
            <a:r>
              <a:rPr lang="en-GB" dirty="0"/>
              <a:t> = the degree to which scores differ from the mean</a:t>
            </a:r>
          </a:p>
          <a:p>
            <a:pPr lvl="1"/>
            <a:r>
              <a:rPr lang="en-GB" b="1" dirty="0"/>
              <a:t>Standard deviation </a:t>
            </a:r>
            <a:r>
              <a:rPr lang="en-GB"/>
              <a:t>= square </a:t>
            </a:r>
            <a:r>
              <a:rPr lang="en-GB" dirty="0"/>
              <a:t>root of the variance </a:t>
            </a:r>
            <a:r>
              <a:rPr lang="en-GB" dirty="0">
                <a:solidFill>
                  <a:srgbClr val="FF0000"/>
                </a:solidFill>
              </a:rPr>
              <a:t>INTERVAL/RATIO DATA</a:t>
            </a:r>
          </a:p>
        </p:txBody>
      </p:sp>
    </p:spTree>
    <p:extLst>
      <p:ext uri="{BB962C8B-B14F-4D97-AF65-F5344CB8AC3E}">
        <p14:creationId xmlns:p14="http://schemas.microsoft.com/office/powerpoint/2010/main" val="1876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C76473-826B-9840-B55D-D068A889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Descriptive</a:t>
            </a:r>
            <a:r>
              <a:rPr lang="fi-FI" dirty="0"/>
              <a:t> </a:t>
            </a:r>
            <a:r>
              <a:rPr lang="fi-FI" dirty="0" err="1"/>
              <a:t>statistics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D659D5-788B-054C-9BC8-4CB95B6DC5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In the IB Psychology IA report, use only the parts of descriptive statistics that are relevant to the analysis of your research data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96A0FBD-AFC2-CA4C-B105-A2399C3FCF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81245"/>
            <a:ext cx="4038600" cy="2695509"/>
          </a:xfrm>
        </p:spPr>
      </p:pic>
    </p:spTree>
    <p:extLst>
      <p:ext uri="{BB962C8B-B14F-4D97-AF65-F5344CB8AC3E}">
        <p14:creationId xmlns:p14="http://schemas.microsoft.com/office/powerpoint/2010/main" val="121927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Inferential</a:t>
            </a:r>
            <a:r>
              <a:rPr lang="fi-FI" dirty="0"/>
              <a:t> </a:t>
            </a:r>
            <a:r>
              <a:rPr lang="fi-FI" dirty="0" err="1"/>
              <a:t>statistics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collected data in psychological research contain some degree of variability that can be attributed to </a:t>
            </a:r>
            <a:r>
              <a:rPr lang="en-GB" i="1" dirty="0"/>
              <a:t>chance</a:t>
            </a:r>
          </a:p>
          <a:p>
            <a:endParaRPr lang="en-GB" dirty="0"/>
          </a:p>
          <a:p>
            <a:r>
              <a:rPr lang="en-GB" dirty="0"/>
              <a:t>Inferential statistics are procedures of calculating the </a:t>
            </a:r>
            <a:r>
              <a:rPr lang="en-GB" i="1" dirty="0"/>
              <a:t>probability</a:t>
            </a:r>
            <a:r>
              <a:rPr lang="en-GB" dirty="0"/>
              <a:t> that the observed results could derive from chance alone</a:t>
            </a:r>
          </a:p>
        </p:txBody>
      </p:sp>
    </p:spTree>
    <p:extLst>
      <p:ext uri="{BB962C8B-B14F-4D97-AF65-F5344CB8AC3E}">
        <p14:creationId xmlns:p14="http://schemas.microsoft.com/office/powerpoint/2010/main" val="14447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do we need maths in psychology?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To draw a graph to present the data</a:t>
            </a:r>
          </a:p>
          <a:p>
            <a:endParaRPr lang="en-GB" dirty="0"/>
          </a:p>
          <a:p>
            <a:r>
              <a:rPr lang="en-GB" dirty="0"/>
              <a:t>To make use of statistics</a:t>
            </a:r>
          </a:p>
          <a:p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511132"/>
            <a:ext cx="4191000" cy="4539042"/>
          </a:xfrm>
        </p:spPr>
      </p:pic>
    </p:spTree>
    <p:extLst>
      <p:ext uri="{BB962C8B-B14F-4D97-AF65-F5344CB8AC3E}">
        <p14:creationId xmlns:p14="http://schemas.microsoft.com/office/powerpoint/2010/main" val="141364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Inferential</a:t>
            </a:r>
            <a:r>
              <a:rPr lang="fi-FI" dirty="0"/>
              <a:t> </a:t>
            </a:r>
            <a:r>
              <a:rPr lang="fi-FI" dirty="0" err="1"/>
              <a:t>statistics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Statistical significance</a:t>
            </a:r>
          </a:p>
          <a:p>
            <a:pPr lvl="1"/>
            <a:r>
              <a:rPr lang="en-GB" dirty="0"/>
              <a:t>Probability that the variability of scores could be caused by chance alone is small; The results cannot be explained by chance alone</a:t>
            </a:r>
          </a:p>
          <a:p>
            <a:pPr lvl="1"/>
            <a:r>
              <a:rPr lang="en-GB" b="1" i="1" dirty="0"/>
              <a:t>p</a:t>
            </a:r>
            <a:r>
              <a:rPr lang="en-GB" b="1" dirty="0"/>
              <a:t>-value</a:t>
            </a:r>
            <a:r>
              <a:rPr lang="en-GB" dirty="0"/>
              <a:t> or </a:t>
            </a:r>
            <a:r>
              <a:rPr lang="en-GB" b="1" dirty="0"/>
              <a:t>probability value </a:t>
            </a:r>
            <a:r>
              <a:rPr lang="en-GB" dirty="0"/>
              <a:t>is less than .05 (5%) =&gt; there is a 95% chance of finding a significant difference/relationship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EACEA0-7485-694D-9647-5EBCD7DD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Inferential</a:t>
            </a:r>
            <a:r>
              <a:rPr lang="fi-FI" dirty="0"/>
              <a:t> </a:t>
            </a:r>
            <a:r>
              <a:rPr lang="fi-FI" dirty="0" err="1"/>
              <a:t>statistics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F2FF89-ACAD-D445-AEE6-61FAF8BB7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If </a:t>
            </a:r>
            <a:r>
              <a:rPr lang="en-GB" i="1" dirty="0"/>
              <a:t>p</a:t>
            </a:r>
            <a:r>
              <a:rPr lang="en-GB" dirty="0"/>
              <a:t>-value is .05, there is still a 5% chance that we are making a </a:t>
            </a:r>
            <a:r>
              <a:rPr lang="en-GB" b="1" i="1" dirty="0"/>
              <a:t>type I </a:t>
            </a:r>
            <a:r>
              <a:rPr lang="en-GB" dirty="0"/>
              <a:t>or</a:t>
            </a:r>
            <a:r>
              <a:rPr lang="en-GB" b="1" dirty="0"/>
              <a:t> </a:t>
            </a:r>
            <a:r>
              <a:rPr lang="en-GB" b="1" i="1" dirty="0"/>
              <a:t>type II error</a:t>
            </a:r>
          </a:p>
          <a:p>
            <a:pPr lvl="1"/>
            <a:r>
              <a:rPr lang="en-GB" i="1" dirty="0"/>
              <a:t>Type I error </a:t>
            </a:r>
            <a:r>
              <a:rPr lang="en-GB" dirty="0"/>
              <a:t>= “false positive”, we rejected a null hypothesis which was actually true</a:t>
            </a:r>
          </a:p>
          <a:p>
            <a:pPr lvl="1"/>
            <a:r>
              <a:rPr lang="en-GB" i="1" dirty="0"/>
              <a:t>Type II error </a:t>
            </a:r>
            <a:r>
              <a:rPr lang="en-GB" dirty="0"/>
              <a:t>= “false negative”, we accepted a null hypothesis which was not true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7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E97EE8-E1D3-5441-B572-257237982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4" t="29783" r="95" b="29879"/>
          <a:stretch/>
        </p:blipFill>
        <p:spPr>
          <a:xfrm>
            <a:off x="457200" y="511829"/>
            <a:ext cx="8229600" cy="5834342"/>
          </a:xfrm>
        </p:spPr>
      </p:pic>
    </p:spTree>
    <p:extLst>
      <p:ext uri="{BB962C8B-B14F-4D97-AF65-F5344CB8AC3E}">
        <p14:creationId xmlns:p14="http://schemas.microsoft.com/office/powerpoint/2010/main" val="667455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Inferential</a:t>
            </a:r>
            <a:r>
              <a:rPr lang="fi-FI" dirty="0"/>
              <a:t> </a:t>
            </a:r>
            <a:r>
              <a:rPr lang="fi-FI" dirty="0" err="1"/>
              <a:t>statistics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Parametric test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137482"/>
          </a:xfrm>
        </p:spPr>
        <p:txBody>
          <a:bodyPr>
            <a:normAutofit/>
          </a:bodyPr>
          <a:lstStyle/>
          <a:p>
            <a:r>
              <a:rPr lang="en-GB" i="1" dirty="0"/>
              <a:t>Normal distribution </a:t>
            </a:r>
            <a:r>
              <a:rPr lang="en-GB" dirty="0"/>
              <a:t>of data</a:t>
            </a:r>
          </a:p>
          <a:p>
            <a:r>
              <a:rPr lang="en-GB" dirty="0"/>
              <a:t>Dependent Variable (DV) is an </a:t>
            </a:r>
            <a:r>
              <a:rPr lang="en-GB" i="1" dirty="0"/>
              <a:t>interval </a:t>
            </a:r>
            <a:r>
              <a:rPr lang="en-GB" dirty="0"/>
              <a:t>or </a:t>
            </a:r>
            <a:r>
              <a:rPr lang="en-GB" i="1" dirty="0"/>
              <a:t>ratio variable</a:t>
            </a:r>
          </a:p>
          <a:p>
            <a:pPr lvl="1"/>
            <a:r>
              <a:rPr lang="en-GB" dirty="0"/>
              <a:t>Unrelated </a:t>
            </a:r>
            <a:r>
              <a:rPr lang="en-GB" i="1" dirty="0"/>
              <a:t>t</a:t>
            </a:r>
            <a:r>
              <a:rPr lang="en-GB" dirty="0"/>
              <a:t>-test</a:t>
            </a:r>
          </a:p>
          <a:p>
            <a:pPr lvl="1"/>
            <a:r>
              <a:rPr lang="en-GB" dirty="0"/>
              <a:t>Related </a:t>
            </a:r>
            <a:r>
              <a:rPr lang="en-GB" i="1" dirty="0"/>
              <a:t>t</a:t>
            </a:r>
            <a:r>
              <a:rPr lang="en-GB" dirty="0"/>
              <a:t>-test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Non-parametric test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Normal distribution of data cannot be applied</a:t>
            </a:r>
          </a:p>
          <a:p>
            <a:r>
              <a:rPr lang="en-GB" dirty="0"/>
              <a:t>Dependent Variable (DV) is a </a:t>
            </a:r>
            <a:r>
              <a:rPr lang="en-GB" i="1" dirty="0"/>
              <a:t>nominal, ordinal,</a:t>
            </a:r>
            <a:r>
              <a:rPr lang="en-GB" dirty="0"/>
              <a:t> </a:t>
            </a:r>
            <a:r>
              <a:rPr lang="en-GB" i="1" dirty="0"/>
              <a:t>interval</a:t>
            </a:r>
            <a:r>
              <a:rPr lang="en-GB" dirty="0"/>
              <a:t> or </a:t>
            </a:r>
            <a:r>
              <a:rPr lang="en-GB" i="1" dirty="0"/>
              <a:t>ratio variable</a:t>
            </a:r>
          </a:p>
          <a:p>
            <a:pPr lvl="1"/>
            <a:r>
              <a:rPr lang="en-GB" dirty="0"/>
              <a:t>Mann Whitney U test</a:t>
            </a:r>
          </a:p>
          <a:p>
            <a:pPr lvl="1"/>
            <a:r>
              <a:rPr lang="en-GB" dirty="0"/>
              <a:t>Wilcoxon signed-rank test</a:t>
            </a:r>
          </a:p>
          <a:p>
            <a:pPr lvl="1"/>
            <a:r>
              <a:rPr lang="en-GB" i="1" dirty="0"/>
              <a:t>Chi</a:t>
            </a:r>
            <a:r>
              <a:rPr lang="en-GB" dirty="0"/>
              <a:t>-square test</a:t>
            </a:r>
          </a:p>
          <a:p>
            <a:pPr lvl="1"/>
            <a:r>
              <a:rPr lang="en-GB" dirty="0" err="1"/>
              <a:t>McNemar’s</a:t>
            </a:r>
            <a:r>
              <a:rPr lang="en-GB" dirty="0"/>
              <a:t> test</a:t>
            </a:r>
          </a:p>
          <a:p>
            <a:endParaRPr lang="en-GB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"/>
          <a:stretch/>
        </p:blipFill>
        <p:spPr>
          <a:xfrm>
            <a:off x="382588" y="4401255"/>
            <a:ext cx="4114800" cy="149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 bldLvl="2"/>
      <p:bldP spid="6" grpId="0" build="p"/>
      <p:bldP spid="7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Inferential</a:t>
            </a:r>
            <a:r>
              <a:rPr lang="fi-FI" dirty="0"/>
              <a:t> </a:t>
            </a:r>
            <a:r>
              <a:rPr lang="fi-FI" dirty="0" err="1"/>
              <a:t>statistics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Unrelated </a:t>
            </a:r>
            <a:r>
              <a:rPr lang="en-GB" b="1" i="1" dirty="0"/>
              <a:t>t</a:t>
            </a:r>
            <a:r>
              <a:rPr lang="en-GB" b="1" dirty="0"/>
              <a:t>-test</a:t>
            </a:r>
          </a:p>
          <a:p>
            <a:pPr lvl="1"/>
            <a:r>
              <a:rPr lang="en-GB" dirty="0"/>
              <a:t>Compares groups of participants that are not related in any way</a:t>
            </a:r>
          </a:p>
          <a:p>
            <a:pPr lvl="1"/>
            <a:r>
              <a:rPr lang="en-GB" dirty="0"/>
              <a:t>Used for </a:t>
            </a:r>
            <a:r>
              <a:rPr lang="en-GB" i="1" dirty="0"/>
              <a:t>independent measures </a:t>
            </a:r>
            <a:r>
              <a:rPr lang="en-GB" dirty="0"/>
              <a:t>experimental design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Related </a:t>
            </a:r>
            <a:r>
              <a:rPr lang="en-GB" b="1" i="1" dirty="0"/>
              <a:t>t</a:t>
            </a:r>
            <a:r>
              <a:rPr lang="en-GB" b="1" dirty="0"/>
              <a:t>-test</a:t>
            </a:r>
          </a:p>
          <a:p>
            <a:pPr lvl="1"/>
            <a:r>
              <a:rPr lang="en-GB" dirty="0"/>
              <a:t>Compare groups that are related in some way</a:t>
            </a:r>
          </a:p>
          <a:p>
            <a:pPr lvl="1"/>
            <a:r>
              <a:rPr lang="en-GB" dirty="0"/>
              <a:t>Used for </a:t>
            </a:r>
            <a:r>
              <a:rPr lang="en-GB" i="1" dirty="0"/>
              <a:t>repeated measures </a:t>
            </a:r>
            <a:r>
              <a:rPr lang="en-GB" dirty="0"/>
              <a:t>and </a:t>
            </a:r>
            <a:r>
              <a:rPr lang="en-GB" i="1" dirty="0"/>
              <a:t>matched pairs e</a:t>
            </a:r>
            <a:r>
              <a:rPr lang="en-GB" dirty="0"/>
              <a:t>xperimental</a:t>
            </a:r>
            <a:r>
              <a:rPr lang="en-GB" i="1" dirty="0"/>
              <a:t> </a:t>
            </a:r>
            <a:r>
              <a:rPr lang="en-GB" dirty="0"/>
              <a:t>designs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C1DE8E8-B427-6548-8C64-307D5EFF62BA}"/>
              </a:ext>
            </a:extLst>
          </p:cNvPr>
          <p:cNvSpPr txBox="1"/>
          <p:nvPr/>
        </p:nvSpPr>
        <p:spPr>
          <a:xfrm>
            <a:off x="1937882" y="4842301"/>
            <a:ext cx="5268238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Both unrelated and related </a:t>
            </a:r>
            <a:r>
              <a:rPr lang="en-GB" sz="2400" b="1" i="1" dirty="0"/>
              <a:t>t</a:t>
            </a:r>
            <a:r>
              <a:rPr lang="en-GB" sz="2400" b="1" dirty="0"/>
              <a:t>-tests </a:t>
            </a:r>
          </a:p>
          <a:p>
            <a:pPr algn="ctr"/>
            <a:r>
              <a:rPr lang="en-GB" sz="2400" b="1" dirty="0"/>
              <a:t>can use only</a:t>
            </a:r>
            <a:r>
              <a:rPr lang="en-GB" sz="2400" b="1" i="1" dirty="0"/>
              <a:t> interval </a:t>
            </a:r>
            <a:r>
              <a:rPr lang="en-GB" sz="2400" b="1" dirty="0"/>
              <a:t>and</a:t>
            </a:r>
            <a:r>
              <a:rPr lang="en-GB" sz="2400" b="1" i="1" dirty="0"/>
              <a:t> ratio </a:t>
            </a:r>
            <a:r>
              <a:rPr lang="en-GB" sz="2400" b="1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19439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9" grpId="0" build="p" bldLvl="2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Inferential</a:t>
            </a:r>
            <a:r>
              <a:rPr lang="fi-FI" dirty="0"/>
              <a:t> </a:t>
            </a:r>
            <a:r>
              <a:rPr lang="fi-FI" dirty="0" err="1"/>
              <a:t>statistics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13301"/>
            <a:ext cx="4038600" cy="4525963"/>
          </a:xfrm>
        </p:spPr>
        <p:txBody>
          <a:bodyPr/>
          <a:lstStyle/>
          <a:p>
            <a:r>
              <a:rPr lang="en-GB" b="1" dirty="0"/>
              <a:t>Mann Whitney U test</a:t>
            </a:r>
          </a:p>
          <a:p>
            <a:pPr lvl="1"/>
            <a:r>
              <a:rPr lang="en-GB" dirty="0"/>
              <a:t>Compares the </a:t>
            </a:r>
            <a:r>
              <a:rPr lang="en-GB" i="1" dirty="0"/>
              <a:t>means</a:t>
            </a:r>
            <a:r>
              <a:rPr lang="en-GB" dirty="0"/>
              <a:t> of a Dependent Variable (DV) of two entirely separate groups</a:t>
            </a:r>
          </a:p>
          <a:p>
            <a:pPr lvl="1"/>
            <a:r>
              <a:rPr lang="en-GB" dirty="0"/>
              <a:t>Used for </a:t>
            </a:r>
            <a:r>
              <a:rPr lang="en-GB" i="1" dirty="0"/>
              <a:t>independent measures </a:t>
            </a:r>
            <a:r>
              <a:rPr lang="en-GB" dirty="0"/>
              <a:t>experimental design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13301"/>
            <a:ext cx="4038600" cy="4525963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GB" sz="2800" b="1" dirty="0"/>
              <a:t>Wilcoxon signed-</a:t>
            </a:r>
            <a:br>
              <a:rPr lang="en-GB" sz="2800" b="1" dirty="0"/>
            </a:br>
            <a:r>
              <a:rPr lang="en-GB" sz="2800" b="1" dirty="0"/>
              <a:t>rank test</a:t>
            </a:r>
          </a:p>
          <a:p>
            <a:pPr lvl="1"/>
            <a:r>
              <a:rPr lang="en-GB" dirty="0"/>
              <a:t>Compares the </a:t>
            </a:r>
            <a:r>
              <a:rPr lang="en-GB" i="1" dirty="0"/>
              <a:t>means</a:t>
            </a:r>
            <a:r>
              <a:rPr lang="en-GB" dirty="0"/>
              <a:t> of a Dependent Variable (DV) of two groups that are related in some way</a:t>
            </a:r>
          </a:p>
          <a:p>
            <a:pPr lvl="1"/>
            <a:r>
              <a:rPr lang="en-GB" dirty="0"/>
              <a:t>Used for </a:t>
            </a:r>
            <a:r>
              <a:rPr lang="en-GB" i="1" dirty="0"/>
              <a:t>repeated measures </a:t>
            </a:r>
            <a:r>
              <a:rPr lang="en-GB" dirty="0"/>
              <a:t>and </a:t>
            </a:r>
            <a:r>
              <a:rPr lang="en-GB" i="1" dirty="0"/>
              <a:t>matched pairs </a:t>
            </a:r>
            <a:r>
              <a:rPr lang="en-GB" dirty="0"/>
              <a:t>experimental</a:t>
            </a:r>
            <a:r>
              <a:rPr lang="en-GB" i="1" dirty="0"/>
              <a:t> </a:t>
            </a:r>
            <a:r>
              <a:rPr lang="en-GB" dirty="0"/>
              <a:t>designs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E3BCE63-C4EB-B341-8FA0-619A8D784A35}"/>
              </a:ext>
            </a:extLst>
          </p:cNvPr>
          <p:cNvSpPr txBox="1"/>
          <p:nvPr/>
        </p:nvSpPr>
        <p:spPr>
          <a:xfrm>
            <a:off x="779294" y="5523765"/>
            <a:ext cx="7585411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Both Mann Whitney U test and Wilcoxon signed-rank test </a:t>
            </a:r>
          </a:p>
          <a:p>
            <a:pPr algn="ctr"/>
            <a:r>
              <a:rPr lang="en-GB" sz="2400" b="1" dirty="0"/>
              <a:t>can use </a:t>
            </a:r>
            <a:r>
              <a:rPr lang="en-GB" sz="2400" b="1" i="1" dirty="0"/>
              <a:t>ordinal</a:t>
            </a:r>
            <a:r>
              <a:rPr lang="en-GB" sz="2400" b="1" dirty="0"/>
              <a:t>,</a:t>
            </a:r>
            <a:r>
              <a:rPr lang="en-GB" sz="2400" b="1" i="1" dirty="0"/>
              <a:t> interval </a:t>
            </a:r>
            <a:r>
              <a:rPr lang="en-GB" sz="2400" b="1" dirty="0"/>
              <a:t>and</a:t>
            </a:r>
            <a:r>
              <a:rPr lang="en-GB" sz="2400" b="1" i="1" dirty="0"/>
              <a:t> ratio </a:t>
            </a:r>
            <a:r>
              <a:rPr lang="en-GB" sz="2400" b="1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9471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579946-C3B2-F944-9CF4-70F0425C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Inferential</a:t>
            </a:r>
            <a:r>
              <a:rPr lang="fi-FI" dirty="0"/>
              <a:t> </a:t>
            </a:r>
            <a:r>
              <a:rPr lang="fi-FI" dirty="0" err="1"/>
              <a:t>statistics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66BC54-1BD6-874F-84B7-D6D7220D23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i="1" dirty="0"/>
              <a:t>Chi</a:t>
            </a:r>
            <a:r>
              <a:rPr lang="en-GB" b="1" dirty="0"/>
              <a:t>-square test</a:t>
            </a:r>
            <a:endParaRPr lang="en-GB" b="1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Analyses </a:t>
            </a:r>
            <a:r>
              <a:rPr lang="en-GB" i="1" dirty="0"/>
              <a:t>associations</a:t>
            </a:r>
            <a:r>
              <a:rPr lang="en-GB" dirty="0"/>
              <a:t> between </a:t>
            </a:r>
            <a:r>
              <a:rPr lang="en-GB" i="1" dirty="0"/>
              <a:t>frequencies </a:t>
            </a:r>
            <a:br>
              <a:rPr lang="en-GB" i="1" dirty="0"/>
            </a:br>
            <a:r>
              <a:rPr lang="en-GB" i="1" dirty="0"/>
              <a:t>by categories</a:t>
            </a:r>
          </a:p>
          <a:p>
            <a:pPr lvl="1"/>
            <a:r>
              <a:rPr lang="en-GB" dirty="0"/>
              <a:t>Used for </a:t>
            </a:r>
            <a:r>
              <a:rPr lang="en-GB" i="1" dirty="0"/>
              <a:t>independent measures </a:t>
            </a:r>
            <a:r>
              <a:rPr lang="en-GB" dirty="0"/>
              <a:t>experimental design</a:t>
            </a:r>
          </a:p>
          <a:p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99BB7DE-B1A3-D644-93FE-FCD883C972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err="1"/>
              <a:t>McNemar’s</a:t>
            </a:r>
            <a:r>
              <a:rPr lang="en-GB" b="1" dirty="0"/>
              <a:t> test</a:t>
            </a:r>
          </a:p>
          <a:p>
            <a:pPr lvl="1"/>
            <a:r>
              <a:rPr lang="en-GB" dirty="0"/>
              <a:t>Tests </a:t>
            </a:r>
            <a:r>
              <a:rPr lang="en-GB" i="1" dirty="0"/>
              <a:t>consistency in responses </a:t>
            </a:r>
            <a:r>
              <a:rPr lang="en-GB" dirty="0"/>
              <a:t>across </a:t>
            </a:r>
            <a:r>
              <a:rPr lang="en-GB" i="1" dirty="0"/>
              <a:t>dichotomous variables</a:t>
            </a:r>
          </a:p>
          <a:p>
            <a:pPr lvl="1"/>
            <a:r>
              <a:rPr lang="en-GB" dirty="0"/>
              <a:t>Used for </a:t>
            </a:r>
            <a:r>
              <a:rPr lang="en-GB" i="1" dirty="0"/>
              <a:t>repeated measures </a:t>
            </a:r>
            <a:r>
              <a:rPr lang="en-GB" dirty="0"/>
              <a:t>and </a:t>
            </a:r>
            <a:r>
              <a:rPr lang="en-GB" i="1" dirty="0"/>
              <a:t>matched pairs </a:t>
            </a:r>
            <a:r>
              <a:rPr lang="en-GB" dirty="0"/>
              <a:t>experimental</a:t>
            </a:r>
            <a:r>
              <a:rPr lang="en-GB" i="1" dirty="0"/>
              <a:t> </a:t>
            </a:r>
            <a:r>
              <a:rPr lang="en-GB" dirty="0"/>
              <a:t>designs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9AE74E9-9FD9-F846-B5D5-1244B9F7D78C}"/>
              </a:ext>
            </a:extLst>
          </p:cNvPr>
          <p:cNvSpPr txBox="1"/>
          <p:nvPr/>
        </p:nvSpPr>
        <p:spPr>
          <a:xfrm>
            <a:off x="1828268" y="4948578"/>
            <a:ext cx="548746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Both </a:t>
            </a:r>
            <a:r>
              <a:rPr lang="en-GB" sz="2400" b="1" i="1" dirty="0"/>
              <a:t>Chi</a:t>
            </a:r>
            <a:r>
              <a:rPr lang="en-GB" sz="2400" b="1" dirty="0"/>
              <a:t>-square test and </a:t>
            </a:r>
            <a:r>
              <a:rPr lang="en-GB" sz="2400" b="1" dirty="0" err="1"/>
              <a:t>McNemar’s</a:t>
            </a:r>
            <a:r>
              <a:rPr lang="en-GB" sz="2400" b="1" dirty="0"/>
              <a:t> test </a:t>
            </a:r>
          </a:p>
          <a:p>
            <a:pPr algn="ctr"/>
            <a:r>
              <a:rPr lang="en-GB" sz="2400" b="1" dirty="0"/>
              <a:t>can use only </a:t>
            </a:r>
            <a:r>
              <a:rPr lang="en-GB" sz="2400" b="1" i="1" dirty="0"/>
              <a:t>nominal </a:t>
            </a:r>
            <a:r>
              <a:rPr lang="en-GB" sz="2400" b="1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171870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23494A-4A16-8B4A-AD0A-31924F66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Reporting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results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EC74D62-922C-7D4A-BD70-546107D37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76284"/>
          </a:xfrm>
        </p:spPr>
        <p:txBody>
          <a:bodyPr>
            <a:normAutofit fontScale="92500"/>
          </a:bodyPr>
          <a:lstStyle/>
          <a:p>
            <a:r>
              <a:rPr lang="en-GB" dirty="0"/>
              <a:t>No matter what the statistical test is, always include relevant information in your IA report</a:t>
            </a:r>
          </a:p>
          <a:p>
            <a:pPr lvl="1"/>
            <a:r>
              <a:rPr lang="en-GB" dirty="0"/>
              <a:t>Example 1: </a:t>
            </a:r>
            <a:r>
              <a:rPr lang="en-GB" i="1" dirty="0"/>
              <a:t>“Using an independent t-test, a significant difference was found between the happiness of athletes (M = 43.2, SD = 7.1) and non-athletes (M = 30.1, SD = 6.9), t(49) = 9.4, p &lt; .05.”</a:t>
            </a:r>
          </a:p>
          <a:p>
            <a:pPr lvl="1"/>
            <a:r>
              <a:rPr lang="en-GB" dirty="0"/>
              <a:t>Example 2: </a:t>
            </a:r>
            <a:r>
              <a:rPr lang="en-GB" i="1" dirty="0"/>
              <a:t>“Using a Mann Whitney U test, a significant difference was found between the happiness of athletes (Median Rank = 47) and non-athletes (Median Rank = 68), Mann Whitney U = 64589, p &lt; .05.”</a:t>
            </a:r>
          </a:p>
        </p:txBody>
      </p:sp>
    </p:spTree>
    <p:extLst>
      <p:ext uri="{BB962C8B-B14F-4D97-AF65-F5344CB8AC3E}">
        <p14:creationId xmlns:p14="http://schemas.microsoft.com/office/powerpoint/2010/main" val="243254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i-FI" dirty="0"/>
              <a:t>Bar </a:t>
            </a:r>
            <a:r>
              <a:rPr lang="fi-FI" dirty="0" err="1"/>
              <a:t>chart</a:t>
            </a:r>
            <a:r>
              <a:rPr lang="fi-FI" dirty="0"/>
              <a:t> and </a:t>
            </a:r>
            <a:r>
              <a:rPr lang="fi-FI" dirty="0" err="1"/>
              <a:t>standard</a:t>
            </a:r>
            <a:r>
              <a:rPr lang="fi-FI" dirty="0"/>
              <a:t> </a:t>
            </a:r>
            <a:r>
              <a:rPr lang="fi-FI" dirty="0" err="1"/>
              <a:t>deviation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ibpublishing.ibo.org</a:t>
            </a:r>
            <a:r>
              <a:rPr lang="fi-FI" dirty="0"/>
              <a:t>/d_3_psych_gui_1702_1/</a:t>
            </a:r>
            <a:r>
              <a:rPr lang="fi-FI" dirty="0" err="1"/>
              <a:t>apps</a:t>
            </a:r>
            <a:r>
              <a:rPr lang="fi-FI" dirty="0"/>
              <a:t>/</a:t>
            </a:r>
            <a:r>
              <a:rPr lang="fi-FI" dirty="0" err="1"/>
              <a:t>dpapp</a:t>
            </a:r>
            <a:r>
              <a:rPr lang="fi-FI" dirty="0"/>
              <a:t>/</a:t>
            </a:r>
            <a:r>
              <a:rPr lang="fi-FI" dirty="0" err="1"/>
              <a:t>tsm.html?doc</a:t>
            </a:r>
            <a:r>
              <a:rPr lang="fi-FI" dirty="0"/>
              <a:t>=d_3_psych_gui_1702_1_e&amp;part=3&amp;chapter=1&amp;section=1&gt; </a:t>
            </a:r>
            <a:r>
              <a:rPr lang="fi-FI" dirty="0" err="1"/>
              <a:t>Accessed</a:t>
            </a:r>
            <a:r>
              <a:rPr lang="fi-FI" dirty="0"/>
              <a:t> 3rd of </a:t>
            </a:r>
            <a:r>
              <a:rPr lang="fi-FI" dirty="0" err="1"/>
              <a:t>January</a:t>
            </a:r>
            <a:r>
              <a:rPr lang="fi-FI" dirty="0"/>
              <a:t> 2018. </a:t>
            </a:r>
          </a:p>
          <a:p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calm</a:t>
            </a:r>
            <a:r>
              <a:rPr lang="fi-FI" dirty="0"/>
              <a:t> and </a:t>
            </a:r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hypothesis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www.keepcalmandposters.com</a:t>
            </a:r>
            <a:r>
              <a:rPr lang="fi-FI" dirty="0"/>
              <a:t>/</a:t>
            </a:r>
            <a:r>
              <a:rPr lang="fi-FI" dirty="0" err="1"/>
              <a:t>poster</a:t>
            </a:r>
            <a:r>
              <a:rPr lang="fi-FI" dirty="0"/>
              <a:t>/5733501_keep_calm_and_test_your_hypothesis&gt;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April</a:t>
            </a:r>
            <a:r>
              <a:rPr lang="fi-FI" dirty="0"/>
              <a:t> 2019.</a:t>
            </a:r>
          </a:p>
          <a:p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calm</a:t>
            </a:r>
            <a:r>
              <a:rPr lang="fi-FI" dirty="0"/>
              <a:t>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statistics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odessablog.wordpress.com</a:t>
            </a:r>
            <a:r>
              <a:rPr lang="fi-FI" dirty="0"/>
              <a:t>/2016/08/30/</a:t>
            </a:r>
            <a:r>
              <a:rPr lang="fi-FI" dirty="0" err="1"/>
              <a:t>corruption-conviction-statistics-moj-publish-them-anywhere</a:t>
            </a:r>
            <a:r>
              <a:rPr lang="fi-FI" dirty="0"/>
              <a:t>/keep-calm-its-only-statistics-1/&gt;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April</a:t>
            </a:r>
            <a:r>
              <a:rPr lang="fi-FI" dirty="0"/>
              <a:t> 2019.</a:t>
            </a:r>
          </a:p>
          <a:p>
            <a:r>
              <a:rPr lang="fi-FI" dirty="0" err="1"/>
              <a:t>Statistics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www.slu.se</a:t>
            </a:r>
            <a:r>
              <a:rPr lang="fi-FI" dirty="0"/>
              <a:t>/en/</a:t>
            </a:r>
            <a:r>
              <a:rPr lang="fi-FI" dirty="0" err="1"/>
              <a:t>departments</a:t>
            </a:r>
            <a:r>
              <a:rPr lang="fi-FI" dirty="0"/>
              <a:t>/</a:t>
            </a:r>
            <a:r>
              <a:rPr lang="fi-FI" dirty="0" err="1"/>
              <a:t>energy-technology</a:t>
            </a:r>
            <a:r>
              <a:rPr lang="fi-FI" dirty="0"/>
              <a:t>/</a:t>
            </a:r>
            <a:r>
              <a:rPr lang="fi-FI" dirty="0" err="1"/>
              <a:t>research</a:t>
            </a:r>
            <a:r>
              <a:rPr lang="fi-FI" dirty="0"/>
              <a:t>/</a:t>
            </a:r>
            <a:r>
              <a:rPr lang="fi-FI" dirty="0" err="1"/>
              <a:t>biometry_systemsanalysis</a:t>
            </a:r>
            <a:r>
              <a:rPr lang="fi-FI" dirty="0"/>
              <a:t>/</a:t>
            </a:r>
            <a:r>
              <a:rPr lang="fi-FI" dirty="0" err="1"/>
              <a:t>applied</a:t>
            </a:r>
            <a:r>
              <a:rPr lang="fi-FI" dirty="0"/>
              <a:t>-</a:t>
            </a:r>
            <a:r>
              <a:rPr lang="fi-FI" dirty="0" err="1"/>
              <a:t>statistics</a:t>
            </a:r>
            <a:r>
              <a:rPr lang="fi-FI" dirty="0"/>
              <a:t>-and-</a:t>
            </a:r>
            <a:r>
              <a:rPr lang="fi-FI" dirty="0" err="1"/>
              <a:t>mathematics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April</a:t>
            </a:r>
            <a:r>
              <a:rPr lang="fi-FI" dirty="0"/>
              <a:t> 2019. </a:t>
            </a:r>
          </a:p>
          <a:p>
            <a:r>
              <a:rPr lang="fi-FI" dirty="0" err="1"/>
              <a:t>Levels</a:t>
            </a:r>
            <a:r>
              <a:rPr lang="fi-FI" dirty="0"/>
              <a:t> of </a:t>
            </a:r>
            <a:r>
              <a:rPr lang="fi-FI" dirty="0" err="1"/>
              <a:t>measurement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www.spss-tutorials.com</a:t>
            </a:r>
            <a:r>
              <a:rPr lang="fi-FI" dirty="0"/>
              <a:t>/</a:t>
            </a:r>
            <a:r>
              <a:rPr lang="fi-FI" dirty="0" err="1"/>
              <a:t>measurement-levels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21st of November 2018. </a:t>
            </a:r>
          </a:p>
          <a:p>
            <a:r>
              <a:rPr lang="fi-FI" dirty="0" err="1"/>
              <a:t>Fruit</a:t>
            </a:r>
            <a:r>
              <a:rPr lang="fi-FI" dirty="0"/>
              <a:t> </a:t>
            </a:r>
            <a:r>
              <a:rPr lang="fi-FI" dirty="0" err="1"/>
              <a:t>bar</a:t>
            </a:r>
            <a:r>
              <a:rPr lang="fi-FI" dirty="0"/>
              <a:t> </a:t>
            </a:r>
            <a:r>
              <a:rPr lang="fi-FI" dirty="0" err="1"/>
              <a:t>chart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www.e-tabs.com</a:t>
            </a:r>
            <a:r>
              <a:rPr lang="fi-FI" dirty="0"/>
              <a:t>/data-</a:t>
            </a:r>
            <a:r>
              <a:rPr lang="fi-FI" dirty="0" err="1"/>
              <a:t>viz</a:t>
            </a:r>
            <a:r>
              <a:rPr lang="fi-FI" dirty="0"/>
              <a:t>-</a:t>
            </a:r>
            <a:r>
              <a:rPr lang="fi-FI" dirty="0" err="1"/>
              <a:t>blog</a:t>
            </a:r>
            <a:r>
              <a:rPr lang="fi-FI" dirty="0"/>
              <a:t>/</a:t>
            </a:r>
            <a:r>
              <a:rPr lang="fi-FI" dirty="0" err="1"/>
              <a:t>chart-chats-bar-chart</a:t>
            </a:r>
            <a:r>
              <a:rPr lang="fi-FI" dirty="0"/>
              <a:t>/bar-chart-8/&gt;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April</a:t>
            </a:r>
            <a:r>
              <a:rPr lang="fi-FI" dirty="0"/>
              <a:t> 2019.</a:t>
            </a:r>
          </a:p>
          <a:p>
            <a:r>
              <a:rPr lang="fi-FI" dirty="0" err="1"/>
              <a:t>Histogram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www.mathworks.com</a:t>
            </a:r>
            <a:r>
              <a:rPr lang="fi-FI" dirty="0"/>
              <a:t>/help/</a:t>
            </a:r>
            <a:r>
              <a:rPr lang="fi-FI" dirty="0" err="1"/>
              <a:t>matlab</a:t>
            </a:r>
            <a:r>
              <a:rPr lang="fi-FI" dirty="0"/>
              <a:t>/</a:t>
            </a:r>
            <a:r>
              <a:rPr lang="fi-FI" dirty="0" err="1"/>
              <a:t>ref</a:t>
            </a:r>
            <a:r>
              <a:rPr lang="fi-FI" dirty="0"/>
              <a:t>/</a:t>
            </a:r>
            <a:r>
              <a:rPr lang="fi-FI" dirty="0" err="1"/>
              <a:t>matlab.graphics.chart.primitive.histogram.html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April</a:t>
            </a:r>
            <a:r>
              <a:rPr lang="fi-FI" dirty="0"/>
              <a:t> 2019.</a:t>
            </a:r>
          </a:p>
          <a:p>
            <a:r>
              <a:rPr lang="fi-FI" dirty="0" err="1"/>
              <a:t>Scatter</a:t>
            </a:r>
            <a:r>
              <a:rPr lang="fi-FI" dirty="0"/>
              <a:t> </a:t>
            </a:r>
            <a:r>
              <a:rPr lang="fi-FI" dirty="0" err="1"/>
              <a:t>diagram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www.projectcubicle.com</a:t>
            </a:r>
            <a:r>
              <a:rPr lang="fi-FI" dirty="0"/>
              <a:t>/</a:t>
            </a:r>
            <a:r>
              <a:rPr lang="fi-FI" dirty="0" err="1"/>
              <a:t>scatter-diagram-scatter-plot-scatter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April</a:t>
            </a:r>
            <a:r>
              <a:rPr lang="fi-FI" dirty="0"/>
              <a:t> 2019. </a:t>
            </a:r>
          </a:p>
          <a:p>
            <a:r>
              <a:rPr lang="fi-FI" dirty="0" err="1"/>
              <a:t>Scatter</a:t>
            </a:r>
            <a:r>
              <a:rPr lang="fi-FI" dirty="0"/>
              <a:t> </a:t>
            </a:r>
            <a:r>
              <a:rPr lang="fi-FI" dirty="0" err="1"/>
              <a:t>diagram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www.spcforexcel.com</a:t>
            </a:r>
            <a:r>
              <a:rPr lang="fi-FI" dirty="0"/>
              <a:t>/</a:t>
            </a:r>
            <a:r>
              <a:rPr lang="fi-FI" dirty="0" err="1"/>
              <a:t>knowledge</a:t>
            </a:r>
            <a:r>
              <a:rPr lang="fi-FI" dirty="0"/>
              <a:t>/</a:t>
            </a:r>
            <a:r>
              <a:rPr lang="fi-FI" dirty="0" err="1"/>
              <a:t>root-cause-analysis</a:t>
            </a:r>
            <a:r>
              <a:rPr lang="fi-FI" dirty="0"/>
              <a:t>/</a:t>
            </a:r>
            <a:r>
              <a:rPr lang="fi-FI" dirty="0" err="1"/>
              <a:t>scatter-diagrams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April</a:t>
            </a:r>
            <a:r>
              <a:rPr lang="fi-FI" dirty="0"/>
              <a:t> 2019. </a:t>
            </a:r>
          </a:p>
          <a:p>
            <a:r>
              <a:rPr lang="fi-FI" dirty="0" err="1"/>
              <a:t>Levels</a:t>
            </a:r>
            <a:r>
              <a:rPr lang="fi-FI" dirty="0"/>
              <a:t> of </a:t>
            </a:r>
            <a:r>
              <a:rPr lang="fi-FI" dirty="0" err="1"/>
              <a:t>measurement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www.kdnuggets.com</a:t>
            </a:r>
            <a:r>
              <a:rPr lang="fi-FI" dirty="0"/>
              <a:t>/2015/08/</a:t>
            </a:r>
            <a:r>
              <a:rPr lang="fi-FI" dirty="0" err="1"/>
              <a:t>statistics-understanding-levels-measurement.html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21st of November 2018.</a:t>
            </a:r>
          </a:p>
          <a:p>
            <a:r>
              <a:rPr lang="fi-FI" dirty="0" err="1"/>
              <a:t>Descriptive</a:t>
            </a:r>
            <a:r>
              <a:rPr lang="fi-FI" dirty="0"/>
              <a:t> </a:t>
            </a:r>
            <a:r>
              <a:rPr lang="fi-FI" dirty="0" err="1"/>
              <a:t>statistics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support.minitab.com</a:t>
            </a:r>
            <a:r>
              <a:rPr lang="fi-FI" dirty="0"/>
              <a:t>/en-us/</a:t>
            </a:r>
            <a:r>
              <a:rPr lang="fi-FI" dirty="0" err="1"/>
              <a:t>minitab</a:t>
            </a:r>
            <a:r>
              <a:rPr lang="fi-FI" dirty="0"/>
              <a:t>-express/1/help-and-</a:t>
            </a:r>
            <a:r>
              <a:rPr lang="fi-FI" dirty="0" err="1"/>
              <a:t>how</a:t>
            </a:r>
            <a:r>
              <a:rPr lang="fi-FI" dirty="0"/>
              <a:t>-to/</a:t>
            </a:r>
            <a:r>
              <a:rPr lang="fi-FI" dirty="0" err="1"/>
              <a:t>basic-statistics</a:t>
            </a:r>
            <a:r>
              <a:rPr lang="fi-FI" dirty="0"/>
              <a:t>/</a:t>
            </a:r>
            <a:r>
              <a:rPr lang="fi-FI" dirty="0" err="1"/>
              <a:t>summary-statistics</a:t>
            </a:r>
            <a:r>
              <a:rPr lang="fi-FI" dirty="0"/>
              <a:t>/</a:t>
            </a:r>
            <a:r>
              <a:rPr lang="fi-FI" dirty="0" err="1"/>
              <a:t>descriptive-statistics</a:t>
            </a:r>
            <a:r>
              <a:rPr lang="fi-FI" dirty="0"/>
              <a:t>/</a:t>
            </a:r>
            <a:r>
              <a:rPr lang="fi-FI" dirty="0" err="1"/>
              <a:t>before-you-start</a:t>
            </a:r>
            <a:r>
              <a:rPr lang="fi-FI" dirty="0"/>
              <a:t>/</a:t>
            </a:r>
            <a:r>
              <a:rPr lang="fi-FI" dirty="0" err="1"/>
              <a:t>example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April</a:t>
            </a:r>
            <a:r>
              <a:rPr lang="fi-FI" dirty="0"/>
              <a:t> 2019. </a:t>
            </a:r>
          </a:p>
          <a:p>
            <a:r>
              <a:rPr lang="fi-FI" dirty="0" err="1"/>
              <a:t>Type</a:t>
            </a:r>
            <a:r>
              <a:rPr lang="fi-FI" dirty="0"/>
              <a:t> I and </a:t>
            </a:r>
            <a:r>
              <a:rPr lang="fi-FI" dirty="0" err="1"/>
              <a:t>Type</a:t>
            </a:r>
            <a:r>
              <a:rPr lang="fi-FI" dirty="0"/>
              <a:t> II </a:t>
            </a:r>
            <a:r>
              <a:rPr lang="fi-FI" dirty="0" err="1"/>
              <a:t>errors</a:t>
            </a:r>
            <a:r>
              <a:rPr lang="fi-FI" dirty="0"/>
              <a:t> &lt;http://</a:t>
            </a:r>
            <a:r>
              <a:rPr lang="fi-FI" dirty="0" err="1"/>
              <a:t>achemistinlangley.blogspot.com</a:t>
            </a:r>
            <a:r>
              <a:rPr lang="fi-FI" dirty="0"/>
              <a:t>/2015/01/</a:t>
            </a:r>
            <a:r>
              <a:rPr lang="fi-FI" dirty="0" err="1"/>
              <a:t>issues</a:t>
            </a:r>
            <a:r>
              <a:rPr lang="fi-FI" dirty="0"/>
              <a:t>-in-</a:t>
            </a:r>
            <a:r>
              <a:rPr lang="fi-FI" dirty="0" err="1"/>
              <a:t>communicating</a:t>
            </a:r>
            <a:r>
              <a:rPr lang="fi-FI" dirty="0"/>
              <a:t>-</a:t>
            </a:r>
            <a:r>
              <a:rPr lang="fi-FI" dirty="0" err="1"/>
              <a:t>climate-risks.html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April</a:t>
            </a:r>
            <a:r>
              <a:rPr lang="fi-FI" dirty="0"/>
              <a:t> 2019. </a:t>
            </a:r>
          </a:p>
          <a:p>
            <a:r>
              <a:rPr lang="fi-FI" dirty="0"/>
              <a:t>Bell </a:t>
            </a:r>
            <a:r>
              <a:rPr lang="fi-FI" dirty="0" err="1"/>
              <a:t>curve</a:t>
            </a:r>
            <a:r>
              <a:rPr lang="fi-FI" dirty="0"/>
              <a:t> &lt;http://</a:t>
            </a:r>
            <a:r>
              <a:rPr lang="fi-FI" dirty="0" err="1"/>
              <a:t>www.statisticshowto.com</a:t>
            </a:r>
            <a:r>
              <a:rPr lang="fi-FI" dirty="0"/>
              <a:t>/</a:t>
            </a:r>
            <a:r>
              <a:rPr lang="fi-FI" dirty="0" err="1"/>
              <a:t>probability</a:t>
            </a:r>
            <a:r>
              <a:rPr lang="fi-FI" dirty="0"/>
              <a:t>-and-</a:t>
            </a:r>
            <a:r>
              <a:rPr lang="fi-FI" dirty="0" err="1"/>
              <a:t>statistics</a:t>
            </a:r>
            <a:r>
              <a:rPr lang="fi-FI" dirty="0"/>
              <a:t>/</a:t>
            </a:r>
            <a:r>
              <a:rPr lang="fi-FI" dirty="0" err="1"/>
              <a:t>skewed-distribution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3rd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do we need maths in psychology?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Statistics are needed</a:t>
            </a:r>
          </a:p>
          <a:p>
            <a:pPr lvl="1"/>
            <a:r>
              <a:rPr lang="en-GB" dirty="0"/>
              <a:t>To summarize the data with </a:t>
            </a:r>
            <a:r>
              <a:rPr lang="en-GB" i="1" dirty="0"/>
              <a:t>descriptive statistics</a:t>
            </a:r>
          </a:p>
          <a:p>
            <a:pPr lvl="1"/>
            <a:r>
              <a:rPr lang="en-GB" dirty="0"/>
              <a:t>To draw conclusion from experiments with </a:t>
            </a:r>
            <a:r>
              <a:rPr lang="en-GB" i="1" dirty="0"/>
              <a:t>inferential statistics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11" y="1600200"/>
            <a:ext cx="4651289" cy="3722517"/>
          </a:xfrm>
        </p:spPr>
      </p:pic>
    </p:spTree>
    <p:extLst>
      <p:ext uri="{BB962C8B-B14F-4D97-AF65-F5344CB8AC3E}">
        <p14:creationId xmlns:p14="http://schemas.microsoft.com/office/powerpoint/2010/main" val="3567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5C461A-ED63-B54B-96C8-2A02FDB5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do we need maths in psychology?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14A7A6-E36F-9A41-BCD4-CF6A2215FC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Statistics are used to support or not to support a </a:t>
            </a:r>
            <a:r>
              <a:rPr lang="en-GB" i="1" dirty="0"/>
              <a:t>hypothesis</a:t>
            </a:r>
          </a:p>
          <a:p>
            <a:pPr lvl="1"/>
            <a:r>
              <a:rPr lang="en-GB" dirty="0"/>
              <a:t>Strong statistical support means that we can accept the </a:t>
            </a:r>
            <a:r>
              <a:rPr lang="en-GB" i="1" dirty="0"/>
              <a:t>experimental hypothesis</a:t>
            </a:r>
          </a:p>
          <a:p>
            <a:pPr lvl="1"/>
            <a:r>
              <a:rPr lang="en-GB" dirty="0"/>
              <a:t>No statistical support means we accept the </a:t>
            </a:r>
            <a:r>
              <a:rPr lang="en-GB" i="1" dirty="0"/>
              <a:t>null hypothesis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815D019-52AF-8D4E-84A6-305739B5BC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5454"/>
          <a:stretch/>
        </p:blipFill>
        <p:spPr>
          <a:xfrm>
            <a:off x="4762500" y="1640681"/>
            <a:ext cx="3810000" cy="4202558"/>
          </a:xfrm>
        </p:spPr>
      </p:pic>
    </p:spTree>
    <p:extLst>
      <p:ext uri="{BB962C8B-B14F-4D97-AF65-F5344CB8AC3E}">
        <p14:creationId xmlns:p14="http://schemas.microsoft.com/office/powerpoint/2010/main" val="42470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6104E-51C0-6041-ADD3-28AD89F68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Statistics</a:t>
            </a:r>
            <a:r>
              <a:rPr lang="fi-FI" dirty="0"/>
              <a:t> and IB </a:t>
            </a:r>
            <a:r>
              <a:rPr lang="fi-FI" dirty="0" err="1"/>
              <a:t>Psychology</a:t>
            </a:r>
            <a:r>
              <a:rPr lang="fi-FI" dirty="0"/>
              <a:t> 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925BAA-ABCA-A54E-821C-0FF8D67F7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GB" dirty="0"/>
              <a:t>What do you need to know/understand</a:t>
            </a:r>
          </a:p>
          <a:p>
            <a:pPr lvl="1"/>
            <a:r>
              <a:rPr lang="en-GB" dirty="0"/>
              <a:t>How you choose a statistical test for your set of data</a:t>
            </a:r>
          </a:p>
          <a:p>
            <a:pPr lvl="1"/>
            <a:r>
              <a:rPr lang="en-GB" dirty="0"/>
              <a:t>How you interpret the results of your statistical test</a:t>
            </a:r>
          </a:p>
          <a:p>
            <a:pPr lvl="1"/>
            <a:r>
              <a:rPr lang="en-GB" dirty="0"/>
              <a:t>You DO NOT need to be able to conduct the statistical test</a:t>
            </a:r>
          </a:p>
        </p:txBody>
      </p:sp>
      <p:pic>
        <p:nvPicPr>
          <p:cNvPr id="5" name="Picture 2" descr="Image result for statistics">
            <a:extLst>
              <a:ext uri="{FF2B5EF4-FFF2-40B4-BE49-F238E27FC236}">
                <a16:creationId xmlns:a16="http://schemas.microsoft.com/office/drawing/2014/main" id="{D292E81A-13F5-E14B-98D5-C92179EC87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640681"/>
            <a:ext cx="3810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E40419-2C0A-CA47-93F2-59148F86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Statistics</a:t>
            </a:r>
            <a:r>
              <a:rPr lang="fi-FI" dirty="0"/>
              <a:t> and IB </a:t>
            </a:r>
            <a:r>
              <a:rPr lang="fi-FI" dirty="0" err="1"/>
              <a:t>Psychology</a:t>
            </a:r>
            <a:r>
              <a:rPr lang="fi-FI" dirty="0"/>
              <a:t> 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7FC026-9977-024F-9224-868F260123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to choose the correct statistical test</a:t>
            </a:r>
          </a:p>
          <a:p>
            <a:pPr lvl="1"/>
            <a:r>
              <a:rPr lang="en-GB" dirty="0"/>
              <a:t>What is your </a:t>
            </a:r>
            <a:r>
              <a:rPr lang="en-GB" i="1" dirty="0"/>
              <a:t>level of measurement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Is your </a:t>
            </a:r>
            <a:r>
              <a:rPr lang="en-GB" i="1" dirty="0"/>
              <a:t>hypothesis one-tailed </a:t>
            </a:r>
            <a:r>
              <a:rPr lang="en-GB" dirty="0"/>
              <a:t>or </a:t>
            </a:r>
            <a:r>
              <a:rPr lang="en-GB" i="1" dirty="0"/>
              <a:t>two-tailed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What is your </a:t>
            </a:r>
            <a:r>
              <a:rPr lang="en-GB" i="1" dirty="0"/>
              <a:t>experimental design</a:t>
            </a:r>
            <a:r>
              <a:rPr lang="en-GB" dirty="0"/>
              <a:t>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11CE1DB-E940-9947-A602-FF9EC5B2C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1719" y="1954237"/>
            <a:ext cx="3648305" cy="3648305"/>
          </a:xfrm>
        </p:spPr>
      </p:pic>
    </p:spTree>
    <p:extLst>
      <p:ext uri="{BB962C8B-B14F-4D97-AF65-F5344CB8AC3E}">
        <p14:creationId xmlns:p14="http://schemas.microsoft.com/office/powerpoint/2010/main" val="6083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169567-6347-AC41-809C-DC3E0528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Levels</a:t>
            </a:r>
            <a:r>
              <a:rPr lang="fi-FI" dirty="0"/>
              <a:t> of </a:t>
            </a:r>
            <a:r>
              <a:rPr lang="fi-FI" dirty="0" err="1"/>
              <a:t>measurement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AC2D453B-549B-D64C-A5CF-DA520AA4F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13"/>
          <a:stretch/>
        </p:blipFill>
        <p:spPr>
          <a:xfrm>
            <a:off x="1496961" y="1167552"/>
            <a:ext cx="6150077" cy="5558875"/>
          </a:xfrm>
        </p:spPr>
      </p:pic>
    </p:spTree>
    <p:extLst>
      <p:ext uri="{BB962C8B-B14F-4D97-AF65-F5344CB8AC3E}">
        <p14:creationId xmlns:p14="http://schemas.microsoft.com/office/powerpoint/2010/main" val="291853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72272A-3020-1742-8257-82BF7944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2048D23-A509-B04C-8593-B1958F4F28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Organise the cakes</a:t>
            </a:r>
          </a:p>
          <a:p>
            <a:pPr lvl="1"/>
            <a:r>
              <a:rPr lang="en-GB" dirty="0"/>
              <a:t>(1) Put the cakes into </a:t>
            </a:r>
            <a:r>
              <a:rPr lang="en-GB" i="1" dirty="0"/>
              <a:t>categories</a:t>
            </a:r>
          </a:p>
          <a:p>
            <a:pPr lvl="1"/>
            <a:r>
              <a:rPr lang="en-GB" dirty="0"/>
              <a:t>(2) Place the cakes in order in terms your </a:t>
            </a:r>
            <a:r>
              <a:rPr lang="en-GB" i="1" dirty="0"/>
              <a:t>most to least favourite</a:t>
            </a:r>
          </a:p>
          <a:p>
            <a:pPr lvl="1"/>
            <a:r>
              <a:rPr lang="en-GB" dirty="0"/>
              <a:t>(3) Place the cakes along a scale in terms of their </a:t>
            </a:r>
            <a:r>
              <a:rPr lang="en-GB" i="1" dirty="0"/>
              <a:t>calorie contents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278797F-2E47-0F44-9828-3A70994DE7EF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1" t="11306" r="16453" b="4452"/>
          <a:stretch/>
        </p:blipFill>
        <p:spPr bwMode="auto">
          <a:xfrm>
            <a:off x="4648202" y="1417638"/>
            <a:ext cx="4038598" cy="4947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834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B21BF2-C845-5B49-BAA8-E85064A5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Levels</a:t>
            </a:r>
            <a:r>
              <a:rPr lang="fi-FI" dirty="0"/>
              <a:t> of </a:t>
            </a:r>
            <a:r>
              <a:rPr lang="fi-FI" dirty="0" err="1"/>
              <a:t>measurement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BB2809-069C-1D41-BA12-09FF99ADCB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Nominal data</a:t>
            </a:r>
          </a:p>
          <a:p>
            <a:pPr lvl="1"/>
            <a:r>
              <a:rPr lang="en-GB" i="1" dirty="0"/>
              <a:t>Frequency of categories</a:t>
            </a:r>
          </a:p>
          <a:p>
            <a:pPr lvl="1"/>
            <a:r>
              <a:rPr lang="en-GB" dirty="0"/>
              <a:t>The data is shown as a </a:t>
            </a:r>
            <a:r>
              <a:rPr lang="en-GB" i="1" dirty="0"/>
              <a:t>bar chart</a:t>
            </a:r>
          </a:p>
          <a:p>
            <a:pPr lvl="1"/>
            <a:r>
              <a:rPr lang="en-GB" dirty="0"/>
              <a:t>E.g. types of cakes, eye colours and nationality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55A5CE7-A017-D44B-ACE7-7433A43300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17622"/>
            <a:ext cx="4038600" cy="3022755"/>
          </a:xfrm>
        </p:spPr>
      </p:pic>
    </p:spTree>
    <p:extLst>
      <p:ext uri="{BB962C8B-B14F-4D97-AF65-F5344CB8AC3E}">
        <p14:creationId xmlns:p14="http://schemas.microsoft.com/office/powerpoint/2010/main" val="141596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1639</Words>
  <Application>Microsoft Macintosh PowerPoint</Application>
  <PresentationFormat>Näytössä katseltava diaesitys (4:3)</PresentationFormat>
  <Paragraphs>185</Paragraphs>
  <Slides>28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Office-teema</vt:lpstr>
      <vt:lpstr>PSYCHOLOGY AND STATISTICS</vt:lpstr>
      <vt:lpstr>Why do we need maths in psychology?</vt:lpstr>
      <vt:lpstr>Why do we need maths in psychology?</vt:lpstr>
      <vt:lpstr>Why do we need maths in psychology?</vt:lpstr>
      <vt:lpstr>Statistics and IB Psychology IA</vt:lpstr>
      <vt:lpstr>Statistics and IB Psychology IA</vt:lpstr>
      <vt:lpstr>Levels of measurement</vt:lpstr>
      <vt:lpstr>TASK</vt:lpstr>
      <vt:lpstr>Levels of measurement</vt:lpstr>
      <vt:lpstr>Levels of measurement</vt:lpstr>
      <vt:lpstr>Levels of measurement</vt:lpstr>
      <vt:lpstr>Levels of measurement</vt:lpstr>
      <vt:lpstr>Levels of measurement</vt:lpstr>
      <vt:lpstr>Hypotheses</vt:lpstr>
      <vt:lpstr>Experimental designs</vt:lpstr>
      <vt:lpstr>Descriptive statistics</vt:lpstr>
      <vt:lpstr>Descriptive statistics</vt:lpstr>
      <vt:lpstr>Descriptive statistics</vt:lpstr>
      <vt:lpstr>Inferential statistics</vt:lpstr>
      <vt:lpstr>Inferential statistics</vt:lpstr>
      <vt:lpstr>Inferential statistics</vt:lpstr>
      <vt:lpstr>PowerPoint-esitys</vt:lpstr>
      <vt:lpstr>Inferential statistics</vt:lpstr>
      <vt:lpstr>Inferential statistics</vt:lpstr>
      <vt:lpstr>Inferential statistics</vt:lpstr>
      <vt:lpstr>Inferential statistics</vt:lpstr>
      <vt:lpstr>Reporting the results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165</cp:revision>
  <dcterms:created xsi:type="dcterms:W3CDTF">2016-01-27T06:20:57Z</dcterms:created>
  <dcterms:modified xsi:type="dcterms:W3CDTF">2019-05-06T08:02:49Z</dcterms:modified>
</cp:coreProperties>
</file>