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94" r:id="rId4"/>
    <p:sldId id="295" r:id="rId5"/>
    <p:sldId id="283" r:id="rId6"/>
    <p:sldId id="296" r:id="rId7"/>
    <p:sldId id="327" r:id="rId8"/>
    <p:sldId id="328" r:id="rId9"/>
    <p:sldId id="288" r:id="rId10"/>
    <p:sldId id="299" r:id="rId11"/>
    <p:sldId id="280" r:id="rId12"/>
    <p:sldId id="304" r:id="rId13"/>
    <p:sldId id="303" r:id="rId14"/>
    <p:sldId id="293" r:id="rId15"/>
    <p:sldId id="290" r:id="rId16"/>
    <p:sldId id="297" r:id="rId17"/>
    <p:sldId id="279" r:id="rId18"/>
    <p:sldId id="298" r:id="rId19"/>
    <p:sldId id="282" r:id="rId20"/>
    <p:sldId id="326" r:id="rId21"/>
    <p:sldId id="329" r:id="rId22"/>
    <p:sldId id="273" r:id="rId23"/>
    <p:sldId id="300" r:id="rId24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24EA2-9B16-484E-B941-FEFFD879BF47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Muistiinpanoj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EBF35-C161-BB41-B88E-6090BE56DC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086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Levine et al.</a:t>
            </a:r>
            <a:r>
              <a:rPr lang="fi-FI" baseline="0" dirty="0"/>
              <a:t> in </a:t>
            </a:r>
            <a:r>
              <a:rPr lang="fi-FI" baseline="0" dirty="0" err="1"/>
              <a:t>the</a:t>
            </a:r>
            <a:r>
              <a:rPr lang="fi-FI" baseline="0" dirty="0"/>
              <a:t> 1990s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3CB2-E595-D740-A1CD-17DBA65DEFF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93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SOCIAL RESPONSIBILITY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Culture and </a:t>
            </a:r>
            <a:r>
              <a:rPr lang="fi-FI" dirty="0" err="1"/>
              <a:t>prosocial</a:t>
            </a:r>
            <a:r>
              <a:rPr lang="fi-FI" dirty="0"/>
              <a:t>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726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 err="1"/>
              <a:t>Shotland</a:t>
            </a:r>
            <a:r>
              <a:rPr lang="en-GB" b="1" dirty="0"/>
              <a:t> and Straw, 1979</a:t>
            </a:r>
          </a:p>
          <a:p>
            <a:pPr lvl="1"/>
            <a:r>
              <a:rPr lang="en-GB" dirty="0"/>
              <a:t>Social norms concerning privacy can outweigh the norms of helping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26" y="2237342"/>
            <a:ext cx="4005617" cy="2666139"/>
          </a:xfrm>
        </p:spPr>
      </p:pic>
    </p:spTree>
    <p:extLst>
      <p:ext uri="{BB962C8B-B14F-4D97-AF65-F5344CB8AC3E}">
        <p14:creationId xmlns:p14="http://schemas.microsoft.com/office/powerpoint/2010/main" val="397893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046850-5946-3946-9924-C12540F1C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Culture and </a:t>
            </a:r>
            <a:r>
              <a:rPr lang="fi-FI" dirty="0" err="1"/>
              <a:t>prosocial</a:t>
            </a:r>
            <a:r>
              <a:rPr lang="fi-FI" dirty="0"/>
              <a:t>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1DFF99-F09D-514B-AA8A-14E5A4AE0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b="1" dirty="0"/>
          </a:p>
          <a:p>
            <a:r>
              <a:rPr lang="en-GB" b="1" dirty="0"/>
              <a:t>Whiting and </a:t>
            </a:r>
            <a:br>
              <a:rPr lang="en-GB" b="1" dirty="0"/>
            </a:br>
            <a:r>
              <a:rPr lang="en-GB" b="1" dirty="0"/>
              <a:t>Whiting (1975)</a:t>
            </a:r>
          </a:p>
          <a:p>
            <a:pPr lvl="1"/>
            <a:r>
              <a:rPr lang="en-GB" dirty="0"/>
              <a:t>Traditional cultures socialize their children to be more prosocial</a:t>
            </a:r>
          </a:p>
          <a:p>
            <a:pPr lvl="1"/>
            <a:r>
              <a:rPr lang="en-GB" dirty="0"/>
              <a:t>Collectivism is positively related to higher empathetic concern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A185658-437E-BA41-8CE1-193A77624A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1723761"/>
            <a:ext cx="3436374" cy="4278840"/>
          </a:xfrm>
        </p:spPr>
      </p:pic>
    </p:spTree>
    <p:extLst>
      <p:ext uri="{BB962C8B-B14F-4D97-AF65-F5344CB8AC3E}">
        <p14:creationId xmlns:p14="http://schemas.microsoft.com/office/powerpoint/2010/main" val="234140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41F240-84C5-BF46-B164-8446FB85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Culture and </a:t>
            </a:r>
            <a:r>
              <a:rPr lang="fi-FI" dirty="0" err="1"/>
              <a:t>prosocial</a:t>
            </a:r>
            <a:r>
              <a:rPr lang="fi-FI" dirty="0"/>
              <a:t>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1FA8A5-D699-BA4F-B969-9A06CBEED0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Miller et al (1990) </a:t>
            </a:r>
            <a:r>
              <a:rPr lang="en-GB" dirty="0"/>
              <a:t>and</a:t>
            </a:r>
            <a:r>
              <a:rPr lang="en-GB" b="1" dirty="0"/>
              <a:t> Johnson et al (1989)</a:t>
            </a:r>
          </a:p>
          <a:p>
            <a:pPr lvl="1"/>
            <a:r>
              <a:rPr lang="en-GB" dirty="0"/>
              <a:t>Cultural norms and moral values influence the perception of social responsibility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914C696-2579-1F42-9009-0B355E9CE3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2942" y="1600200"/>
            <a:ext cx="2673550" cy="4034197"/>
          </a:xfrm>
        </p:spPr>
      </p:pic>
    </p:spTree>
    <p:extLst>
      <p:ext uri="{BB962C8B-B14F-4D97-AF65-F5344CB8AC3E}">
        <p14:creationId xmlns:p14="http://schemas.microsoft.com/office/powerpoint/2010/main" val="40647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Culture and </a:t>
            </a:r>
            <a:r>
              <a:rPr lang="fi-FI" dirty="0" err="1"/>
              <a:t>prosocial</a:t>
            </a:r>
            <a:r>
              <a:rPr lang="fi-FI" dirty="0"/>
              <a:t>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9580" cy="4525963"/>
          </a:xfrm>
        </p:spPr>
        <p:txBody>
          <a:bodyPr/>
          <a:lstStyle/>
          <a:p>
            <a:endParaRPr lang="en-GB" b="1" dirty="0"/>
          </a:p>
          <a:p>
            <a:r>
              <a:rPr lang="en-GB" b="1" dirty="0"/>
              <a:t>Levine et al (1994, 2001)</a:t>
            </a:r>
          </a:p>
          <a:p>
            <a:pPr lvl="1"/>
            <a:r>
              <a:rPr lang="en-GB" i="1" dirty="0"/>
              <a:t>Low population density </a:t>
            </a:r>
            <a:r>
              <a:rPr lang="en-GB" dirty="0"/>
              <a:t>and low </a:t>
            </a:r>
            <a:r>
              <a:rPr lang="en-GB" i="1" dirty="0"/>
              <a:t>economic</a:t>
            </a:r>
            <a:r>
              <a:rPr lang="en-GB" dirty="0"/>
              <a:t> </a:t>
            </a:r>
            <a:r>
              <a:rPr lang="en-GB" i="1" dirty="0"/>
              <a:t>productivity</a:t>
            </a:r>
            <a:r>
              <a:rPr lang="en-GB" dirty="0"/>
              <a:t> increase the likelihood of helping</a:t>
            </a:r>
          </a:p>
          <a:p>
            <a:pPr lvl="1"/>
            <a:r>
              <a:rPr lang="en-GB" dirty="0"/>
              <a:t>Characteristics of the environment  are more important than the nature of people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0" y="2672066"/>
            <a:ext cx="3901440" cy="2599944"/>
          </a:xfrm>
        </p:spPr>
      </p:pic>
    </p:spTree>
    <p:extLst>
      <p:ext uri="{BB962C8B-B14F-4D97-AF65-F5344CB8AC3E}">
        <p14:creationId xmlns:p14="http://schemas.microsoft.com/office/powerpoint/2010/main" val="1551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Bystanderism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" y="1721501"/>
            <a:ext cx="8200390" cy="3280156"/>
          </a:xfrm>
        </p:spPr>
      </p:pic>
      <p:sp>
        <p:nvSpPr>
          <p:cNvPr id="8" name="Tekstiruutu 7"/>
          <p:cNvSpPr txBox="1"/>
          <p:nvPr/>
        </p:nvSpPr>
        <p:spPr>
          <a:xfrm>
            <a:off x="1230604" y="5673687"/>
            <a:ext cx="668279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/>
              <a:t>How is the case of Kitty Genovese possible?</a:t>
            </a:r>
          </a:p>
        </p:txBody>
      </p:sp>
    </p:spTree>
    <p:extLst>
      <p:ext uri="{BB962C8B-B14F-4D97-AF65-F5344CB8AC3E}">
        <p14:creationId xmlns:p14="http://schemas.microsoft.com/office/powerpoint/2010/main" val="242833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Bystanderism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Tendency to not to help the other, although the other needs help</a:t>
            </a:r>
          </a:p>
          <a:p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0822"/>
            <a:ext cx="4038600" cy="3004718"/>
          </a:xfrm>
        </p:spPr>
      </p:pic>
    </p:spTree>
    <p:extLst>
      <p:ext uri="{BB962C8B-B14F-4D97-AF65-F5344CB8AC3E}">
        <p14:creationId xmlns:p14="http://schemas.microsoft.com/office/powerpoint/2010/main" val="23792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61C43A-A530-0E4C-95C5-FA3A3ECB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E436CC-F836-8C41-ADAC-AF49F2145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57252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Form two groups</a:t>
            </a:r>
          </a:p>
          <a:p>
            <a:r>
              <a:rPr lang="en-GB" dirty="0"/>
              <a:t>Both groups has to </a:t>
            </a:r>
            <a:r>
              <a:rPr lang="en-GB" i="1" dirty="0"/>
              <a:t>make a play </a:t>
            </a:r>
            <a:r>
              <a:rPr lang="en-GB" dirty="0"/>
              <a:t>of a </a:t>
            </a:r>
            <a:r>
              <a:rPr lang="en-GB" dirty="0" err="1"/>
              <a:t>Latane</a:t>
            </a:r>
            <a:r>
              <a:rPr lang="en-GB" dirty="0"/>
              <a:t>, Darley and </a:t>
            </a:r>
            <a:r>
              <a:rPr lang="en-GB" dirty="0" err="1"/>
              <a:t>Mcguire</a:t>
            </a:r>
            <a:r>
              <a:rPr lang="en-GB" dirty="0"/>
              <a:t> study from 1968</a:t>
            </a:r>
          </a:p>
          <a:p>
            <a:pPr lvl="1"/>
            <a:r>
              <a:rPr lang="en-GB" dirty="0"/>
              <a:t>”Intercom study”</a:t>
            </a:r>
          </a:p>
          <a:p>
            <a:pPr lvl="1"/>
            <a:r>
              <a:rPr lang="en-GB" dirty="0"/>
              <a:t>”Smoke-filled room study”</a:t>
            </a:r>
          </a:p>
          <a:p>
            <a:r>
              <a:rPr lang="en-GB" dirty="0"/>
              <a:t>Use the teacher’s handout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311D8B3-0075-C74A-9053-CE6B34032B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94300" y="1640681"/>
            <a:ext cx="2946400" cy="4445000"/>
          </a:xfrm>
        </p:spPr>
      </p:pic>
    </p:spTree>
    <p:extLst>
      <p:ext uri="{BB962C8B-B14F-4D97-AF65-F5344CB8AC3E}">
        <p14:creationId xmlns:p14="http://schemas.microsoft.com/office/powerpoint/2010/main" val="35612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86D656-7AFE-FB46-8D9A-6069BD19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Bystanderism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59B6FC0-E1A0-9648-9794-8B7FE55BA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fi-FI" b="1" dirty="0" err="1"/>
              <a:t>Arousal</a:t>
            </a:r>
            <a:r>
              <a:rPr lang="fi-FI" b="1" dirty="0"/>
              <a:t>: </a:t>
            </a:r>
            <a:r>
              <a:rPr lang="fi-FI" b="1" dirty="0" err="1"/>
              <a:t>cost-reward</a:t>
            </a:r>
            <a:r>
              <a:rPr lang="fi-FI" b="1" dirty="0"/>
              <a:t> </a:t>
            </a:r>
            <a:r>
              <a:rPr lang="fi-FI" b="1" dirty="0" err="1"/>
              <a:t>model</a:t>
            </a:r>
            <a:r>
              <a:rPr lang="fi-FI" b="1" dirty="0"/>
              <a:t> </a:t>
            </a:r>
            <a:r>
              <a:rPr lang="fi-FI" dirty="0"/>
              <a:t>(</a:t>
            </a:r>
            <a:r>
              <a:rPr lang="fi-FI" dirty="0" err="1"/>
              <a:t>Piliavin</a:t>
            </a:r>
            <a:r>
              <a:rPr lang="fi-FI" dirty="0"/>
              <a:t> et al., 1981)</a:t>
            </a:r>
          </a:p>
          <a:p>
            <a:pPr lvl="1"/>
            <a:r>
              <a:rPr lang="en-GB" dirty="0"/>
              <a:t>Emotional arousal motivates the bystander to reduce the arousal and engage in cost-reward analysis of helping</a:t>
            </a:r>
          </a:p>
          <a:p>
            <a:pPr lvl="1"/>
            <a:endParaRPr lang="fi-FI" dirty="0"/>
          </a:p>
        </p:txBody>
      </p:sp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E126BEB2-EF3D-AB49-9401-601A1B83CB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95259"/>
            <a:ext cx="4190999" cy="3104445"/>
          </a:xfrm>
        </p:spPr>
      </p:pic>
    </p:spTree>
    <p:extLst>
      <p:ext uri="{BB962C8B-B14F-4D97-AF65-F5344CB8AC3E}">
        <p14:creationId xmlns:p14="http://schemas.microsoft.com/office/powerpoint/2010/main" val="3352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C619C5-181D-2B40-BB2F-B6D7A86A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D4C343-1691-C64B-B85A-DE3A6EEB0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21629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Read pages 415–416</a:t>
            </a:r>
            <a:endParaRPr lang="en-GB" i="1" dirty="0"/>
          </a:p>
          <a:p>
            <a:endParaRPr lang="en-GB" i="1" dirty="0"/>
          </a:p>
          <a:p>
            <a:r>
              <a:rPr lang="en-GB" i="1" dirty="0"/>
              <a:t>Draw a comic strip </a:t>
            </a:r>
            <a:r>
              <a:rPr lang="en-GB" dirty="0"/>
              <a:t>of </a:t>
            </a:r>
            <a:r>
              <a:rPr lang="en-GB" dirty="0" err="1"/>
              <a:t>Piliavin</a:t>
            </a:r>
            <a:r>
              <a:rPr lang="en-GB" dirty="0"/>
              <a:t> et al. (1969) study  ”Good Samaritanism: </a:t>
            </a:r>
            <a:br>
              <a:rPr lang="en-GB" dirty="0"/>
            </a:br>
            <a:r>
              <a:rPr lang="en-GB" dirty="0"/>
              <a:t>An underground phenomenon”</a:t>
            </a:r>
          </a:p>
        </p:txBody>
      </p:sp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6B4AB603-0EB8-3541-8515-D3530DEA53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87314" y="1600200"/>
            <a:ext cx="3360372" cy="4525963"/>
          </a:xfrm>
        </p:spPr>
      </p:pic>
    </p:spTree>
    <p:extLst>
      <p:ext uri="{BB962C8B-B14F-4D97-AF65-F5344CB8AC3E}">
        <p14:creationId xmlns:p14="http://schemas.microsoft.com/office/powerpoint/2010/main" val="296080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7D855F-E88B-4B49-B706-F10681F14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373A831-9BDB-9843-8A04-7EDBBCF68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114800" cy="490696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Form groups</a:t>
            </a:r>
          </a:p>
          <a:p>
            <a:r>
              <a:rPr lang="en-GB" dirty="0"/>
              <a:t>Create a </a:t>
            </a:r>
            <a:r>
              <a:rPr lang="en-GB" i="1" dirty="0"/>
              <a:t>curriculum</a:t>
            </a:r>
            <a:r>
              <a:rPr lang="en-GB" dirty="0"/>
              <a:t> for </a:t>
            </a:r>
            <a:r>
              <a:rPr lang="en-GB" i="1" dirty="0"/>
              <a:t>promoting prosocial behaviour </a:t>
            </a:r>
            <a:r>
              <a:rPr lang="en-GB" dirty="0"/>
              <a:t>and </a:t>
            </a:r>
            <a:r>
              <a:rPr lang="en-GB" i="1" dirty="0"/>
              <a:t>avoiding </a:t>
            </a:r>
            <a:r>
              <a:rPr lang="en-GB" i="1" dirty="0" err="1"/>
              <a:t>bystanderism</a:t>
            </a:r>
            <a:r>
              <a:rPr lang="en-GB" i="1" dirty="0"/>
              <a:t> </a:t>
            </a:r>
            <a:r>
              <a:rPr lang="en-GB" dirty="0"/>
              <a:t>based on psychological knowledge</a:t>
            </a:r>
            <a:endParaRPr lang="en-GB" i="1" dirty="0"/>
          </a:p>
          <a:p>
            <a:r>
              <a:rPr lang="en-GB" dirty="0"/>
              <a:t>Use the teacher’s handout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BB4B146-8727-F44D-9494-28241C5B92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83123"/>
            <a:ext cx="4038600" cy="3360115"/>
          </a:xfrm>
        </p:spPr>
      </p:pic>
    </p:spTree>
    <p:extLst>
      <p:ext uri="{BB962C8B-B14F-4D97-AF65-F5344CB8AC3E}">
        <p14:creationId xmlns:p14="http://schemas.microsoft.com/office/powerpoint/2010/main" val="6160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Think of a hero story, real or fictional</a:t>
            </a:r>
          </a:p>
          <a:p>
            <a:endParaRPr lang="en-GB" dirty="0"/>
          </a:p>
          <a:p>
            <a:r>
              <a:rPr lang="en-GB" dirty="0"/>
              <a:t>Explain to your pair/group what made the action heroic in your story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44" y="1600200"/>
            <a:ext cx="2965911" cy="4525963"/>
          </a:xfrm>
        </p:spPr>
      </p:pic>
    </p:spTree>
    <p:extLst>
      <p:ext uri="{BB962C8B-B14F-4D97-AF65-F5344CB8AC3E}">
        <p14:creationId xmlns:p14="http://schemas.microsoft.com/office/powerpoint/2010/main" val="281086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E7D7BD-4F27-3644-BE3C-601281AB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81551B-568E-3E43-A991-C381FBDB34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do the different approaches of IB Psychology syllabus manifest themselves in what you have learned so far in Psychology of human relationships?</a:t>
            </a:r>
          </a:p>
        </p:txBody>
      </p:sp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2855DD29-F5D1-DC44-B9DA-721F98E690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40036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D8E018-5A74-B848-9043-48B3F6F4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Past</a:t>
            </a:r>
            <a:r>
              <a:rPr lang="fi-FI" dirty="0"/>
              <a:t> </a:t>
            </a:r>
            <a:r>
              <a:rPr lang="fi-FI" dirty="0" err="1"/>
              <a:t>questions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F3303A6-58BA-AF42-B21A-1974BB75B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1391"/>
          </a:xfrm>
        </p:spPr>
        <p:txBody>
          <a:bodyPr>
            <a:normAutofit/>
          </a:bodyPr>
          <a:lstStyle/>
          <a:p>
            <a:r>
              <a:rPr lang="en-GB" dirty="0"/>
              <a:t>Evaluate </a:t>
            </a:r>
            <a:r>
              <a:rPr lang="en-GB" b="1" dirty="0"/>
              <a:t>one or more</a:t>
            </a:r>
            <a:r>
              <a:rPr lang="en-GB" dirty="0"/>
              <a:t> studies related to promoting prosocial behaviour (M19)</a:t>
            </a:r>
          </a:p>
          <a:p>
            <a:r>
              <a:rPr lang="en-GB" dirty="0"/>
              <a:t>Discuss by-</a:t>
            </a:r>
            <a:r>
              <a:rPr lang="en-GB" dirty="0" err="1"/>
              <a:t>standerism</a:t>
            </a:r>
            <a:r>
              <a:rPr lang="en-GB" dirty="0"/>
              <a:t>, with reference to </a:t>
            </a:r>
            <a:r>
              <a:rPr lang="en-GB" b="1" dirty="0"/>
              <a:t>one or more</a:t>
            </a:r>
            <a:r>
              <a:rPr lang="en-GB" dirty="0"/>
              <a:t> studies (N19)</a:t>
            </a:r>
          </a:p>
          <a:p>
            <a:r>
              <a:rPr lang="en-GB" dirty="0"/>
              <a:t>Evaluate </a:t>
            </a:r>
            <a:r>
              <a:rPr lang="en-GB" b="1" dirty="0"/>
              <a:t>one or more</a:t>
            </a:r>
            <a:r>
              <a:rPr lang="en-GB" dirty="0"/>
              <a:t> research methods used in studies investigating social responsibility (N20)</a:t>
            </a:r>
          </a:p>
          <a:p>
            <a:r>
              <a:rPr lang="en-GB" dirty="0"/>
              <a:t>Discuss</a:t>
            </a:r>
            <a:r>
              <a:rPr lang="en-GB" b="1" dirty="0"/>
              <a:t> one or more</a:t>
            </a:r>
            <a:r>
              <a:rPr lang="en-GB" dirty="0"/>
              <a:t> factors influencing by-</a:t>
            </a:r>
            <a:r>
              <a:rPr lang="en-GB" dirty="0" err="1"/>
              <a:t>standerism</a:t>
            </a:r>
            <a:r>
              <a:rPr lang="en-GB" dirty="0"/>
              <a:t> (M21)</a:t>
            </a:r>
          </a:p>
        </p:txBody>
      </p:sp>
    </p:spTree>
    <p:extLst>
      <p:ext uri="{BB962C8B-B14F-4D97-AF65-F5344CB8AC3E}">
        <p14:creationId xmlns:p14="http://schemas.microsoft.com/office/powerpoint/2010/main" val="2109728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/>
              <a:t>Oskar </a:t>
            </a:r>
            <a:r>
              <a:rPr lang="fi-FI" dirty="0" err="1"/>
              <a:t>Schindler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www.amazon.com</a:t>
            </a:r>
            <a:r>
              <a:rPr lang="fi-FI" dirty="0"/>
              <a:t>/Oskar-</a:t>
            </a:r>
            <a:r>
              <a:rPr lang="fi-FI" dirty="0" err="1"/>
              <a:t>Schindler</a:t>
            </a:r>
            <a:r>
              <a:rPr lang="fi-FI" dirty="0"/>
              <a:t>-</a:t>
            </a:r>
            <a:r>
              <a:rPr lang="fi-FI" dirty="0" err="1"/>
              <a:t>Account-Wartime-Activities</a:t>
            </a:r>
            <a:r>
              <a:rPr lang="fi-FI" dirty="0"/>
              <a:t>/</a:t>
            </a:r>
            <a:r>
              <a:rPr lang="fi-FI" dirty="0" err="1"/>
              <a:t>dp</a:t>
            </a:r>
            <a:r>
              <a:rPr lang="fi-FI" dirty="0"/>
              <a:t>/081333375X&gt; </a:t>
            </a:r>
            <a:r>
              <a:rPr lang="fi-FI" dirty="0" err="1"/>
              <a:t>Accessed</a:t>
            </a:r>
            <a:r>
              <a:rPr lang="fi-FI" dirty="0"/>
              <a:t> 9th of November 2017.</a:t>
            </a:r>
          </a:p>
          <a:p>
            <a:r>
              <a:rPr lang="fi-FI" dirty="0" err="1"/>
              <a:t>Altruism</a:t>
            </a:r>
            <a:r>
              <a:rPr lang="fi-FI" dirty="0"/>
              <a:t> 1 &lt;http://</a:t>
            </a:r>
            <a:r>
              <a:rPr lang="fi-FI" dirty="0" err="1"/>
              <a:t>www.funnyjunk.com</a:t>
            </a:r>
            <a:r>
              <a:rPr lang="fi-FI" dirty="0"/>
              <a:t>/</a:t>
            </a:r>
            <a:r>
              <a:rPr lang="fi-FI" dirty="0" err="1"/>
              <a:t>Altruism</a:t>
            </a:r>
            <a:r>
              <a:rPr lang="fi-FI" dirty="0"/>
              <a:t>/</a:t>
            </a:r>
            <a:r>
              <a:rPr lang="fi-FI" dirty="0" err="1"/>
              <a:t>funny-pictures</a:t>
            </a:r>
            <a:r>
              <a:rPr lang="fi-FI" dirty="0"/>
              <a:t>/6180357/&gt; </a:t>
            </a:r>
            <a:r>
              <a:rPr lang="fi-FI" dirty="0" err="1"/>
              <a:t>Accessed</a:t>
            </a:r>
            <a:r>
              <a:rPr lang="fi-FI" dirty="0"/>
              <a:t> 9th of November 2017.</a:t>
            </a:r>
          </a:p>
          <a:p>
            <a:r>
              <a:rPr lang="fi-FI" dirty="0" err="1"/>
              <a:t>Altruism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www.psychologicalscience.org</a:t>
            </a:r>
            <a:r>
              <a:rPr lang="fi-FI" dirty="0"/>
              <a:t>/news/</a:t>
            </a:r>
            <a:r>
              <a:rPr lang="fi-FI" dirty="0" err="1"/>
              <a:t>were-only-human</a:t>
            </a:r>
            <a:r>
              <a:rPr lang="fi-FI" dirty="0"/>
              <a:t>/</a:t>
            </a:r>
            <a:r>
              <a:rPr lang="fi-FI" dirty="0" err="1"/>
              <a:t>extraordinary</a:t>
            </a:r>
            <a:r>
              <a:rPr lang="fi-FI" dirty="0"/>
              <a:t>-</a:t>
            </a:r>
            <a:r>
              <a:rPr lang="fi-FI" dirty="0" err="1"/>
              <a:t>altruism</a:t>
            </a:r>
            <a:r>
              <a:rPr lang="fi-FI" dirty="0"/>
              <a:t>-</a:t>
            </a:r>
            <a:r>
              <a:rPr lang="fi-FI" dirty="0" err="1"/>
              <a:t>who</a:t>
            </a:r>
            <a:r>
              <a:rPr lang="fi-FI" dirty="0"/>
              <a:t>-</a:t>
            </a:r>
            <a:r>
              <a:rPr lang="fi-FI" dirty="0" err="1"/>
              <a:t>gives</a:t>
            </a:r>
            <a:r>
              <a:rPr lang="fi-FI" dirty="0"/>
              <a:t>-a-</a:t>
            </a:r>
            <a:r>
              <a:rPr lang="fi-FI" dirty="0" err="1"/>
              <a:t>kidney.html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2nd of </a:t>
            </a:r>
            <a:r>
              <a:rPr lang="fi-FI" dirty="0" err="1"/>
              <a:t>May</a:t>
            </a:r>
            <a:r>
              <a:rPr lang="fi-FI" dirty="0"/>
              <a:t> 2018.</a:t>
            </a:r>
          </a:p>
          <a:p>
            <a:r>
              <a:rPr lang="fi-FI" dirty="0"/>
              <a:t>Group of </a:t>
            </a:r>
            <a:r>
              <a:rPr lang="fi-FI" dirty="0" err="1"/>
              <a:t>three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www.freepik.com</a:t>
            </a:r>
            <a:r>
              <a:rPr lang="fi-FI" dirty="0"/>
              <a:t>/</a:t>
            </a:r>
            <a:r>
              <a:rPr lang="fi-FI" dirty="0" err="1"/>
              <a:t>free-icon</a:t>
            </a:r>
            <a:r>
              <a:rPr lang="fi-FI" dirty="0"/>
              <a:t>/group-of-three-men-standing-side-by-side-hugging-each-other_717992.htm&gt; </a:t>
            </a:r>
            <a:r>
              <a:rPr lang="fi-FI" dirty="0" err="1"/>
              <a:t>accessed</a:t>
            </a:r>
            <a:r>
              <a:rPr lang="fi-FI" dirty="0"/>
              <a:t> 13th of November 2017.</a:t>
            </a:r>
          </a:p>
          <a:p>
            <a:r>
              <a:rPr lang="fi-FI" dirty="0"/>
              <a:t>People </a:t>
            </a:r>
            <a:r>
              <a:rPr lang="fi-FI" dirty="0" err="1"/>
              <a:t>nowadays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dzone.com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</a:t>
            </a:r>
            <a:r>
              <a:rPr lang="fi-FI" dirty="0" err="1"/>
              <a:t>bystander-effect-why-companies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9th of November 2017. </a:t>
            </a:r>
          </a:p>
          <a:p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selfish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www.redbubble.com</a:t>
            </a:r>
            <a:r>
              <a:rPr lang="fi-FI" dirty="0"/>
              <a:t>/</a:t>
            </a:r>
            <a:r>
              <a:rPr lang="fi-FI" dirty="0" err="1"/>
              <a:t>people</a:t>
            </a:r>
            <a:r>
              <a:rPr lang="fi-FI" dirty="0"/>
              <a:t>/</a:t>
            </a:r>
            <a:r>
              <a:rPr lang="fi-FI" dirty="0" err="1"/>
              <a:t>miafajar</a:t>
            </a:r>
            <a:r>
              <a:rPr lang="fi-FI" dirty="0"/>
              <a:t>/</a:t>
            </a:r>
            <a:r>
              <a:rPr lang="fi-FI" dirty="0" err="1"/>
              <a:t>works</a:t>
            </a:r>
            <a:r>
              <a:rPr lang="fi-FI" dirty="0"/>
              <a:t>/21121696-ego-sta-2?p=</a:t>
            </a:r>
            <a:r>
              <a:rPr lang="fi-FI" dirty="0" err="1"/>
              <a:t>poster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September</a:t>
            </a:r>
            <a:r>
              <a:rPr lang="fi-FI" dirty="0"/>
              <a:t> 2019.</a:t>
            </a:r>
          </a:p>
          <a:p>
            <a:r>
              <a:rPr lang="fi-FI" dirty="0" err="1"/>
              <a:t>Arguing</a:t>
            </a:r>
            <a:r>
              <a:rPr lang="fi-FI" dirty="0"/>
              <a:t> </a:t>
            </a:r>
            <a:r>
              <a:rPr lang="fi-FI" dirty="0" err="1"/>
              <a:t>couple</a:t>
            </a:r>
            <a:r>
              <a:rPr lang="fi-FI" dirty="0"/>
              <a:t> &lt; http://</a:t>
            </a:r>
            <a:r>
              <a:rPr lang="fi-FI" dirty="0" err="1"/>
              <a:t>www.rebelcircus.com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</a:t>
            </a:r>
            <a:r>
              <a:rPr lang="fi-FI" dirty="0" err="1"/>
              <a:t>according-psychologists-couples-argue-love</a:t>
            </a:r>
            <a:r>
              <a:rPr lang="fi-FI" dirty="0"/>
              <a:t>/ &gt; </a:t>
            </a:r>
            <a:r>
              <a:rPr lang="fi-FI" dirty="0" err="1"/>
              <a:t>Accessed</a:t>
            </a:r>
            <a:r>
              <a:rPr lang="fi-FI" dirty="0"/>
              <a:t> 13th of November 2017.</a:t>
            </a:r>
          </a:p>
          <a:p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/>
              <a:t>chores</a:t>
            </a:r>
            <a:r>
              <a:rPr lang="fi-FI" dirty="0"/>
              <a:t> &lt;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kids.lovetoknow.com</a:t>
            </a:r>
            <a:r>
              <a:rPr lang="fi-FI" dirty="0"/>
              <a:t>/wiki/</a:t>
            </a:r>
            <a:r>
              <a:rPr lang="fi-FI" dirty="0" err="1"/>
              <a:t>Family_Chore_Charts</a:t>
            </a:r>
            <a:r>
              <a:rPr lang="fi-FI" dirty="0"/>
              <a:t> &gt; </a:t>
            </a:r>
            <a:r>
              <a:rPr lang="fi-FI" dirty="0" err="1"/>
              <a:t>Accessed</a:t>
            </a:r>
            <a:r>
              <a:rPr lang="fi-FI" dirty="0"/>
              <a:t> 13th of November 2017.</a:t>
            </a:r>
          </a:p>
          <a:p>
            <a:r>
              <a:rPr lang="fi-FI" dirty="0"/>
              <a:t>Hindu Indian </a:t>
            </a:r>
            <a:r>
              <a:rPr lang="fi-FI" dirty="0" err="1"/>
              <a:t>boy</a:t>
            </a:r>
            <a:r>
              <a:rPr lang="fi-FI" dirty="0"/>
              <a:t> &lt;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/wiki/Hindu &gt; </a:t>
            </a:r>
            <a:r>
              <a:rPr lang="fi-FI" dirty="0" err="1"/>
              <a:t>Accessed</a:t>
            </a:r>
            <a:r>
              <a:rPr lang="fi-FI" dirty="0"/>
              <a:t> 3rd of </a:t>
            </a:r>
            <a:r>
              <a:rPr lang="fi-FI" dirty="0" err="1"/>
              <a:t>May</a:t>
            </a:r>
            <a:r>
              <a:rPr lang="fi-FI" dirty="0"/>
              <a:t> 2018.</a:t>
            </a:r>
          </a:p>
          <a:p>
            <a:r>
              <a:rPr lang="fi-FI" dirty="0" err="1"/>
              <a:t>Shibuya</a:t>
            </a:r>
            <a:r>
              <a:rPr lang="fi-FI" dirty="0"/>
              <a:t> &lt;</a:t>
            </a:r>
            <a:r>
              <a:rPr lang="fi-FI" dirty="0" err="1"/>
              <a:t>Pixabay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November 2017.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C8AE8A-849E-E046-A19F-4D2DE43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216AD4-C36B-804D-957D-4B22ACF5C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 err="1"/>
              <a:t>Kitty</a:t>
            </a:r>
            <a:r>
              <a:rPr lang="fi-FI" dirty="0"/>
              <a:t> </a:t>
            </a:r>
            <a:r>
              <a:rPr lang="fi-FI" dirty="0" err="1"/>
              <a:t>Genovese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www.paultripp.com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</a:t>
            </a:r>
            <a:r>
              <a:rPr lang="fi-FI" dirty="0" err="1"/>
              <a:t>posts</a:t>
            </a:r>
            <a:r>
              <a:rPr lang="fi-FI" dirty="0"/>
              <a:t>/</a:t>
            </a:r>
            <a:r>
              <a:rPr lang="fi-FI" dirty="0" err="1"/>
              <a:t>kitty-genovese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November 2017.</a:t>
            </a:r>
          </a:p>
          <a:p>
            <a:r>
              <a:rPr lang="fi-FI" dirty="0" err="1"/>
              <a:t>Bystanderism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biologydictionary.net</a:t>
            </a:r>
            <a:r>
              <a:rPr lang="fi-FI" dirty="0"/>
              <a:t>/</a:t>
            </a:r>
            <a:r>
              <a:rPr lang="fi-FI" dirty="0" err="1"/>
              <a:t>bystander-effect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9th of November 2017.</a:t>
            </a:r>
          </a:p>
          <a:p>
            <a:r>
              <a:rPr lang="fi-FI" dirty="0" err="1"/>
              <a:t>Smoke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www.pexels.com</a:t>
            </a:r>
            <a:r>
              <a:rPr lang="fi-FI" dirty="0"/>
              <a:t>/</a:t>
            </a:r>
            <a:r>
              <a:rPr lang="fi-FI" dirty="0" err="1"/>
              <a:t>search</a:t>
            </a:r>
            <a:r>
              <a:rPr lang="fi-FI" dirty="0"/>
              <a:t>/</a:t>
            </a:r>
            <a:r>
              <a:rPr lang="fi-FI" dirty="0" err="1"/>
              <a:t>smoke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3rd of </a:t>
            </a:r>
            <a:r>
              <a:rPr lang="fi-FI" dirty="0" err="1"/>
              <a:t>May</a:t>
            </a:r>
            <a:r>
              <a:rPr lang="fi-FI" dirty="0"/>
              <a:t> 2018.</a:t>
            </a:r>
          </a:p>
          <a:p>
            <a:r>
              <a:rPr lang="fi-FI" dirty="0"/>
              <a:t>NYC </a:t>
            </a:r>
            <a:r>
              <a:rPr lang="fi-FI" dirty="0" err="1"/>
              <a:t>subway</a:t>
            </a:r>
            <a:r>
              <a:rPr lang="fi-FI" dirty="0"/>
              <a:t> </a:t>
            </a:r>
            <a:r>
              <a:rPr lang="fi-FI" dirty="0" err="1"/>
              <a:t>pic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aicepsychologyreview.wikispaces.com</a:t>
            </a:r>
            <a:r>
              <a:rPr lang="fi-FI" dirty="0"/>
              <a:t>/</a:t>
            </a:r>
            <a:r>
              <a:rPr lang="fi-FI" dirty="0" err="1"/>
              <a:t>Piliavin</a:t>
            </a:r>
            <a:r>
              <a:rPr lang="fi-FI" dirty="0"/>
              <a:t>,+Rodin,+</a:t>
            </a:r>
            <a:r>
              <a:rPr lang="fi-FI" dirty="0" err="1"/>
              <a:t>Piliavin</a:t>
            </a:r>
            <a:r>
              <a:rPr lang="fi-FI" dirty="0"/>
              <a:t>+-+Period+1?responseToken=045483aef537b331ccd3ae04eff5e4709&gt; </a:t>
            </a:r>
            <a:r>
              <a:rPr lang="fi-FI" dirty="0" err="1"/>
              <a:t>Accessed</a:t>
            </a:r>
            <a:r>
              <a:rPr lang="fi-FI" dirty="0"/>
              <a:t> 13th of November 2017.</a:t>
            </a:r>
          </a:p>
          <a:p>
            <a:r>
              <a:rPr lang="fi-FI" dirty="0" err="1"/>
              <a:t>Subway</a:t>
            </a:r>
            <a:r>
              <a:rPr lang="fi-FI" dirty="0"/>
              <a:t> </a:t>
            </a:r>
            <a:r>
              <a:rPr lang="fi-FI" dirty="0" err="1"/>
              <a:t>comic</a:t>
            </a:r>
            <a:r>
              <a:rPr lang="fi-FI" dirty="0"/>
              <a:t> </a:t>
            </a:r>
            <a:r>
              <a:rPr lang="fi-FI" dirty="0" err="1"/>
              <a:t>strip</a:t>
            </a:r>
            <a:r>
              <a:rPr lang="fi-FI" dirty="0"/>
              <a:t> &lt;http://</a:t>
            </a:r>
            <a:r>
              <a:rPr lang="fi-FI" dirty="0" err="1"/>
              <a:t>www.lefthandedtoons.com</a:t>
            </a:r>
            <a:r>
              <a:rPr lang="fi-FI" dirty="0"/>
              <a:t>/1333/&gt; </a:t>
            </a:r>
            <a:r>
              <a:rPr lang="fi-FI" dirty="0" err="1"/>
              <a:t>Accessed</a:t>
            </a:r>
            <a:r>
              <a:rPr lang="fi-FI" dirty="0"/>
              <a:t> 3rd of </a:t>
            </a:r>
            <a:r>
              <a:rPr lang="fi-FI" dirty="0" err="1"/>
              <a:t>May</a:t>
            </a:r>
            <a:r>
              <a:rPr lang="fi-FI" dirty="0"/>
              <a:t> 2018.</a:t>
            </a:r>
          </a:p>
          <a:p>
            <a:r>
              <a:rPr lang="fi-FI" dirty="0" err="1"/>
              <a:t>Crowd</a:t>
            </a:r>
            <a:r>
              <a:rPr lang="fi-FI" dirty="0"/>
              <a:t> </a:t>
            </a:r>
            <a:r>
              <a:rPr lang="fi-FI" dirty="0" err="1"/>
              <a:t>hands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medium.com</a:t>
            </a:r>
            <a:r>
              <a:rPr lang="fi-FI" dirty="0"/>
              <a:t>/@</a:t>
            </a:r>
            <a:r>
              <a:rPr lang="fi-FI" dirty="0" err="1"/>
              <a:t>spencercoursen</a:t>
            </a:r>
            <a:r>
              <a:rPr lang="fi-FI" dirty="0"/>
              <a:t>/everyday-safety-and-the-importance-of-prosocial-behavior-8c756007aefa&gt; </a:t>
            </a:r>
            <a:r>
              <a:rPr lang="fi-FI" dirty="0" err="1"/>
              <a:t>Accessed</a:t>
            </a:r>
            <a:r>
              <a:rPr lang="fi-FI" dirty="0"/>
              <a:t> 2nd of </a:t>
            </a:r>
            <a:r>
              <a:rPr lang="fi-FI" dirty="0" err="1"/>
              <a:t>May</a:t>
            </a:r>
            <a:r>
              <a:rPr lang="fi-FI" dirty="0"/>
              <a:t> 2018.</a:t>
            </a:r>
          </a:p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</a:t>
            </a:r>
            <a:r>
              <a:rPr lang="fi-FI" dirty="0" err="1"/>
              <a:t>syllabus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ibpublishing.ibo.org</a:t>
            </a:r>
            <a:r>
              <a:rPr lang="fi-FI" dirty="0"/>
              <a:t>/d_3_psych_gui_1702_1/</a:t>
            </a:r>
            <a:r>
              <a:rPr lang="fi-FI" dirty="0" err="1"/>
              <a:t>apps</a:t>
            </a:r>
            <a:r>
              <a:rPr lang="fi-FI" dirty="0"/>
              <a:t>/</a:t>
            </a:r>
            <a:r>
              <a:rPr lang="fi-FI" dirty="0" err="1"/>
              <a:t>dpapp</a:t>
            </a:r>
            <a:r>
              <a:rPr lang="fi-FI" dirty="0"/>
              <a:t>/</a:t>
            </a:r>
            <a:r>
              <a:rPr lang="fi-FI" dirty="0" err="1"/>
              <a:t>guide.html?doc</a:t>
            </a:r>
            <a:r>
              <a:rPr lang="fi-FI" dirty="0"/>
              <a:t>=d_3_psych_gui_1702_1_e&amp;part=1&amp;chapter=3&amp;section=1&gt; </a:t>
            </a:r>
            <a:r>
              <a:rPr lang="fi-FI" dirty="0" err="1"/>
              <a:t>Accessed</a:t>
            </a:r>
            <a:r>
              <a:rPr lang="fi-FI" dirty="0"/>
              <a:t> 16th of </a:t>
            </a:r>
            <a:r>
              <a:rPr lang="fi-FI" dirty="0" err="1"/>
              <a:t>May</a:t>
            </a:r>
            <a:r>
              <a:rPr lang="fi-FI"/>
              <a:t> 2018.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321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Prosocial</a:t>
            </a:r>
            <a:r>
              <a:rPr lang="fi-FI" dirty="0"/>
              <a:t>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71103"/>
          </a:xfrm>
        </p:spPr>
        <p:txBody>
          <a:bodyPr>
            <a:normAutofit/>
          </a:bodyPr>
          <a:lstStyle/>
          <a:p>
            <a:r>
              <a:rPr lang="en-GB" b="1" dirty="0"/>
              <a:t>Helping behaviour</a:t>
            </a:r>
          </a:p>
          <a:p>
            <a:pPr lvl="1"/>
            <a:r>
              <a:rPr lang="en-GB" dirty="0"/>
              <a:t>Any type of social assistance or interpersonal support</a:t>
            </a:r>
          </a:p>
          <a:p>
            <a:r>
              <a:rPr lang="en-GB" b="1" dirty="0"/>
              <a:t>Prosocial behaviour</a:t>
            </a:r>
          </a:p>
          <a:p>
            <a:pPr lvl="1"/>
            <a:r>
              <a:rPr lang="en-GB" dirty="0"/>
              <a:t>Behaviour that has the intention to increase the well-being of others</a:t>
            </a:r>
          </a:p>
          <a:p>
            <a:r>
              <a:rPr lang="en-GB" b="1" dirty="0"/>
              <a:t>Altruism</a:t>
            </a:r>
          </a:p>
          <a:p>
            <a:pPr lvl="1"/>
            <a:r>
              <a:rPr lang="en-GB" dirty="0"/>
              <a:t>Helping others for no reward or even at some cost to oneself</a:t>
            </a:r>
          </a:p>
        </p:txBody>
      </p:sp>
    </p:spTree>
    <p:extLst>
      <p:ext uri="{BB962C8B-B14F-4D97-AF65-F5344CB8AC3E}">
        <p14:creationId xmlns:p14="http://schemas.microsoft.com/office/powerpoint/2010/main" val="236439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Can you explain why people do altruistic acts like in the hero stories?</a:t>
            </a:r>
          </a:p>
          <a:p>
            <a:pPr lvl="1"/>
            <a:r>
              <a:rPr lang="en-GB" dirty="0"/>
              <a:t>Try to use your psychological knowledge</a:t>
            </a:r>
          </a:p>
          <a:p>
            <a:r>
              <a:rPr lang="en-GB" i="1" dirty="0"/>
              <a:t>Don’t use any assistive devices or materials!</a:t>
            </a:r>
            <a:r>
              <a:rPr lang="en-GB" dirty="0"/>
              <a:t> 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32935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2009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775F08-7598-CA4E-A21D-A975A9DA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CA92E6-1063-F54D-8DC3-54F3541F6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542503" cy="4525963"/>
          </a:xfrm>
        </p:spPr>
        <p:txBody>
          <a:bodyPr>
            <a:normAutofit/>
          </a:bodyPr>
          <a:lstStyle/>
          <a:p>
            <a:r>
              <a:rPr lang="en-GB" dirty="0"/>
              <a:t>Form three groups</a:t>
            </a:r>
          </a:p>
          <a:p>
            <a:pPr lvl="1"/>
            <a:r>
              <a:rPr lang="en-GB" dirty="0"/>
              <a:t>Reciprocal altruism model</a:t>
            </a:r>
          </a:p>
          <a:p>
            <a:pPr lvl="1"/>
            <a:r>
              <a:rPr lang="en-GB" dirty="0"/>
              <a:t>Kin selection theory</a:t>
            </a:r>
          </a:p>
          <a:p>
            <a:pPr lvl="1"/>
            <a:r>
              <a:rPr lang="en-GB" dirty="0"/>
              <a:t>Empathy-altruism hypothesis</a:t>
            </a:r>
          </a:p>
          <a:p>
            <a:r>
              <a:rPr lang="en-GB" dirty="0"/>
              <a:t>Every group finds out the gist of their theory and does a TEACUP analysis of the theory</a:t>
            </a:r>
          </a:p>
          <a:p>
            <a:pPr lvl="1"/>
            <a:r>
              <a:rPr lang="en-GB" dirty="0"/>
              <a:t>Use the teacher’s handout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82E77F9-3572-0F44-BBA9-BE51B5ADD1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3160" y="1417638"/>
            <a:ext cx="3034219" cy="4293098"/>
          </a:xfrm>
        </p:spPr>
      </p:pic>
    </p:spTree>
    <p:extLst>
      <p:ext uri="{BB962C8B-B14F-4D97-AF65-F5344CB8AC3E}">
        <p14:creationId xmlns:p14="http://schemas.microsoft.com/office/powerpoint/2010/main" val="9155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Form three person mixed groups</a:t>
            </a:r>
          </a:p>
          <a:p>
            <a:pPr lvl="1"/>
            <a:r>
              <a:rPr lang="en-GB" dirty="0"/>
              <a:t>Every group should contain one member of each approach</a:t>
            </a:r>
          </a:p>
          <a:p>
            <a:r>
              <a:rPr lang="en-GB" dirty="0"/>
              <a:t>Teach each other!</a:t>
            </a:r>
          </a:p>
          <a:p>
            <a:pPr lvl="1"/>
            <a:r>
              <a:rPr lang="en-GB" dirty="0"/>
              <a:t>In addition, engage in conversation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36028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3CA00A-EDD7-8C49-83EB-D4223D22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6658D7-428B-8C41-958B-A30DE9DE52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Find out what is meant by </a:t>
            </a:r>
            <a:r>
              <a:rPr lang="en-GB" b="1" dirty="0"/>
              <a:t>egoism</a:t>
            </a:r>
          </a:p>
          <a:p>
            <a:endParaRPr lang="en-GB" dirty="0"/>
          </a:p>
          <a:p>
            <a:r>
              <a:rPr lang="en-GB" dirty="0"/>
              <a:t>Are human beings more </a:t>
            </a:r>
            <a:r>
              <a:rPr lang="en-GB" b="1" dirty="0"/>
              <a:t>egoistic</a:t>
            </a:r>
            <a:r>
              <a:rPr lang="en-GB" dirty="0"/>
              <a:t> than </a:t>
            </a:r>
            <a:r>
              <a:rPr lang="en-GB" b="1" dirty="0"/>
              <a:t>altruistic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Try to provide and argument to either direction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C7376A9-B86C-1543-AE02-8E033589C0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087" t="17146" r="8625" b="17355"/>
          <a:stretch/>
        </p:blipFill>
        <p:spPr>
          <a:xfrm>
            <a:off x="4642554" y="2275115"/>
            <a:ext cx="4041960" cy="3178628"/>
          </a:xfrm>
        </p:spPr>
      </p:pic>
    </p:spTree>
    <p:extLst>
      <p:ext uri="{BB962C8B-B14F-4D97-AF65-F5344CB8AC3E}">
        <p14:creationId xmlns:p14="http://schemas.microsoft.com/office/powerpoint/2010/main" val="58622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B80130-5363-B948-9784-8CBCCC9B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Prosocial</a:t>
            </a:r>
            <a:r>
              <a:rPr lang="fi-FI" dirty="0"/>
              <a:t>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8CB2A3-2A44-8C46-9B2E-CA80B269AB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Psychological egoism</a:t>
            </a:r>
          </a:p>
          <a:p>
            <a:pPr lvl="1"/>
            <a:r>
              <a:rPr lang="en-GB" dirty="0"/>
              <a:t>Everyone</a:t>
            </a:r>
            <a:r>
              <a:rPr lang="en-GB" i="1" dirty="0"/>
              <a:t> pursues</a:t>
            </a:r>
            <a:r>
              <a:rPr lang="en-GB" dirty="0"/>
              <a:t> one’s own interests</a:t>
            </a:r>
          </a:p>
          <a:p>
            <a:pPr lvl="1"/>
            <a:endParaRPr lang="en-GB" dirty="0"/>
          </a:p>
          <a:p>
            <a:r>
              <a:rPr lang="en-GB" b="1" dirty="0"/>
              <a:t>Ethical (normative) egoism</a:t>
            </a:r>
          </a:p>
          <a:p>
            <a:pPr lvl="1"/>
            <a:r>
              <a:rPr lang="en-GB" dirty="0"/>
              <a:t>Everyone </a:t>
            </a:r>
            <a:r>
              <a:rPr lang="en-GB" i="1" dirty="0"/>
              <a:t>should</a:t>
            </a:r>
            <a:r>
              <a:rPr lang="en-GB" dirty="0"/>
              <a:t> pursue one’s own interests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33FAE2-201D-7D4E-9989-A4759B8C65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Psychological altruism</a:t>
            </a:r>
          </a:p>
          <a:p>
            <a:pPr lvl="1"/>
            <a:r>
              <a:rPr lang="en-GB" dirty="0"/>
              <a:t>Sometimes humans behave unselfishly (not always, though) </a:t>
            </a:r>
          </a:p>
          <a:p>
            <a:pPr lvl="1"/>
            <a:endParaRPr lang="en-GB" dirty="0"/>
          </a:p>
          <a:p>
            <a:r>
              <a:rPr lang="en-GB" b="1" dirty="0"/>
              <a:t>Ethical altruism</a:t>
            </a:r>
          </a:p>
          <a:p>
            <a:pPr lvl="1"/>
            <a:r>
              <a:rPr lang="en-GB" dirty="0"/>
              <a:t>Humans </a:t>
            </a:r>
            <a:r>
              <a:rPr lang="en-GB" i="1" dirty="0"/>
              <a:t>should</a:t>
            </a:r>
            <a:r>
              <a:rPr lang="en-GB" dirty="0"/>
              <a:t> place other’s interest in front one’s own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BE990DD-5137-9741-8B1C-B04485DBA4DF}"/>
              </a:ext>
            </a:extLst>
          </p:cNvPr>
          <p:cNvSpPr txBox="1"/>
          <p:nvPr/>
        </p:nvSpPr>
        <p:spPr>
          <a:xfrm>
            <a:off x="1260812" y="5582659"/>
            <a:ext cx="6469976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Why do we need to be very careful when </a:t>
            </a:r>
          </a:p>
          <a:p>
            <a:pPr algn="ctr"/>
            <a:r>
              <a:rPr lang="en-GB" sz="2400" b="1" dirty="0"/>
              <a:t>talking about egoism and altruism in psychology?</a:t>
            </a:r>
          </a:p>
        </p:txBody>
      </p:sp>
    </p:spTree>
    <p:extLst>
      <p:ext uri="{BB962C8B-B14F-4D97-AF65-F5344CB8AC3E}">
        <p14:creationId xmlns:p14="http://schemas.microsoft.com/office/powerpoint/2010/main" val="38150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Are some people more likely to help others?</a:t>
            </a:r>
          </a:p>
          <a:p>
            <a:endParaRPr lang="en-GB"/>
          </a:p>
          <a:p>
            <a:r>
              <a:rPr lang="en-GB"/>
              <a:t>What kind of conditions might prevent us from helping others?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5345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1011</Words>
  <Application>Microsoft Macintosh PowerPoint</Application>
  <PresentationFormat>Näytössä katseltava diaesitys (4:3)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Office-teema</vt:lpstr>
      <vt:lpstr>SOCIAL RESPONSIBILITY</vt:lpstr>
      <vt:lpstr>TASK</vt:lpstr>
      <vt:lpstr>Prosocial behaviour</vt:lpstr>
      <vt:lpstr>TASK</vt:lpstr>
      <vt:lpstr>TASK</vt:lpstr>
      <vt:lpstr>TASK</vt:lpstr>
      <vt:lpstr>TASK</vt:lpstr>
      <vt:lpstr>Prosocial behaviour</vt:lpstr>
      <vt:lpstr>TASK </vt:lpstr>
      <vt:lpstr>Culture and prosocial behaviour</vt:lpstr>
      <vt:lpstr>Culture and prosocial behaviour</vt:lpstr>
      <vt:lpstr>Culture and prosocial behaviour</vt:lpstr>
      <vt:lpstr>Culture and prosocial behaviour</vt:lpstr>
      <vt:lpstr>Bystanderism</vt:lpstr>
      <vt:lpstr>Bystanderism</vt:lpstr>
      <vt:lpstr>TASK</vt:lpstr>
      <vt:lpstr>Bystanderism</vt:lpstr>
      <vt:lpstr>TASK</vt:lpstr>
      <vt:lpstr>TASK</vt:lpstr>
      <vt:lpstr>TASK</vt:lpstr>
      <vt:lpstr>Past questions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96</cp:revision>
  <dcterms:created xsi:type="dcterms:W3CDTF">2016-01-27T06:20:57Z</dcterms:created>
  <dcterms:modified xsi:type="dcterms:W3CDTF">2021-11-24T07:07:38Z</dcterms:modified>
</cp:coreProperties>
</file>