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94" r:id="rId5"/>
    <p:sldId id="293" r:id="rId6"/>
    <p:sldId id="264" r:id="rId7"/>
    <p:sldId id="346" r:id="rId8"/>
    <p:sldId id="347" r:id="rId9"/>
    <p:sldId id="345" r:id="rId10"/>
    <p:sldId id="267" r:id="rId11"/>
    <p:sldId id="348" r:id="rId12"/>
    <p:sldId id="265" r:id="rId13"/>
    <p:sldId id="349" r:id="rId14"/>
    <p:sldId id="350" r:id="rId15"/>
    <p:sldId id="266" r:id="rId16"/>
    <p:sldId id="351" r:id="rId17"/>
    <p:sldId id="352" r:id="rId18"/>
    <p:sldId id="353" r:id="rId19"/>
    <p:sldId id="296" r:id="rId20"/>
    <p:sldId id="295" r:id="rId21"/>
    <p:sldId id="326" r:id="rId22"/>
    <p:sldId id="300" r:id="rId23"/>
    <p:sldId id="324" r:id="rId24"/>
    <p:sldId id="357" r:id="rId25"/>
    <p:sldId id="355" r:id="rId26"/>
    <p:sldId id="356" r:id="rId27"/>
    <p:sldId id="290" r:id="rId28"/>
    <p:sldId id="325" r:id="rId29"/>
    <p:sldId id="354" r:id="rId30"/>
    <p:sldId id="259" r:id="rId3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6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2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96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59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84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99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40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05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46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82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2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C5FF-E500-A44B-A304-5C3C9F507934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AFEB-0F5C-1F4A-B4AB-387CDF5244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2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ted.com/talks/rebecca_brachman_could_a_drug_prevent_depression_and_ptsd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z-IR48Mb3W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iCrniLQGYc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ETIOLOGY OF ABNORMAL PSYCHOLOGY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92418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AFF88B7-008B-ED40-9E97-ECF047E5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E1EFB21-7DA8-914B-936C-F3F8EE42D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the Rebecca Brachman TED-talk </a:t>
            </a:r>
            <a:r>
              <a:rPr lang="en-GB" i="1" dirty="0">
                <a:hlinkClick r:id="rId2"/>
              </a:rPr>
              <a:t>”Could a drug prevent depression and PTSD?”</a:t>
            </a:r>
            <a:endParaRPr lang="en-GB" i="1" dirty="0"/>
          </a:p>
          <a:p>
            <a:pPr lvl="1"/>
            <a:r>
              <a:rPr lang="en-GB" dirty="0"/>
              <a:t>What does this video tell you about the biological causes of depression?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ACDFB77A-EC8B-304A-B695-95FF144FD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455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AA455-43E2-3D4A-97DE-CED4C5C4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E20684-AB65-B947-A3A0-F50238910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have you been thinking about for the past five minutes?</a:t>
            </a:r>
          </a:p>
          <a:p>
            <a:pPr lvl="1"/>
            <a:r>
              <a:rPr lang="en-GB" dirty="0"/>
              <a:t>What kind of thinking patterns went through your mind?</a:t>
            </a:r>
          </a:p>
          <a:p>
            <a:pPr lvl="1"/>
            <a:r>
              <a:rPr lang="en-GB" dirty="0"/>
              <a:t>Were you in control of  all these thinking patterns?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515379-EE89-EB44-9310-A75F09378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1014" y="2368209"/>
            <a:ext cx="3251200" cy="3251200"/>
          </a:xfrm>
        </p:spPr>
      </p:pic>
    </p:spTree>
    <p:extLst>
      <p:ext uri="{BB962C8B-B14F-4D97-AF65-F5344CB8AC3E}">
        <p14:creationId xmlns:p14="http://schemas.microsoft.com/office/powerpoint/2010/main" val="30352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FBE5C-1E44-5140-900B-42190757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DE5DA-B807-114F-97A4-2182E8DD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b="1" dirty="0"/>
              <a:t>Aaron Beck’s cognitive theory of depression (1967)</a:t>
            </a:r>
          </a:p>
          <a:p>
            <a:pPr lvl="1"/>
            <a:r>
              <a:rPr lang="en-GB" b="1" dirty="0"/>
              <a:t>Automatic thoughts: </a:t>
            </a:r>
            <a:r>
              <a:rPr lang="en-GB" dirty="0"/>
              <a:t> the semi-conscious sub-vocal narrative that naturally occurs in people’s daily activities</a:t>
            </a:r>
          </a:p>
          <a:p>
            <a:pPr lvl="1"/>
            <a:r>
              <a:rPr lang="en-GB" dirty="0"/>
              <a:t>Theory concentrates on the negative appraisals of events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3B7A1CA-624E-494E-BB3E-87487EADDA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44029"/>
            <a:ext cx="4038600" cy="2438304"/>
          </a:xfrm>
        </p:spPr>
      </p:pic>
    </p:spTree>
    <p:extLst>
      <p:ext uri="{BB962C8B-B14F-4D97-AF65-F5344CB8AC3E}">
        <p14:creationId xmlns:p14="http://schemas.microsoft.com/office/powerpoint/2010/main" val="15191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8EF35-3CE8-A54E-90D3-8196FB1B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164D577-4285-B349-A805-4755ABC5B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736" y="1600200"/>
            <a:ext cx="5766528" cy="4525963"/>
          </a:xfrm>
        </p:spPr>
      </p:pic>
    </p:spTree>
    <p:extLst>
      <p:ext uri="{BB962C8B-B14F-4D97-AF65-F5344CB8AC3E}">
        <p14:creationId xmlns:p14="http://schemas.microsoft.com/office/powerpoint/2010/main" val="27660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562526C-086D-DE41-9683-E6FD3DDF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7A01503-C1B7-F249-ABC3-0A4003DCF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297–298</a:t>
            </a:r>
          </a:p>
          <a:p>
            <a:r>
              <a:rPr lang="en-GB" dirty="0"/>
              <a:t>Found out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studies on right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evidence</a:t>
            </a:r>
            <a:r>
              <a:rPr lang="en-GB" dirty="0"/>
              <a:t> do they provide for cognitive theory of MDD?</a:t>
            </a: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017193-3419-0C48-964C-D7ABB296A9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Alloy et al. (1999) </a:t>
            </a:r>
            <a:r>
              <a:rPr lang="en-GB" dirty="0"/>
              <a:t>Negative cognitive styles</a:t>
            </a:r>
            <a:endParaRPr lang="fi-FI" dirty="0"/>
          </a:p>
          <a:p>
            <a:r>
              <a:rPr lang="en-GB" b="1" dirty="0" err="1"/>
              <a:t>Caseras</a:t>
            </a:r>
            <a:r>
              <a:rPr lang="en-GB" b="1" dirty="0"/>
              <a:t> et al. (2007) </a:t>
            </a:r>
            <a:r>
              <a:rPr lang="en-GB" dirty="0"/>
              <a:t>Attention bias in depression</a:t>
            </a:r>
            <a:endParaRPr lang="fi-FI" dirty="0"/>
          </a:p>
          <a:p>
            <a:r>
              <a:rPr lang="en-GB" b="1" dirty="0" err="1"/>
              <a:t>Hammen</a:t>
            </a:r>
            <a:r>
              <a:rPr lang="en-GB" b="1" dirty="0"/>
              <a:t> and Krantz (1976)</a:t>
            </a:r>
            <a:r>
              <a:rPr lang="en-GB" dirty="0"/>
              <a:t> Logical errors with depression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06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140D0-F536-8241-A1F9-0BD9D3A4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Sociocultural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6597B-879F-214E-8BF4-B64E3B441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Vulnerability model of depression </a:t>
            </a:r>
            <a:r>
              <a:rPr lang="en-GB" dirty="0"/>
              <a:t>(Brown and Harris, 1978)</a:t>
            </a:r>
          </a:p>
          <a:p>
            <a:pPr lvl="1"/>
            <a:r>
              <a:rPr lang="en-GB" dirty="0"/>
              <a:t>There are number of social factors or life-events that increase the likelihood of depression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E683FB-9142-9B4E-A6D0-78A84D0B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82762"/>
            <a:ext cx="4386943" cy="3877809"/>
          </a:xfrm>
        </p:spPr>
        <p:txBody>
          <a:bodyPr>
            <a:normAutofit/>
          </a:bodyPr>
          <a:lstStyle/>
          <a:p>
            <a:r>
              <a:rPr lang="en-GB" sz="2400" dirty="0"/>
              <a:t>(1) Three or more children under the age </a:t>
            </a:r>
            <a:r>
              <a:rPr lang="en-GB" sz="2400"/>
              <a:t>of 14</a:t>
            </a:r>
            <a:endParaRPr lang="en-GB" sz="2400" dirty="0"/>
          </a:p>
          <a:p>
            <a:r>
              <a:rPr lang="en-GB" sz="2400" dirty="0"/>
              <a:t>(2) Lack of intimate relationships</a:t>
            </a:r>
          </a:p>
          <a:p>
            <a:r>
              <a:rPr lang="en-GB" sz="2400" dirty="0"/>
              <a:t>(3) Lack of employment</a:t>
            </a:r>
          </a:p>
          <a:p>
            <a:r>
              <a:rPr lang="en-GB" sz="2400" dirty="0"/>
              <a:t>(4) Loss of mother before the age of 11</a:t>
            </a:r>
          </a:p>
          <a:p>
            <a:r>
              <a:rPr lang="en-GB" sz="2400" dirty="0"/>
              <a:t>(5) Absence of social support</a:t>
            </a:r>
          </a:p>
          <a:p>
            <a:r>
              <a:rPr lang="en-GB" sz="2400" dirty="0"/>
              <a:t>(6) History of childhood abuse</a:t>
            </a:r>
          </a:p>
        </p:txBody>
      </p:sp>
    </p:spTree>
    <p:extLst>
      <p:ext uri="{BB962C8B-B14F-4D97-AF65-F5344CB8AC3E}">
        <p14:creationId xmlns:p14="http://schemas.microsoft.com/office/powerpoint/2010/main" val="1091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1B2C6-7CFB-2641-A3D8-B0A91F61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E9DB97-6BBC-C746-97A3-5BFB2EC79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/>
              <a:t>Read pages 298–299 and teacher’s additional material</a:t>
            </a:r>
          </a:p>
          <a:p>
            <a:r>
              <a:rPr lang="en-GB" dirty="0"/>
              <a:t>Found out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studies on right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evidence</a:t>
            </a:r>
            <a:r>
              <a:rPr lang="en-GB" dirty="0"/>
              <a:t> do they provide for sociocultural explanations for MDD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10518D-E0D3-3448-A39C-905AAB22CA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err="1"/>
              <a:t>Kivelä</a:t>
            </a:r>
            <a:r>
              <a:rPr lang="en-GB" b="1" dirty="0"/>
              <a:t> et al. (1996)</a:t>
            </a:r>
            <a:r>
              <a:rPr lang="en-GB" dirty="0"/>
              <a:t> Social predictors of depression in elderly people</a:t>
            </a:r>
            <a:endParaRPr lang="fi-FI" dirty="0"/>
          </a:p>
          <a:p>
            <a:r>
              <a:rPr lang="en-GB" b="1" dirty="0"/>
              <a:t>Rosenquist, Fowler and Christakis (2011)</a:t>
            </a:r>
            <a:br>
              <a:rPr lang="en-GB" b="1" dirty="0"/>
            </a:br>
            <a:r>
              <a:rPr lang="en-GB" dirty="0"/>
              <a:t>Symptoms of depression in the social network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0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1FAE67-CC70-BD49-A8E6-8726C476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REVIEW/TASK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E776E0-2CBF-1749-9B11-00001D87D1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</a:t>
            </a:r>
            <a:r>
              <a:rPr lang="en-GB"/>
              <a:t>were the cultural </a:t>
            </a:r>
            <a:r>
              <a:rPr lang="en-GB" dirty="0"/>
              <a:t>factors in clinical biases in diagnosis?</a:t>
            </a:r>
          </a:p>
          <a:p>
            <a:pPr lvl="1"/>
            <a:r>
              <a:rPr lang="en-GB" dirty="0"/>
              <a:t>How can these cultural factors interfere with the </a:t>
            </a:r>
            <a:r>
              <a:rPr lang="en-GB" dirty="0" err="1"/>
              <a:t>etiology</a:t>
            </a:r>
            <a:r>
              <a:rPr lang="en-GB" dirty="0"/>
              <a:t> of depression?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01F45D4-1EF0-394A-BA35-130FE30BC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776786"/>
            <a:ext cx="4099921" cy="2295956"/>
          </a:xfrm>
        </p:spPr>
      </p:pic>
    </p:spTree>
    <p:extLst>
      <p:ext uri="{BB962C8B-B14F-4D97-AF65-F5344CB8AC3E}">
        <p14:creationId xmlns:p14="http://schemas.microsoft.com/office/powerpoint/2010/main" val="10337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8340-6A3F-7D45-8904-AC96A310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6CBDB8-D60B-2344-87FB-041BC62E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/>
              <a:t>Compare and contrast all three </a:t>
            </a:r>
            <a:r>
              <a:rPr lang="en-GB" dirty="0" err="1"/>
              <a:t>etiologies</a:t>
            </a:r>
            <a:r>
              <a:rPr lang="en-GB" dirty="0"/>
              <a:t> of depression</a:t>
            </a:r>
          </a:p>
          <a:p>
            <a:pPr lvl="1"/>
            <a:r>
              <a:rPr lang="en-GB" dirty="0"/>
              <a:t>What is the most important cause of MDD?</a:t>
            </a:r>
          </a:p>
          <a:p>
            <a:pPr lvl="1"/>
            <a:r>
              <a:rPr lang="en-GB" dirty="0"/>
              <a:t>Or are they all equally important?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evidence</a:t>
            </a:r>
            <a:r>
              <a:rPr lang="en-GB" dirty="0"/>
              <a:t> can you use to support your argument?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99ABE95-452C-0A48-9D10-C02E892ABD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09591"/>
            <a:ext cx="4114800" cy="4032504"/>
          </a:xfrm>
        </p:spPr>
      </p:pic>
    </p:spTree>
    <p:extLst>
      <p:ext uri="{BB962C8B-B14F-4D97-AF65-F5344CB8AC3E}">
        <p14:creationId xmlns:p14="http://schemas.microsoft.com/office/powerpoint/2010/main" val="13649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01F7D2-9C2B-D846-8E0C-7275276C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656194-C420-E542-A224-F6123A1354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Return to your hypotheses about the possible causes for depression</a:t>
            </a:r>
          </a:p>
          <a:p>
            <a:pPr lvl="1"/>
            <a:r>
              <a:rPr lang="en-GB" dirty="0"/>
              <a:t>Did your hypotheses get support or were they falsified?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55DB803C-45A9-E549-88F1-482D6FB5D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094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0E6CBB7-B715-4AAD-BF0B-BFC9BF58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etiology</a:t>
            </a:r>
            <a:r>
              <a:rPr lang="fi-FI" dirty="0"/>
              <a:t>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60DE275-2772-4A31-B951-60ABF9C452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 err="1"/>
              <a:t>Etiology</a:t>
            </a:r>
            <a:endParaRPr lang="en-GB" b="1" dirty="0"/>
          </a:p>
          <a:p>
            <a:pPr lvl="1"/>
            <a:r>
              <a:rPr lang="en-GB" i="1" dirty="0"/>
              <a:t>Cause</a:t>
            </a:r>
            <a:r>
              <a:rPr lang="en-GB" dirty="0"/>
              <a:t> of disorders</a:t>
            </a:r>
          </a:p>
          <a:p>
            <a:endParaRPr lang="en-GB" dirty="0"/>
          </a:p>
          <a:p>
            <a:r>
              <a:rPr lang="en-GB" dirty="0"/>
              <a:t>Different </a:t>
            </a:r>
            <a:r>
              <a:rPr lang="en-GB" dirty="0" err="1"/>
              <a:t>etiology</a:t>
            </a:r>
            <a:r>
              <a:rPr lang="en-GB" dirty="0"/>
              <a:t> leads to different kind of prediction and treatment of a disorder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9BA29C7-54C7-48E3-831D-67C59CAE3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0898" y="1602539"/>
            <a:ext cx="403590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C5A35A-D67D-4087-AF52-CD243C0B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4BF7BA-1CF7-4803-80C5-5923275471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TED-Ed</a:t>
            </a:r>
            <a:r>
              <a:rPr lang="en-GB" dirty="0"/>
              <a:t> video about depression as a </a:t>
            </a:r>
            <a:r>
              <a:rPr lang="en-GB"/>
              <a:t>review for </a:t>
            </a:r>
            <a:r>
              <a:rPr lang="en-GB" dirty="0"/>
              <a:t>MDD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E586EF7-6849-F444-BAE8-8C76D9D32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6000" y="2561431"/>
            <a:ext cx="3683000" cy="2603500"/>
          </a:xfrm>
        </p:spPr>
      </p:pic>
    </p:spTree>
    <p:extLst>
      <p:ext uri="{BB962C8B-B14F-4D97-AF65-F5344CB8AC3E}">
        <p14:creationId xmlns:p14="http://schemas.microsoft.com/office/powerpoint/2010/main" val="19932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95ADF-3D2C-E54D-92CF-9B4EA551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4DF9F8-FC7A-A640-AB75-AC9213ECF4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Form three groups</a:t>
            </a:r>
          </a:p>
          <a:p>
            <a:endParaRPr lang="en-GB" dirty="0"/>
          </a:p>
          <a:p>
            <a:r>
              <a:rPr lang="en-GB" dirty="0"/>
              <a:t>Groups rotate through three sample essay checkpoints that relate to the contents in </a:t>
            </a:r>
            <a:r>
              <a:rPr lang="en-GB" i="1" dirty="0" err="1"/>
              <a:t>Etiology</a:t>
            </a:r>
            <a:r>
              <a:rPr lang="en-GB" i="1" dirty="0"/>
              <a:t> of abnormal psychology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9E87186-8594-A644-A2DC-CA4A562BB2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sample essays with examiner’s comments and engage in conversation</a:t>
            </a:r>
          </a:p>
          <a:p>
            <a:pPr lvl="1"/>
            <a:r>
              <a:rPr lang="en-GB" dirty="0"/>
              <a:t>What are the pros and the cons of each sample response?</a:t>
            </a:r>
          </a:p>
          <a:p>
            <a:pPr lvl="1"/>
            <a:r>
              <a:rPr lang="en-GB" dirty="0"/>
              <a:t>What did you learn from reading the samples?</a:t>
            </a:r>
          </a:p>
        </p:txBody>
      </p:sp>
    </p:spTree>
    <p:extLst>
      <p:ext uri="{BB962C8B-B14F-4D97-AF65-F5344CB8AC3E}">
        <p14:creationId xmlns:p14="http://schemas.microsoft.com/office/powerpoint/2010/main" val="20623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1FA88-900B-0549-8C4E-73D3CDA2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B0EC97-38EA-C548-B351-225EF7A59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pages 266–268</a:t>
            </a:r>
          </a:p>
          <a:p>
            <a:r>
              <a:rPr lang="en-GB" dirty="0"/>
              <a:t>What is meant by</a:t>
            </a:r>
          </a:p>
          <a:p>
            <a:pPr lvl="1"/>
            <a:r>
              <a:rPr lang="en-GB" b="1" dirty="0"/>
              <a:t>Point prevalence rate</a:t>
            </a:r>
          </a:p>
          <a:p>
            <a:pPr lvl="1"/>
            <a:r>
              <a:rPr lang="en-GB" b="1" dirty="0"/>
              <a:t>Period prevalence</a:t>
            </a:r>
          </a:p>
          <a:p>
            <a:pPr lvl="1"/>
            <a:r>
              <a:rPr lang="en-GB" b="1" dirty="0"/>
              <a:t>Onset age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8B7C76-691F-0F41-9F75-D79E54EAE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3064" y="1607574"/>
            <a:ext cx="4471219" cy="4525963"/>
          </a:xfrm>
        </p:spPr>
        <p:txBody>
          <a:bodyPr>
            <a:normAutofit/>
          </a:bodyPr>
          <a:lstStyle/>
          <a:p>
            <a:r>
              <a:rPr lang="en-GB" dirty="0"/>
              <a:t>Go online and find out </a:t>
            </a:r>
            <a:r>
              <a:rPr lang="en-GB" i="1" dirty="0"/>
              <a:t>general prevalence rates</a:t>
            </a:r>
            <a:r>
              <a:rPr lang="en-GB" dirty="0"/>
              <a:t> and </a:t>
            </a:r>
            <a:r>
              <a:rPr lang="en-GB" i="1" dirty="0"/>
              <a:t>onset ages </a:t>
            </a:r>
            <a:r>
              <a:rPr lang="en-GB" dirty="0"/>
              <a:t>for most common psychological disorders e.g.</a:t>
            </a:r>
          </a:p>
          <a:p>
            <a:pPr lvl="1"/>
            <a:r>
              <a:rPr lang="en-GB" dirty="0"/>
              <a:t>Anxiety</a:t>
            </a:r>
          </a:p>
          <a:p>
            <a:pPr lvl="1"/>
            <a:r>
              <a:rPr lang="en-GB" dirty="0"/>
              <a:t>Depression</a:t>
            </a:r>
          </a:p>
          <a:p>
            <a:pPr lvl="1"/>
            <a:r>
              <a:rPr lang="en-GB" dirty="0"/>
              <a:t>Obsessive compulsive</a:t>
            </a:r>
          </a:p>
          <a:p>
            <a:pPr lvl="1"/>
            <a:r>
              <a:rPr lang="en-GB" dirty="0"/>
              <a:t>Trauma and stress related</a:t>
            </a:r>
          </a:p>
          <a:p>
            <a:pPr lvl="1"/>
            <a:r>
              <a:rPr lang="en-GB" dirty="0"/>
              <a:t>Eating disorders</a:t>
            </a:r>
          </a:p>
        </p:txBody>
      </p:sp>
    </p:spTree>
    <p:extLst>
      <p:ext uri="{BB962C8B-B14F-4D97-AF65-F5344CB8AC3E}">
        <p14:creationId xmlns:p14="http://schemas.microsoft.com/office/powerpoint/2010/main" val="7560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976281-4D50-D645-BC06-12B7ECE1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878081-64EB-F24E-9559-066A96912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Read the additional material related to abnormal psychology in </a:t>
            </a:r>
            <a:r>
              <a:rPr lang="en-GB" dirty="0" err="1"/>
              <a:t>peda.net</a:t>
            </a:r>
            <a:endParaRPr lang="en-GB" dirty="0"/>
          </a:p>
          <a:p>
            <a:pPr lvl="1"/>
            <a:r>
              <a:rPr lang="en-GB" dirty="0"/>
              <a:t>What does the </a:t>
            </a:r>
            <a:r>
              <a:rPr lang="en-GB" b="1" dirty="0"/>
              <a:t>Kessler and </a:t>
            </a:r>
            <a:r>
              <a:rPr lang="en-GB" b="1" dirty="0" err="1"/>
              <a:t>Bromet</a:t>
            </a:r>
            <a:r>
              <a:rPr lang="en-GB" b="1" dirty="0"/>
              <a:t> (2013) </a:t>
            </a:r>
            <a:r>
              <a:rPr lang="en-GB" dirty="0"/>
              <a:t>study tell about the prevalence rates of </a:t>
            </a:r>
            <a:r>
              <a:rPr lang="en-GB" b="1" dirty="0"/>
              <a:t>major depressive disorder </a:t>
            </a:r>
            <a:r>
              <a:rPr lang="en-GB" dirty="0"/>
              <a:t>(MDD)?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32867B8-43BB-B049-90C0-EC62845501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8492"/>
            <a:ext cx="4038600" cy="2269379"/>
          </a:xfrm>
        </p:spPr>
      </p:pic>
    </p:spTree>
    <p:extLst>
      <p:ext uri="{BB962C8B-B14F-4D97-AF65-F5344CB8AC3E}">
        <p14:creationId xmlns:p14="http://schemas.microsoft.com/office/powerpoint/2010/main" val="16231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6A5CAC-31AE-9FB9-2813-821B8A0F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9B3973-79E4-8BAC-8FF6-0580E4899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dirty="0"/>
              <a:t>Read the </a:t>
            </a:r>
            <a:r>
              <a:rPr lang="en-GB" b="1" dirty="0"/>
              <a:t>Parker et al. (2001) </a:t>
            </a:r>
            <a:r>
              <a:rPr lang="en-GB" dirty="0"/>
              <a:t>study on the symptoms of MDD between Chinese and Australian patients from teacher’s additional materials</a:t>
            </a:r>
          </a:p>
          <a:p>
            <a:pPr lvl="1"/>
            <a:r>
              <a:rPr lang="en-GB" dirty="0"/>
              <a:t>How does this study complement the </a:t>
            </a:r>
            <a:r>
              <a:rPr lang="en-GB" b="1" dirty="0"/>
              <a:t>Kessler and </a:t>
            </a:r>
            <a:r>
              <a:rPr lang="en-GB" b="1" dirty="0" err="1"/>
              <a:t>Bromet</a:t>
            </a:r>
            <a:r>
              <a:rPr lang="en-GB" b="1" dirty="0"/>
              <a:t> (2013) </a:t>
            </a:r>
            <a:r>
              <a:rPr lang="en-GB" dirty="0"/>
              <a:t>study?</a:t>
            </a:r>
          </a:p>
        </p:txBody>
      </p:sp>
      <p:pic>
        <p:nvPicPr>
          <p:cNvPr id="6" name="Sisällön paikkamerkki 5" descr="Kuva, joka sisältää kohteen henkilö, seinä, sisä, tyttö&#10;&#10;Kuvaus luotu automaattisesti">
            <a:extLst>
              <a:ext uri="{FF2B5EF4-FFF2-40B4-BE49-F238E27FC236}">
                <a16:creationId xmlns:a16="http://schemas.microsoft.com/office/drawing/2014/main" id="{DB183991-E52E-62AA-98DD-106284086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026"/>
          <a:stretch/>
        </p:blipFill>
        <p:spPr>
          <a:xfrm>
            <a:off x="5018315" y="1902399"/>
            <a:ext cx="3439886" cy="3740428"/>
          </a:xfrm>
        </p:spPr>
      </p:pic>
    </p:spTree>
    <p:extLst>
      <p:ext uri="{BB962C8B-B14F-4D97-AF65-F5344CB8AC3E}">
        <p14:creationId xmlns:p14="http://schemas.microsoft.com/office/powerpoint/2010/main" val="14671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BDF5C6-5587-31BD-4B65-6DC0C225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B0C64A-006E-8B84-1722-CB796384A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can </a:t>
            </a:r>
            <a:r>
              <a:rPr lang="en-GB" b="1" dirty="0"/>
              <a:t>Brown and Harris (1978) </a:t>
            </a:r>
            <a:r>
              <a:rPr lang="en-GB" dirty="0"/>
              <a:t>study and </a:t>
            </a:r>
            <a:r>
              <a:rPr lang="en-GB" i="1" dirty="0"/>
              <a:t>vulnerability model of depression </a:t>
            </a:r>
            <a:r>
              <a:rPr lang="en-GB" dirty="0"/>
              <a:t>be used with the syllabus topic ”Prevalence rates and disorder(s)”?</a:t>
            </a:r>
          </a:p>
        </p:txBody>
      </p:sp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0703E4F-4100-C5BA-2707-E2074E77C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29233"/>
            <a:ext cx="4038600" cy="3632469"/>
          </a:xfrm>
        </p:spPr>
      </p:pic>
    </p:spTree>
    <p:extLst>
      <p:ext uri="{BB962C8B-B14F-4D97-AF65-F5344CB8AC3E}">
        <p14:creationId xmlns:p14="http://schemas.microsoft.com/office/powerpoint/2010/main" val="27186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DA2231-F70B-4F3C-150F-6CB907F6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DE633-9B7A-9A0D-5E5A-C7200F152E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="1" dirty="0" err="1"/>
              <a:t>Amenson</a:t>
            </a:r>
            <a:r>
              <a:rPr lang="en-GB" b="1" dirty="0"/>
              <a:t> and </a:t>
            </a:r>
            <a:r>
              <a:rPr lang="en-GB" b="1" dirty="0" err="1"/>
              <a:t>Lewinsohn</a:t>
            </a:r>
            <a:r>
              <a:rPr lang="en-GB" b="1"/>
              <a:t> (</a:t>
            </a:r>
            <a:r>
              <a:rPr lang="en-GB" b="1" dirty="0"/>
              <a:t>1981) </a:t>
            </a:r>
            <a:r>
              <a:rPr lang="en-GB" dirty="0"/>
              <a:t>study on prevalence rates of MDD in men and women from teacher’s additional materials</a:t>
            </a:r>
          </a:p>
          <a:p>
            <a:pPr lvl="1"/>
            <a:r>
              <a:rPr lang="en-GB" dirty="0"/>
              <a:t>How does this study complement the </a:t>
            </a:r>
            <a:r>
              <a:rPr lang="en-GB" b="1" dirty="0"/>
              <a:t>Brown and Harris (1978) </a:t>
            </a:r>
            <a:r>
              <a:rPr lang="en-GB" dirty="0"/>
              <a:t>study?</a:t>
            </a:r>
          </a:p>
        </p:txBody>
      </p:sp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503F6D3D-AC35-D00E-30A8-D27F0FD5DA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0824"/>
            <a:ext cx="4038600" cy="2696887"/>
          </a:xfrm>
        </p:spPr>
      </p:pic>
    </p:spTree>
    <p:extLst>
      <p:ext uri="{BB962C8B-B14F-4D97-AF65-F5344CB8AC3E}">
        <p14:creationId xmlns:p14="http://schemas.microsoft.com/office/powerpoint/2010/main" val="19181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102283-2D4F-EA4D-A54F-C58030BA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7BBA4C-F97B-D04B-BEC9-C159F66C5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Read the sample response to the question </a:t>
            </a:r>
            <a:r>
              <a:rPr lang="en-GB" i="1" dirty="0"/>
              <a:t>”Discuss prevalence rates and disorders”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B51608-8BA8-DC41-BA25-303638A155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After reading the response, pay attention to the examiner’s comments</a:t>
            </a:r>
          </a:p>
          <a:p>
            <a:endParaRPr lang="en-GB" dirty="0"/>
          </a:p>
          <a:p>
            <a:r>
              <a:rPr lang="en-GB" dirty="0"/>
              <a:t>What did you learn from this sample response?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4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7D7BD-4F27-3644-BE3C-601281AB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1551B-568E-3E43-A991-C381FBDB3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the different approaches of IB Psychology syllabus manifest themselves in what you have learned so far in Abnormal psychology?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2855DD29-F5D1-DC44-B9DA-721F98E6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213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2675C2C-1404-A14D-1250-1E8A9C0F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E0E5C49-931E-7120-85EE-BC26CBD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417638"/>
            <a:ext cx="8610600" cy="5048476"/>
          </a:xfrm>
        </p:spPr>
        <p:txBody>
          <a:bodyPr>
            <a:normAutofit fontScale="85000" lnSpcReduction="10000"/>
          </a:bodyPr>
          <a:lstStyle/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Discuss prevalence rates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disorders</a:t>
            </a:r>
            <a:r>
              <a:rPr lang="en-GB" dirty="0">
                <a:solidFill>
                  <a:srgbClr val="3F3F3F"/>
                </a:solidFill>
              </a:rPr>
              <a:t> (M19)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Contrast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two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explanations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disorders</a:t>
            </a:r>
            <a:r>
              <a:rPr lang="en-GB" dirty="0">
                <a:solidFill>
                  <a:srgbClr val="3F3F3F"/>
                </a:solidFill>
              </a:rPr>
              <a:t> (N19)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To what extent do sociocultural factors influence the </a:t>
            </a:r>
            <a:r>
              <a:rPr lang="en-GB" b="0" i="0" u="none" strike="noStrike" dirty="0" err="1">
                <a:solidFill>
                  <a:srgbClr val="3F3F3F"/>
                </a:solidFill>
                <a:effectLst/>
              </a:rPr>
              <a:t>etiology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 of abnormal psychology? (N20)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Discuss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two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research methods used in the investigation of the </a:t>
            </a:r>
            <a:r>
              <a:rPr lang="en-GB" b="0" i="0" u="none" strike="noStrike" dirty="0" err="1">
                <a:solidFill>
                  <a:srgbClr val="3F3F3F"/>
                </a:solidFill>
                <a:effectLst/>
              </a:rPr>
              <a:t>etiology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 of abnormal psychology</a:t>
            </a:r>
            <a:r>
              <a:rPr lang="en-GB" dirty="0">
                <a:solidFill>
                  <a:srgbClr val="3F3F3F"/>
                </a:solidFill>
              </a:rPr>
              <a:t> (M21)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Evaluate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explanations for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disorder</a:t>
            </a:r>
            <a:r>
              <a:rPr lang="en-GB" dirty="0">
                <a:solidFill>
                  <a:srgbClr val="3F3F3F"/>
                </a:solidFill>
              </a:rPr>
              <a:t> (N21)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Evaluate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studies investigating prevalence rates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disorders</a:t>
            </a:r>
            <a:r>
              <a:rPr lang="en-GB" dirty="0">
                <a:solidFill>
                  <a:srgbClr val="3F3F3F"/>
                </a:solidFill>
              </a:rPr>
              <a:t> (M22)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18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C5A35A-D67D-4087-AF52-CD243C0B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4BF7BA-1CF7-4803-80C5-5923275471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We shall focus on </a:t>
            </a:r>
            <a:br>
              <a:rPr lang="en-GB" dirty="0"/>
            </a:br>
            <a:r>
              <a:rPr lang="en-GB" b="1" dirty="0"/>
              <a:t>Major Depressive disorder (MDD) </a:t>
            </a:r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WHO’s</a:t>
            </a:r>
            <a:r>
              <a:rPr lang="en-GB" dirty="0"/>
              <a:t> video about depression as an introduction to MDD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E61AAC9-28D9-D646-B297-4AE044B0C3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481378"/>
            <a:ext cx="4191000" cy="2519588"/>
          </a:xfrm>
        </p:spPr>
      </p:pic>
    </p:spTree>
    <p:extLst>
      <p:ext uri="{BB962C8B-B14F-4D97-AF65-F5344CB8AC3E}">
        <p14:creationId xmlns:p14="http://schemas.microsoft.com/office/powerpoint/2010/main" val="14246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/>
              <a:t>Black </a:t>
            </a:r>
            <a:r>
              <a:rPr lang="fi-FI" dirty="0" err="1"/>
              <a:t>anxiety</a:t>
            </a:r>
            <a:r>
              <a:rPr lang="fi-FI" dirty="0"/>
              <a:t> &lt;http://www.mtv.fi/lifestyle/tunteet/artikkeli/lukupiiri-matka-hyytavan-vaaristyneeseen-pahaan-mieleen/5038120&gt; </a:t>
            </a:r>
            <a:r>
              <a:rPr lang="fi-FI" dirty="0" err="1"/>
              <a:t>Accessed</a:t>
            </a:r>
            <a:r>
              <a:rPr lang="fi-FI" dirty="0"/>
              <a:t> 11th of August 2016.</a:t>
            </a:r>
          </a:p>
          <a:p>
            <a:r>
              <a:rPr lang="fi-FI" dirty="0"/>
              <a:t>Depression </a:t>
            </a:r>
            <a:r>
              <a:rPr lang="fi-FI" dirty="0" err="1"/>
              <a:t>ghost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www.news-medical.net</a:t>
            </a:r>
            <a:r>
              <a:rPr lang="fi-FI" dirty="0"/>
              <a:t>/</a:t>
            </a:r>
            <a:r>
              <a:rPr lang="fi-FI" dirty="0" err="1"/>
              <a:t>health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-is-Major-</a:t>
            </a:r>
            <a:r>
              <a:rPr lang="fi-FI" dirty="0" err="1"/>
              <a:t>Depressive</a:t>
            </a:r>
            <a:r>
              <a:rPr lang="fi-FI" dirty="0"/>
              <a:t>-</a:t>
            </a:r>
            <a:r>
              <a:rPr lang="fi-FI" dirty="0" err="1"/>
              <a:t>Disorder.aspx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2019.</a:t>
            </a:r>
          </a:p>
          <a:p>
            <a:r>
              <a:rPr lang="fi-FI" dirty="0" err="1"/>
              <a:t>Depressing</a:t>
            </a:r>
            <a:r>
              <a:rPr lang="fi-FI" dirty="0"/>
              <a:t> </a:t>
            </a:r>
            <a:r>
              <a:rPr lang="fi-FI" dirty="0" err="1"/>
              <a:t>finger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yeswearestars.gr</a:t>
            </a:r>
            <a:r>
              <a:rPr lang="fi-FI" dirty="0"/>
              <a:t>/en/depression-</a:t>
            </a:r>
            <a:r>
              <a:rPr lang="fi-FI" dirty="0" err="1"/>
              <a:t>what</a:t>
            </a:r>
            <a:r>
              <a:rPr lang="fi-FI" dirty="0"/>
              <a:t>-it-is-</a:t>
            </a:r>
            <a:r>
              <a:rPr lang="fi-FI" dirty="0" err="1"/>
              <a:t>what</a:t>
            </a:r>
            <a:r>
              <a:rPr lang="fi-FI" dirty="0"/>
              <a:t>-it-</a:t>
            </a:r>
            <a:r>
              <a:rPr lang="fi-FI" dirty="0" err="1"/>
              <a:t>isnt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2019. </a:t>
            </a:r>
          </a:p>
          <a:p>
            <a:r>
              <a:rPr lang="fi-FI" dirty="0" err="1"/>
              <a:t>Depressed</a:t>
            </a:r>
            <a:r>
              <a:rPr lang="fi-FI" dirty="0"/>
              <a:t> person on a </a:t>
            </a:r>
            <a:r>
              <a:rPr lang="fi-FI" dirty="0" err="1"/>
              <a:t>chair</a:t>
            </a:r>
            <a:r>
              <a:rPr lang="fi-FI" dirty="0"/>
              <a:t> &lt;http://</a:t>
            </a:r>
            <a:r>
              <a:rPr lang="fi-FI" dirty="0" err="1"/>
              <a:t>www.psychologyandbehavior.com</a:t>
            </a:r>
            <a:r>
              <a:rPr lang="fi-FI" dirty="0"/>
              <a:t>/depression-</a:t>
            </a:r>
            <a:r>
              <a:rPr lang="fi-FI" dirty="0" err="1"/>
              <a:t>symptoms</a:t>
            </a:r>
            <a:r>
              <a:rPr lang="fi-FI" dirty="0"/>
              <a:t>-</a:t>
            </a:r>
            <a:r>
              <a:rPr lang="fi-FI" dirty="0" err="1"/>
              <a:t>major-depressive-disorder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2019.</a:t>
            </a:r>
          </a:p>
          <a:p>
            <a:r>
              <a:rPr lang="fi-FI" dirty="0" err="1"/>
              <a:t>Depressed</a:t>
            </a:r>
            <a:r>
              <a:rPr lang="fi-FI" dirty="0"/>
              <a:t> DNA &lt;http://</a:t>
            </a:r>
            <a:r>
              <a:rPr lang="fi-FI" dirty="0" err="1"/>
              <a:t>discovermagazine.com</a:t>
            </a:r>
            <a:r>
              <a:rPr lang="fi-FI" dirty="0"/>
              <a:t>/2017/</a:t>
            </a:r>
            <a:r>
              <a:rPr lang="fi-FI" dirty="0" err="1"/>
              <a:t>janfeb</a:t>
            </a:r>
            <a:r>
              <a:rPr lang="fi-FI" dirty="0"/>
              <a:t>/30-crowdsourced-study-pinpoints-depression-genes&gt; </a:t>
            </a:r>
            <a:r>
              <a:rPr lang="fi-FI" dirty="0" err="1"/>
              <a:t>Accessed</a:t>
            </a:r>
            <a:r>
              <a:rPr lang="fi-FI" dirty="0"/>
              <a:t> 19th of August 2019. </a:t>
            </a:r>
          </a:p>
          <a:p>
            <a:r>
              <a:rPr lang="fi-FI" dirty="0" err="1"/>
              <a:t>Gene-environment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www.researchgate.net</a:t>
            </a:r>
            <a:r>
              <a:rPr lang="fi-FI" dirty="0"/>
              <a:t>/</a:t>
            </a:r>
            <a:r>
              <a:rPr lang="fi-FI" dirty="0" err="1"/>
              <a:t>figure</a:t>
            </a:r>
            <a:r>
              <a:rPr lang="fi-FI" dirty="0"/>
              <a:t>/General-conceptual-model-for-a-gene-environment-correlation_fig1_255714015&gt; </a:t>
            </a:r>
            <a:r>
              <a:rPr lang="fi-FI" dirty="0" err="1"/>
              <a:t>Accessed</a:t>
            </a:r>
            <a:r>
              <a:rPr lang="fi-FI" dirty="0"/>
              <a:t> 19th of August 2019. </a:t>
            </a:r>
          </a:p>
          <a:p>
            <a:r>
              <a:rPr lang="fi-FI" dirty="0" err="1"/>
              <a:t>Serotonin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Serotonin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August 2019.</a:t>
            </a:r>
          </a:p>
          <a:p>
            <a:r>
              <a:rPr lang="fi-FI" dirty="0"/>
              <a:t>Rebecca </a:t>
            </a:r>
            <a:r>
              <a:rPr lang="fi-FI" dirty="0" err="1"/>
              <a:t>Brachman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www.researchgate.net</a:t>
            </a:r>
            <a:r>
              <a:rPr lang="fi-FI" dirty="0"/>
              <a:t>/</a:t>
            </a:r>
            <a:r>
              <a:rPr lang="fi-FI" dirty="0" err="1"/>
              <a:t>profile</a:t>
            </a:r>
            <a:r>
              <a:rPr lang="fi-FI" dirty="0"/>
              <a:t>/</a:t>
            </a:r>
            <a:r>
              <a:rPr lang="fi-FI" dirty="0" err="1"/>
              <a:t>Rebecca_Brachman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2019. </a:t>
            </a:r>
          </a:p>
          <a:p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minutes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www.iconfinder.com</a:t>
            </a:r>
            <a:r>
              <a:rPr lang="fi-FI" dirty="0"/>
              <a:t>/</a:t>
            </a:r>
            <a:r>
              <a:rPr lang="fi-FI" dirty="0" err="1"/>
              <a:t>icons</a:t>
            </a:r>
            <a:r>
              <a:rPr lang="fi-FI" dirty="0"/>
              <a:t>/2900587/5_min_clock_five_five_minutes_minute_timer_icon&gt; </a:t>
            </a:r>
            <a:r>
              <a:rPr lang="fi-FI" dirty="0" err="1"/>
              <a:t>Accessed</a:t>
            </a:r>
            <a:r>
              <a:rPr lang="fi-FI" dirty="0"/>
              <a:t> 20th of August 2019. </a:t>
            </a:r>
          </a:p>
          <a:p>
            <a:r>
              <a:rPr lang="fi-FI" dirty="0" err="1"/>
              <a:t>Beck’s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triad</a:t>
            </a:r>
            <a:r>
              <a:rPr lang="fi-FI" dirty="0"/>
              <a:t> and </a:t>
            </a:r>
            <a:r>
              <a:rPr lang="fi-FI" dirty="0" err="1"/>
              <a:t>faulty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patterns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/wiki/Beck%27s_cognitive_triad&gt; </a:t>
            </a:r>
            <a:r>
              <a:rPr lang="fi-FI" dirty="0" err="1"/>
              <a:t>Accessed</a:t>
            </a:r>
            <a:r>
              <a:rPr lang="fi-FI" dirty="0"/>
              <a:t> 20th of August 2019. </a:t>
            </a:r>
          </a:p>
          <a:p>
            <a:r>
              <a:rPr lang="fi-FI" dirty="0"/>
              <a:t>Culture </a:t>
            </a:r>
            <a:r>
              <a:rPr lang="fi-FI" dirty="0" err="1"/>
              <a:t>heads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transparency.kununu.com</a:t>
            </a:r>
            <a:r>
              <a:rPr lang="fi-FI" dirty="0"/>
              <a:t>/</a:t>
            </a:r>
            <a:r>
              <a:rPr lang="fi-FI" dirty="0" err="1"/>
              <a:t>leaders</a:t>
            </a:r>
            <a:r>
              <a:rPr lang="fi-FI" dirty="0"/>
              <a:t>-</a:t>
            </a:r>
            <a:r>
              <a:rPr lang="fi-FI" dirty="0" err="1"/>
              <a:t>answer</a:t>
            </a:r>
            <a:r>
              <a:rPr lang="fi-FI" dirty="0"/>
              <a:t>-</a:t>
            </a:r>
            <a:r>
              <a:rPr lang="fi-FI" dirty="0" err="1"/>
              <a:t>what</a:t>
            </a:r>
            <a:r>
              <a:rPr lang="fi-FI" dirty="0"/>
              <a:t>-is-</a:t>
            </a:r>
            <a:r>
              <a:rPr lang="fi-FI" dirty="0" err="1"/>
              <a:t>company</a:t>
            </a:r>
            <a:r>
              <a:rPr lang="fi-FI" dirty="0"/>
              <a:t>-culture/&gt; </a:t>
            </a:r>
            <a:r>
              <a:rPr lang="fi-FI" dirty="0" err="1"/>
              <a:t>Accessed</a:t>
            </a:r>
            <a:r>
              <a:rPr lang="fi-FI" dirty="0"/>
              <a:t> 20th of August 2019. </a:t>
            </a:r>
          </a:p>
          <a:p>
            <a:r>
              <a:rPr lang="fi-FI" dirty="0"/>
              <a:t>Idea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gmu.ac.ae</a:t>
            </a:r>
            <a:r>
              <a:rPr lang="fi-FI" dirty="0"/>
              <a:t>/</a:t>
            </a:r>
            <a:r>
              <a:rPr lang="fi-FI" dirty="0" err="1"/>
              <a:t>already</a:t>
            </a:r>
            <a:r>
              <a:rPr lang="fi-FI" dirty="0"/>
              <a:t>-business-idea/&gt; </a:t>
            </a:r>
            <a:r>
              <a:rPr lang="fi-FI" dirty="0" err="1"/>
              <a:t>Accessed</a:t>
            </a:r>
            <a:r>
              <a:rPr lang="fi-FI" dirty="0"/>
              <a:t> 20th of August 2019.</a:t>
            </a:r>
          </a:p>
          <a:p>
            <a:r>
              <a:rPr lang="fi-FI" dirty="0" err="1"/>
              <a:t>Hypothesis</a:t>
            </a:r>
            <a:r>
              <a:rPr lang="fi-FI" dirty="0"/>
              <a:t> </a:t>
            </a:r>
            <a:r>
              <a:rPr lang="fi-FI" dirty="0" err="1"/>
              <a:t>lightbulb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unbounce.com</a:t>
            </a:r>
            <a:r>
              <a:rPr lang="fi-FI" dirty="0"/>
              <a:t>/a-b-</a:t>
            </a:r>
            <a:r>
              <a:rPr lang="fi-FI" dirty="0" err="1"/>
              <a:t>testing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formulate</a:t>
            </a:r>
            <a:r>
              <a:rPr lang="fi-FI" dirty="0"/>
              <a:t>-an-a-b-</a:t>
            </a:r>
            <a:r>
              <a:rPr lang="fi-FI" dirty="0" err="1"/>
              <a:t>test</a:t>
            </a:r>
            <a:r>
              <a:rPr lang="fi-FI" dirty="0"/>
              <a:t>-</a:t>
            </a:r>
            <a:r>
              <a:rPr lang="fi-FI" dirty="0" err="1"/>
              <a:t>hypothesis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August 2019.</a:t>
            </a:r>
          </a:p>
          <a:p>
            <a:r>
              <a:rPr lang="fi-FI" dirty="0" err="1"/>
              <a:t>Depressed</a:t>
            </a:r>
            <a:r>
              <a:rPr lang="fi-FI" dirty="0"/>
              <a:t> person </a:t>
            </a:r>
            <a:r>
              <a:rPr lang="fi-FI" dirty="0" err="1"/>
              <a:t>drawing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www.docsopinion.com</a:t>
            </a:r>
            <a:r>
              <a:rPr lang="fi-FI" dirty="0"/>
              <a:t>/2018/02/25/depression-</a:t>
            </a:r>
            <a:r>
              <a:rPr lang="fi-FI" dirty="0" err="1"/>
              <a:t>symptoms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August 2019.</a:t>
            </a:r>
          </a:p>
          <a:p>
            <a:r>
              <a:rPr lang="fi-FI" dirty="0"/>
              <a:t>MDD </a:t>
            </a:r>
            <a:r>
              <a:rPr lang="fi-FI" dirty="0" err="1"/>
              <a:t>Chinese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www.rosehillcenter.org</a:t>
            </a:r>
            <a:r>
              <a:rPr lang="fi-FI" dirty="0"/>
              <a:t>/</a:t>
            </a:r>
            <a:r>
              <a:rPr lang="fi-FI" dirty="0" err="1"/>
              <a:t>mental-health-blog</a:t>
            </a:r>
            <a:r>
              <a:rPr lang="fi-FI" dirty="0"/>
              <a:t>/am-i-</a:t>
            </a:r>
            <a:r>
              <a:rPr lang="fi-FI" dirty="0" err="1"/>
              <a:t>depressed</a:t>
            </a:r>
            <a:r>
              <a:rPr lang="fi-FI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r>
              <a:rPr lang="fi-FI" dirty="0" err="1"/>
              <a:t>Prevalance</a:t>
            </a:r>
            <a:r>
              <a:rPr lang="fi-FI" dirty="0"/>
              <a:t> of depression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landgeist.com</a:t>
            </a:r>
            <a:r>
              <a:rPr lang="fi-FI" dirty="0"/>
              <a:t>/2022/06/11/</a:t>
            </a:r>
            <a:r>
              <a:rPr lang="fi-FI" dirty="0" err="1"/>
              <a:t>prevalence</a:t>
            </a:r>
            <a:r>
              <a:rPr lang="fi-FI" dirty="0"/>
              <a:t>-of-</a:t>
            </a:r>
            <a:r>
              <a:rPr lang="fi-FI" dirty="0" err="1"/>
              <a:t>chronic</a:t>
            </a:r>
            <a:r>
              <a:rPr lang="fi-FI" dirty="0"/>
              <a:t>-depression-in-</a:t>
            </a:r>
            <a:r>
              <a:rPr lang="fi-FI" dirty="0" err="1"/>
              <a:t>europe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r>
              <a:rPr lang="fi-FI" dirty="0" err="1"/>
              <a:t>Depressed</a:t>
            </a:r>
            <a:r>
              <a:rPr lang="fi-FI" dirty="0"/>
              <a:t> </a:t>
            </a:r>
            <a:r>
              <a:rPr lang="fi-FI" dirty="0" err="1"/>
              <a:t>couple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www.goodencenter.org</a:t>
            </a:r>
            <a:r>
              <a:rPr lang="fi-FI" dirty="0"/>
              <a:t>/</a:t>
            </a:r>
            <a:r>
              <a:rPr lang="fi-FI" dirty="0" err="1"/>
              <a:t>men</a:t>
            </a:r>
            <a:r>
              <a:rPr lang="fi-FI" dirty="0"/>
              <a:t>-</a:t>
            </a:r>
            <a:r>
              <a:rPr lang="fi-FI" dirty="0" err="1"/>
              <a:t>women</a:t>
            </a:r>
            <a:r>
              <a:rPr lang="fi-FI" dirty="0"/>
              <a:t>-</a:t>
            </a:r>
            <a:r>
              <a:rPr lang="fi-FI" dirty="0" err="1"/>
              <a:t>experience</a:t>
            </a:r>
            <a:r>
              <a:rPr lang="fi-FI" dirty="0"/>
              <a:t>-depression-</a:t>
            </a:r>
            <a:r>
              <a:rPr lang="fi-FI" dirty="0" err="1"/>
              <a:t>differently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syllabus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ibpublishing.ibo.org</a:t>
            </a:r>
            <a:r>
              <a:rPr lang="fi-FI" dirty="0"/>
              <a:t>/d_3_psych_gui_1702_1/</a:t>
            </a:r>
            <a:r>
              <a:rPr lang="fi-FI" dirty="0" err="1"/>
              <a:t>apps</a:t>
            </a:r>
            <a:r>
              <a:rPr lang="fi-FI" dirty="0"/>
              <a:t>/</a:t>
            </a:r>
            <a:r>
              <a:rPr lang="fi-FI" dirty="0" err="1"/>
              <a:t>dpapp</a:t>
            </a:r>
            <a:r>
              <a:rPr lang="fi-FI" dirty="0"/>
              <a:t>/</a:t>
            </a:r>
            <a:r>
              <a:rPr lang="fi-FI" dirty="0" err="1"/>
              <a:t>guide.html?doc</a:t>
            </a:r>
            <a:r>
              <a:rPr lang="fi-FI" dirty="0"/>
              <a:t>=d_3_psych_gui_1702_1_e&amp;part=1&amp;chapter=3&amp;section=1&gt;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79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C41FA5-3CDB-924F-97DA-31A94DF3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AF9207-9BBD-1640-90D7-06FE6C81CC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Before studying the </a:t>
            </a:r>
            <a:r>
              <a:rPr lang="en-GB" dirty="0" err="1"/>
              <a:t>etiology</a:t>
            </a:r>
            <a:r>
              <a:rPr lang="en-GB" dirty="0"/>
              <a:t> of MDD in detail, write down your own hypotheses</a:t>
            </a:r>
          </a:p>
          <a:p>
            <a:pPr lvl="1"/>
            <a:r>
              <a:rPr lang="en-GB" dirty="0"/>
              <a:t>In your opinion, what are the possible causes for depression?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5B3A1CE-FAF5-8C48-92F6-7AC76374EA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5288" y="1799566"/>
            <a:ext cx="3733798" cy="3674843"/>
          </a:xfrm>
        </p:spPr>
      </p:pic>
    </p:spTree>
    <p:extLst>
      <p:ext uri="{BB962C8B-B14F-4D97-AF65-F5344CB8AC3E}">
        <p14:creationId xmlns:p14="http://schemas.microsoft.com/office/powerpoint/2010/main" val="18130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46D13B-7A44-0A4C-A536-2714BBFE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REVIEW/TASK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DC7FF6-89C1-8144-8F16-7F56371427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DSM-5 symptoms and criteria for diagnosis related MDD from page 266</a:t>
            </a:r>
          </a:p>
          <a:p>
            <a:r>
              <a:rPr lang="en-GB" dirty="0"/>
              <a:t>Compare DSM-5 symptoms and criteria for diagnosis to ICD-11</a:t>
            </a:r>
          </a:p>
          <a:p>
            <a:pPr lvl="1"/>
            <a:r>
              <a:rPr lang="en-GB" dirty="0"/>
              <a:t>What are the differences?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AE831D4-2327-654D-B286-7A179EA775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7058" y="1682335"/>
            <a:ext cx="3690255" cy="3925803"/>
          </a:xfrm>
        </p:spPr>
      </p:pic>
    </p:spTree>
    <p:extLst>
      <p:ext uri="{BB962C8B-B14F-4D97-AF65-F5344CB8AC3E}">
        <p14:creationId xmlns:p14="http://schemas.microsoft.com/office/powerpoint/2010/main" val="11800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180A30-4B2C-5645-9FE9-1D69505F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050AD1-5C0C-AB42-8054-0238D8D73B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Genetic factors</a:t>
            </a:r>
          </a:p>
          <a:p>
            <a:pPr lvl="1"/>
            <a:r>
              <a:rPr lang="en-GB" dirty="0"/>
              <a:t>Heritability</a:t>
            </a:r>
          </a:p>
          <a:p>
            <a:pPr lvl="1"/>
            <a:r>
              <a:rPr lang="en-GB" dirty="0"/>
              <a:t>Gene-environment interaction (G x E)</a:t>
            </a:r>
          </a:p>
          <a:p>
            <a:pPr lvl="1"/>
            <a:r>
              <a:rPr lang="en-GB" dirty="0"/>
              <a:t>Specific genes</a:t>
            </a:r>
          </a:p>
          <a:p>
            <a:pPr lvl="1"/>
            <a:endParaRPr lang="en-GB" dirty="0"/>
          </a:p>
          <a:p>
            <a:r>
              <a:rPr lang="en-GB" dirty="0"/>
              <a:t>Neurochemistry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3563D9A-4A6D-F94B-A45C-B963424863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45633"/>
            <a:ext cx="4038600" cy="2835097"/>
          </a:xfrm>
        </p:spPr>
      </p:pic>
    </p:spTree>
    <p:extLst>
      <p:ext uri="{BB962C8B-B14F-4D97-AF65-F5344CB8AC3E}">
        <p14:creationId xmlns:p14="http://schemas.microsoft.com/office/powerpoint/2010/main" val="5121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7B363B-6EA3-3441-899E-F69FC939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279F70-F413-7146-81FE-DABBBED38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90095"/>
            <a:ext cx="4038600" cy="4746171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pages 289–291</a:t>
            </a:r>
          </a:p>
          <a:p>
            <a:r>
              <a:rPr lang="en-GB" dirty="0"/>
              <a:t>Found out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studies on right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evidence</a:t>
            </a:r>
            <a:r>
              <a:rPr lang="en-GB" dirty="0"/>
              <a:t> do they provide for biological explanations for MDD?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E27256C-B03D-454A-990A-FC9532588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99404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Kendler et al. (2006)</a:t>
            </a:r>
            <a:br>
              <a:rPr lang="en-GB" b="1" dirty="0"/>
            </a:br>
            <a:r>
              <a:rPr lang="en-GB" dirty="0"/>
              <a:t>Twin study of major depression</a:t>
            </a:r>
            <a:endParaRPr lang="fi-FI" dirty="0"/>
          </a:p>
          <a:p>
            <a:r>
              <a:rPr lang="en-GB" b="1" dirty="0" err="1"/>
              <a:t>Silberg</a:t>
            </a:r>
            <a:r>
              <a:rPr lang="en-GB" b="1" dirty="0"/>
              <a:t> et al. (1999)</a:t>
            </a:r>
            <a:r>
              <a:rPr lang="en-GB" dirty="0"/>
              <a:t> Genetic heritability of depression in males and females</a:t>
            </a:r>
            <a:endParaRPr lang="fi-FI" dirty="0"/>
          </a:p>
          <a:p>
            <a:r>
              <a:rPr lang="en-GB" b="1" dirty="0"/>
              <a:t>Caspi et al. (2003)</a:t>
            </a:r>
            <a:r>
              <a:rPr lang="en-GB" dirty="0"/>
              <a:t> Longitudinal study on the possible role of the 5-HTT gene in depression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6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14CB4C-8432-A24B-9942-C33D2753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6300B9-6058-2B4C-87B0-EA28BB593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7857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Gene-environment correlation (</a:t>
            </a:r>
            <a:r>
              <a:rPr lang="en-GB" dirty="0" err="1"/>
              <a:t>rGE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Idea that genes and environment are NOT completely independent</a:t>
            </a:r>
          </a:p>
          <a:p>
            <a:pPr lvl="1"/>
            <a:r>
              <a:rPr lang="en-GB" dirty="0"/>
              <a:t>Environmental factors might have a genetic component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1968DB4-92FC-F940-8827-C884F2288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31770" y="2765648"/>
            <a:ext cx="5067775" cy="2492152"/>
          </a:xfrm>
        </p:spPr>
      </p:pic>
    </p:spTree>
    <p:extLst>
      <p:ext uri="{BB962C8B-B14F-4D97-AF65-F5344CB8AC3E}">
        <p14:creationId xmlns:p14="http://schemas.microsoft.com/office/powerpoint/2010/main" val="4523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43561-6661-304E-9A29-2A2B3CDF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5B0771-DD73-0B4A-98EB-0C0F25C7D4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i="1" dirty="0"/>
              <a:t>Serotonin hypothesis </a:t>
            </a:r>
            <a:r>
              <a:rPr lang="en-GB" dirty="0"/>
              <a:t>of depression</a:t>
            </a:r>
          </a:p>
          <a:p>
            <a:pPr lvl="1"/>
            <a:r>
              <a:rPr lang="en-GB" dirty="0"/>
              <a:t>Low levels of serotonin in the brain causes depression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7B52F46-A8C9-1B4F-A236-72E0F6838F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403778"/>
            <a:ext cx="4038598" cy="2918805"/>
          </a:xfrm>
        </p:spPr>
      </p:pic>
    </p:spTree>
    <p:extLst>
      <p:ext uri="{BB962C8B-B14F-4D97-AF65-F5344CB8AC3E}">
        <p14:creationId xmlns:p14="http://schemas.microsoft.com/office/powerpoint/2010/main" val="4721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1473</Words>
  <Application>Microsoft Macintosh PowerPoint</Application>
  <PresentationFormat>Näytössä katseltava diaesitys (4:3)</PresentationFormat>
  <Paragraphs>176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Office-teema</vt:lpstr>
      <vt:lpstr>ETIOLOGY OF ABNORMAL PSYCHOLOGY</vt:lpstr>
      <vt:lpstr>What is etiology?</vt:lpstr>
      <vt:lpstr>TASK</vt:lpstr>
      <vt:lpstr>TASK</vt:lpstr>
      <vt:lpstr>REVIEW/TASK</vt:lpstr>
      <vt:lpstr>Biological explanations for depression</vt:lpstr>
      <vt:lpstr>TASK</vt:lpstr>
      <vt:lpstr>Biological explanations for depression</vt:lpstr>
      <vt:lpstr>Biological explanations for depression</vt:lpstr>
      <vt:lpstr>TASK</vt:lpstr>
      <vt:lpstr>TASK</vt:lpstr>
      <vt:lpstr>Cognitive explanations for depression</vt:lpstr>
      <vt:lpstr>Cognitive explanations for depression</vt:lpstr>
      <vt:lpstr>TASK</vt:lpstr>
      <vt:lpstr>Sociocultural explanations for depression</vt:lpstr>
      <vt:lpstr>TASK </vt:lpstr>
      <vt:lpstr>REVIEW/TASK</vt:lpstr>
      <vt:lpstr>TASK</vt:lpstr>
      <vt:lpstr>TASK</vt:lpstr>
      <vt:lpstr>TASK</vt:lpstr>
      <vt:lpstr>TASK</vt:lpstr>
      <vt:lpstr>TASK </vt:lpstr>
      <vt:lpstr>TASK</vt:lpstr>
      <vt:lpstr>TASK</vt:lpstr>
      <vt:lpstr>REVIEW</vt:lpstr>
      <vt:lpstr>TASK</vt:lpstr>
      <vt:lpstr>TASK</vt:lpstr>
      <vt:lpstr>TASK</vt:lpstr>
      <vt:lpstr>Past questions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häiriöt</dc:title>
  <dc:creator>Markus Lajunen</dc:creator>
  <cp:lastModifiedBy>Lajunen Markus</cp:lastModifiedBy>
  <cp:revision>109</cp:revision>
  <dcterms:created xsi:type="dcterms:W3CDTF">2015-09-07T07:10:18Z</dcterms:created>
  <dcterms:modified xsi:type="dcterms:W3CDTF">2023-03-06T08:01:49Z</dcterms:modified>
</cp:coreProperties>
</file>