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2" r:id="rId3"/>
    <p:sldId id="271" r:id="rId4"/>
    <p:sldId id="256" r:id="rId5"/>
    <p:sldId id="257" r:id="rId6"/>
    <p:sldId id="258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5" r:id="rId15"/>
    <p:sldId id="260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3FAB73-7B6D-4B00-8531-9A9B8BCB0255}" v="30" dt="2024-09-18T07:34:13.8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79952-F9C4-2A6B-9C1C-C60519B320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879F9AB-753D-27C2-82BB-C552626EDB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F974F7-FF0D-5036-7442-6640D11FD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7580-543F-41C3-B944-C5CC88F0135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8738C48-5FE7-F912-C2BD-9637064CA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B871709-B87B-AA65-2BA3-61746B0CE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AEB0-5699-4921-93C5-B8111BEE1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7854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73B3F6-D4CD-5EAE-F20D-9D3556AAF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F1447A2-B213-B9DE-5056-A405BFAEA4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F424101-1C3C-AEA2-0C80-E81625D9D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7580-543F-41C3-B944-C5CC88F0135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A85A8B3-49DD-EFCF-3DC8-0A49BBE1A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9C3D93-487E-362F-BD1A-94E089FA4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AEB0-5699-4921-93C5-B8111BEE1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4269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0FD6BDE-C7C1-FDA2-781F-D354F08DFD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EF52F4E-A266-95BB-086D-227A22FA3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B04FFAC-DE98-67DB-581F-D782DEBFA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7580-543F-41C3-B944-C5CC88F0135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F4EEE5-1392-6C76-126D-3D1AAB727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B47BB80-2C32-6922-43C4-C573558D6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AEB0-5699-4921-93C5-B8111BEE1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4345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Otsikko, teksti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401E54-FAF0-6C57-BE07-ABA3E6F1C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190500"/>
            <a:ext cx="9347200" cy="1527175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D1087DB-4457-E9B7-93B5-A28BC111F9BD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2032000" y="1905000"/>
            <a:ext cx="4572000" cy="4114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3401FA5-23CC-49A3-DD75-806399F219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07200" y="1905000"/>
            <a:ext cx="4572000" cy="4114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C64D8F7-1198-5C85-B5B9-1B982755A0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92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FE432AA-5EF8-54E9-9194-75208246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688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2509131-9904-FC87-1AA4-AA2073AE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0" y="6248400"/>
            <a:ext cx="1727200" cy="457200"/>
          </a:xfrm>
        </p:spPr>
        <p:txBody>
          <a:bodyPr/>
          <a:lstStyle>
            <a:lvl1pPr>
              <a:defRPr/>
            </a:lvl1pPr>
          </a:lstStyle>
          <a:p>
            <a:fld id="{5944C7E3-F2E1-42B5-8875-7E0FA751D71E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589211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F72410-117E-B495-54A9-A978C97D3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3B9762-4ABE-E7CD-2420-D2128EE0A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0342BCC-CB1B-28A0-2D43-7B778238D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7580-543F-41C3-B944-C5CC88F0135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F677C95-E626-531D-1FA9-54D612ADD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7F98694-156B-570A-8EB7-11AACABCE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AEB0-5699-4921-93C5-B8111BEE1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0497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2B1BC8-0B15-E7D3-E600-2DF542592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663925A-68B4-01F7-B01F-E7F2D8388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2185E7-BA16-2620-1AC0-B1903973A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7580-543F-41C3-B944-C5CC88F0135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C31F1D6-0D04-2431-4E73-E82A49F9B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D815F9-86C0-C8F0-D9DA-6D03017B5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AEB0-5699-4921-93C5-B8111BEE1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265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730E7F-5436-27F3-ED9B-B5EE80C6A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A2B4AF-7D8A-4346-554F-BE8D332E65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26C66F9-B807-F129-3A30-510EFC0C60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8A0E176-29E0-BA1A-FF90-9060EEFC2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7580-543F-41C3-B944-C5CC88F0135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9ABFDA5-3B59-6415-EF35-E1E0F3042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3178E85-DAAE-5BD9-E5AC-9F0D161BB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AEB0-5699-4921-93C5-B8111BEE1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9948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5CBF1C-3BBC-8AD3-7BF7-6AE79C279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FE7C9F8-D986-3507-A226-0D9A1ECEF8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866F3E6-B505-6899-AB10-6B2B8A94EF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DDC33F4-9CC1-C625-B6DD-60996043D1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DE3C1A0-5C45-02D5-11F7-95A2335754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DDE9358-23F8-E756-6FED-32329F669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7580-543F-41C3-B944-C5CC88F0135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25D4BB3-B217-A137-652B-72045ACF4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3D2EBA0-D763-C189-DE56-F26CB4EAD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AEB0-5699-4921-93C5-B8111BEE1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0658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7ACDE1-AC14-8778-8866-CDE3D2A59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70D07E3-52A0-AD15-04F2-1B02AFB74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7580-543F-41C3-B944-C5CC88F0135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F1B517A-6933-B3D3-A636-376BD7507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AC6B8A3-DCFF-1FD5-FF77-420142491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AEB0-5699-4921-93C5-B8111BEE1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6474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A91D242-BDB0-0A61-9ACA-AF73B78E3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7580-543F-41C3-B944-C5CC88F0135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600E50C-683E-45F8-9C07-19C3F8A80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6256265-C03C-916F-1BF3-142C487FF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AEB0-5699-4921-93C5-B8111BEE1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4708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FCA2CF-D293-21D0-B0D1-68F4E7610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B445AD-2C91-8D72-B010-0E9A90EB6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553D906-E4D4-5A66-6E4A-C7F9CF57BC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542678C-1198-7DBB-6203-150CE436B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7580-543F-41C3-B944-C5CC88F0135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6021B6C-B5D9-833A-3890-257EFC543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CA3FA19-87CC-A98A-DF61-D3676D8B7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AEB0-5699-4921-93C5-B8111BEE1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7333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B62DB5-6BF1-E7C1-98D4-D2FC204C3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048CE6C-BF39-45DF-8735-218B9764CF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11C46FF-7128-9581-8805-57176348C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F7318CA-8CD1-8F3D-8D10-04ADEFB1E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7580-543F-41C3-B944-C5CC88F0135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9082BA3-5FEC-FC3D-D321-705E5614D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CF1976E-47C1-CF87-0166-C03CA7B33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AEB0-5699-4921-93C5-B8111BEE1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285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6C35A6D-5FFD-5DDE-19D9-BAB255852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8D97E1B-EB2B-7866-D098-3F6FB96D5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707F007-D76F-0491-E1EC-78F0F3BD75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7B7580-543F-41C3-B944-C5CC88F0135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8F31BE1-021F-F759-638C-F34AD8237D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7E43A48-B7A9-DD1D-6065-96BA49992B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8FAEB0-5699-4921-93C5-B8111BEE13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258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upload.wikimedia.org/wikipedia/commons/4/46/Breuer-FREISCHWINGER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upload.wikimedia.org/wikipedia/fi/4/4a/Aalto_maljakoita.JP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upload.wikimedia.org/wikipedia/fi/7/74/PicassoGuernica.jpg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pload.wikimedia.org/wikipedia/commons/7/7c/1923_Ford_Model_T_Roadster_3b36638r.jpg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upload.wikimedia.org/wikipedia/fi/7/74/PicassoGuernica.jpg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85E42C-D1B2-B977-3D62-9BED4F02D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fi-FI" sz="3400" b="1" i="0"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Tahdon riemuvoitto</a:t>
            </a:r>
            <a:r>
              <a:rPr lang="fi-FI" sz="3400" b="0" i="0"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 (</a:t>
            </a:r>
            <a:r>
              <a:rPr lang="fi-FI" sz="3400" b="0" i="1"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Triumph des Willens</a:t>
            </a:r>
            <a:r>
              <a:rPr lang="fi-FI" sz="3400" b="0" i="0"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), Leni Riefenstahl 1934</a:t>
            </a:r>
            <a:endParaRPr lang="fi-FI" sz="3400"/>
          </a:p>
        </p:txBody>
      </p:sp>
      <p:pic>
        <p:nvPicPr>
          <p:cNvPr id="5122" name="Picture 2" descr="Kuva, joka sisältää kohteen teksti, juliste, kirja, Painanta&#10;&#10;Kuvaus luotu automaattisesti">
            <a:extLst>
              <a:ext uri="{FF2B5EF4-FFF2-40B4-BE49-F238E27FC236}">
                <a16:creationId xmlns:a16="http://schemas.microsoft.com/office/drawing/2014/main" id="{02703ED1-3992-2218-F865-EB5023D35C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5" r="6914" b="2"/>
          <a:stretch/>
        </p:blipFill>
        <p:spPr bwMode="auto"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3797C7-9A03-53C5-17D4-BEF665D1A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 lnSpcReduction="10000"/>
          </a:bodyPr>
          <a:lstStyle/>
          <a:p>
            <a:r>
              <a:rPr lang="fi-FI" sz="3200" dirty="0"/>
              <a:t>Elokuva, joka kuvaa Saksan kansallissosialistisen työväenpuolueen puoluekokousta Nürnbergissä vuonna 1934</a:t>
            </a:r>
          </a:p>
          <a:p>
            <a:pPr marL="0" indent="0">
              <a:buNone/>
            </a:pPr>
            <a:endParaRPr lang="fi-FI" sz="3200" dirty="0"/>
          </a:p>
          <a:p>
            <a:r>
              <a:rPr lang="fi-FI" sz="3200" dirty="0"/>
              <a:t>Onko kyseessä dokumentti vai propagandaa?</a:t>
            </a:r>
          </a:p>
          <a:p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332717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DEEB4C16-B965-EEE2-C249-49B61EB1B7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Bauhaus: funktionalismi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1819205-FB8A-5B07-CE98-44F5F69B7B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  <p:pic>
        <p:nvPicPr>
          <p:cNvPr id="13317" name="Picture 5">
            <a:hlinkClick r:id="rId2"/>
            <a:extLst>
              <a:ext uri="{FF2B5EF4-FFF2-40B4-BE49-F238E27FC236}">
                <a16:creationId xmlns:a16="http://schemas.microsoft.com/office/drawing/2014/main" id="{495168ED-06A6-6AEA-DE6D-4A27B585D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575" y="1916114"/>
            <a:ext cx="3079750" cy="410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A368EDBC-B15A-027B-B469-A14EBD4858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Alvar Aalto: Savoy-maljakko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ECCBFFE9-D933-4971-FF52-E0F6561614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  <p:pic>
        <p:nvPicPr>
          <p:cNvPr id="14341" name="Picture 5">
            <a:hlinkClick r:id="rId2"/>
            <a:extLst>
              <a:ext uri="{FF2B5EF4-FFF2-40B4-BE49-F238E27FC236}">
                <a16:creationId xmlns:a16="http://schemas.microsoft.com/office/drawing/2014/main" id="{5E4D2388-C1A4-22D0-E739-1C5D0967A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076" y="1844676"/>
            <a:ext cx="5903913" cy="421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B36AC9-4F8A-D37D-14E3-EC00DFB2A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Nuoriso- ja populaarikulttuuri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64BB56-1F6E-AAE8-F713-B4AA3595E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fi-FI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ource Sans Pro" panose="020B0503030403020204" pitchFamily="34" charset="0"/>
              </a:rPr>
              <a:t>Ennen videon katsomista:</a:t>
            </a:r>
          </a:p>
          <a:p>
            <a:pPr algn="l" rtl="0" fontAlgn="t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ource Sans Pro" panose="020B0503030403020204" pitchFamily="34" charset="0"/>
              </a:rPr>
              <a:t>Millä tavoin tiedät isovanhempiesi nuoruuden eroavan omastasi?</a:t>
            </a:r>
          </a:p>
          <a:p>
            <a:pPr marL="0" indent="0" algn="l" rtl="0" fontAlgn="t">
              <a:buNone/>
            </a:pPr>
            <a:endParaRPr lang="fi-FI" dirty="0">
              <a:solidFill>
                <a:srgbClr val="212121"/>
              </a:solidFill>
              <a:highlight>
                <a:srgbClr val="FFFFFF"/>
              </a:highlight>
              <a:latin typeface="Source Sans Pro" panose="020B0503030403020204" pitchFamily="34" charset="0"/>
            </a:endParaRPr>
          </a:p>
          <a:p>
            <a:pPr marL="0" indent="0" algn="l" rtl="0" fontAlgn="t">
              <a:buNone/>
            </a:pPr>
            <a:endParaRPr lang="fi-FI" b="0" i="0" dirty="0">
              <a:solidFill>
                <a:srgbClr val="212121"/>
              </a:solidFill>
              <a:effectLst/>
              <a:highlight>
                <a:srgbClr val="FFFFFF"/>
              </a:highlight>
              <a:latin typeface="Source Sans Pro" panose="020B0503030403020204" pitchFamily="34" charset="0"/>
            </a:endParaRPr>
          </a:p>
          <a:p>
            <a:pPr algn="l" rtl="0" fontAlgn="t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ource Sans Pro" panose="020B0503030403020204" pitchFamily="34" charset="0"/>
              </a:rPr>
              <a:t>Videon katsomisen jälkeen:</a:t>
            </a:r>
          </a:p>
          <a:p>
            <a:pPr algn="l" rtl="0" fontAlgn="t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ource Sans Pro" panose="020B0503030403020204" pitchFamily="34" charset="0"/>
              </a:rPr>
              <a:t>Mitkä videossa kuvatuista ilmiöistä ovat edelleen osa nuorten elämää? Entä mitkä eivät?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60114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56D4ED-2E56-E715-BC9A-F05FD017F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Populaarikulttuuri 1920 --&gt;1990-luvuille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1F2C78-47CB-D953-A54C-9B06312D7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Tiedonhaku </a:t>
            </a:r>
            <a:r>
              <a:rPr lang="fi-FI" dirty="0" err="1"/>
              <a:t>padlet</a:t>
            </a:r>
            <a:r>
              <a:rPr lang="fi-FI" dirty="0"/>
              <a:t>, vuosikymmenryhmät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/>
              <a:t>1920</a:t>
            </a:r>
            <a:r>
              <a:rPr lang="fi-FI" dirty="0"/>
              <a:t>, </a:t>
            </a:r>
            <a:r>
              <a:rPr lang="fi-FI" b="1" dirty="0"/>
              <a:t>1930</a:t>
            </a:r>
            <a:r>
              <a:rPr lang="fi-FI" dirty="0"/>
              <a:t>, </a:t>
            </a:r>
            <a:r>
              <a:rPr lang="fi-FI" b="1" dirty="0"/>
              <a:t>1940, 1950</a:t>
            </a:r>
            <a:r>
              <a:rPr lang="fi-FI" dirty="0"/>
              <a:t>, </a:t>
            </a:r>
            <a:r>
              <a:rPr lang="fi-FI" b="1" dirty="0"/>
              <a:t>1960, 1970</a:t>
            </a:r>
            <a:r>
              <a:rPr lang="fi-FI" dirty="0"/>
              <a:t>, </a:t>
            </a:r>
            <a:r>
              <a:rPr lang="fi-FI" b="1" dirty="0"/>
              <a:t>1980</a:t>
            </a:r>
            <a:r>
              <a:rPr lang="fi-FI" dirty="0"/>
              <a:t>, </a:t>
            </a:r>
            <a:r>
              <a:rPr lang="fi-FI" b="1" dirty="0"/>
              <a:t>1990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Mikä musiikki oli silloin muodissa? Kerro ainakin yksi artisti</a:t>
            </a:r>
          </a:p>
          <a:p>
            <a:pPr marL="0" indent="0">
              <a:buNone/>
            </a:pPr>
            <a:r>
              <a:rPr lang="fi-FI" dirty="0"/>
              <a:t>Muoti?</a:t>
            </a:r>
          </a:p>
          <a:p>
            <a:pPr marL="0" indent="0">
              <a:buNone/>
            </a:pPr>
            <a:r>
              <a:rPr lang="fi-FI" dirty="0"/>
              <a:t>Elokuvat? Mainitse yksi elokuvatähti ja hittileffa</a:t>
            </a:r>
          </a:p>
          <a:p>
            <a:pPr marL="0" indent="0">
              <a:buNone/>
            </a:pPr>
            <a:r>
              <a:rPr lang="fi-FI" dirty="0"/>
              <a:t>Mitä kulutettiin? Oliko jokin uusi tuote joka tuli suosituksi?</a:t>
            </a:r>
          </a:p>
        </p:txBody>
      </p:sp>
    </p:spTree>
    <p:extLst>
      <p:ext uri="{BB962C8B-B14F-4D97-AF65-F5344CB8AC3E}">
        <p14:creationId xmlns:p14="http://schemas.microsoft.com/office/powerpoint/2010/main" val="3978532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A1A3777-EF78-1260-97AE-4FDA106BFBF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413" y="426725"/>
            <a:ext cx="6066150" cy="606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304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977F4F-3954-C9B6-E5DF-F2927BEE8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Vapaata kokeeseen kertaamista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325865-EA01-CE72-FBC9-97C6D0266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878" y="2439488"/>
            <a:ext cx="4607103" cy="2964719"/>
          </a:xfrm>
        </p:spPr>
        <p:txBody>
          <a:bodyPr/>
          <a:lstStyle/>
          <a:p>
            <a:r>
              <a:rPr lang="fi-FI" dirty="0"/>
              <a:t>Voit </a:t>
            </a:r>
            <a:r>
              <a:rPr lang="fi-FI" dirty="0" err="1"/>
              <a:t>esim</a:t>
            </a:r>
            <a:r>
              <a:rPr lang="fi-FI" dirty="0"/>
              <a:t>…</a:t>
            </a:r>
          </a:p>
          <a:p>
            <a:pPr lvl="1"/>
            <a:r>
              <a:rPr lang="fi-FI" dirty="0"/>
              <a:t>Lukea oppikirjaa </a:t>
            </a:r>
          </a:p>
          <a:p>
            <a:pPr lvl="1"/>
            <a:r>
              <a:rPr lang="fi-FI" dirty="0"/>
              <a:t>Tehdä kirjan tekemättömiä tehtäviä </a:t>
            </a:r>
          </a:p>
          <a:p>
            <a:pPr lvl="1"/>
            <a:r>
              <a:rPr lang="fi-FI" dirty="0"/>
              <a:t>Kerrata käsitteitä</a:t>
            </a:r>
          </a:p>
          <a:p>
            <a:pPr lvl="1"/>
            <a:r>
              <a:rPr lang="fi-FI" dirty="0"/>
              <a:t>Tehdä taitotehtävän aatteista (paperi)</a:t>
            </a: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EA0E32C3-5ACD-0489-3EF2-A98D4828733A}"/>
              </a:ext>
            </a:extLst>
          </p:cNvPr>
          <p:cNvSpPr txBox="1">
            <a:spLocks/>
          </p:cNvSpPr>
          <p:nvPr/>
        </p:nvSpPr>
        <p:spPr>
          <a:xfrm>
            <a:off x="6746697" y="1690688"/>
            <a:ext cx="4607103" cy="512641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b="1" dirty="0"/>
              <a:t>Tärkeitä juttuja</a:t>
            </a:r>
          </a:p>
          <a:p>
            <a:r>
              <a:rPr lang="fi-FI" dirty="0"/>
              <a:t>Taidesuuntaukset ja niiden tunnistaminen</a:t>
            </a:r>
          </a:p>
          <a:p>
            <a:r>
              <a:rPr lang="fi-FI" dirty="0"/>
              <a:t>Aatteet ja niiden vaikutukset</a:t>
            </a:r>
          </a:p>
          <a:p>
            <a:r>
              <a:rPr lang="fi-FI" dirty="0"/>
              <a:t>Antiikin demokratia</a:t>
            </a:r>
          </a:p>
          <a:p>
            <a:r>
              <a:rPr lang="fi-FI" dirty="0"/>
              <a:t>Arkkitehtuuri</a:t>
            </a:r>
          </a:p>
          <a:p>
            <a:r>
              <a:rPr lang="fi-FI" dirty="0"/>
              <a:t>Ihmiskuva </a:t>
            </a:r>
          </a:p>
          <a:p>
            <a:r>
              <a:rPr lang="fi-FI" dirty="0"/>
              <a:t>Naisen asema</a:t>
            </a:r>
          </a:p>
          <a:p>
            <a:r>
              <a:rPr lang="fi-FI" dirty="0"/>
              <a:t>Kulttuuri ja sen kuluttajat</a:t>
            </a:r>
          </a:p>
          <a:p>
            <a:r>
              <a:rPr lang="fi-FI" dirty="0"/>
              <a:t>Uskonnon asema ja vaikutukset</a:t>
            </a:r>
          </a:p>
          <a:p>
            <a:r>
              <a:rPr lang="fi-FI" dirty="0"/>
              <a:t>Tieteen kehitys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17866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2B9239-68A1-AEB8-3667-8F50BC73A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23.9. Kokeessa on…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69C1A1-2CBE-06D4-BC2E-D2DE6B1452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Monivalintatehtävä</a:t>
            </a:r>
          </a:p>
          <a:p>
            <a:r>
              <a:rPr lang="fi-FI" dirty="0"/>
              <a:t>Aineistotehtävä</a:t>
            </a:r>
          </a:p>
          <a:p>
            <a:r>
              <a:rPr lang="fi-FI" dirty="0"/>
              <a:t>Esseetehtävä</a:t>
            </a:r>
          </a:p>
          <a:p>
            <a:r>
              <a:rPr lang="fi-FI" dirty="0"/>
              <a:t>Esseetehtävä</a:t>
            </a:r>
          </a:p>
        </p:txBody>
      </p:sp>
    </p:spTree>
    <p:extLst>
      <p:ext uri="{BB962C8B-B14F-4D97-AF65-F5344CB8AC3E}">
        <p14:creationId xmlns:p14="http://schemas.microsoft.com/office/powerpoint/2010/main" val="3884952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93D82C-586C-D125-13A8-FB5BCFB89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Tärkeitä sisältöjä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1E3172-E005-349D-1A15-605013DE7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Taidesuuntaukset ja niiden tunnistaminen</a:t>
            </a:r>
          </a:p>
          <a:p>
            <a:r>
              <a:rPr lang="fi-FI" dirty="0"/>
              <a:t>Aatteet ja niiden vaikutukset</a:t>
            </a:r>
          </a:p>
          <a:p>
            <a:r>
              <a:rPr lang="fi-FI" dirty="0"/>
              <a:t>Antiikin demokratia</a:t>
            </a:r>
          </a:p>
          <a:p>
            <a:r>
              <a:rPr lang="fi-FI" dirty="0"/>
              <a:t>Arkkitehtuuri</a:t>
            </a:r>
          </a:p>
          <a:p>
            <a:r>
              <a:rPr lang="fi-FI" dirty="0"/>
              <a:t>Ihmiskuva </a:t>
            </a:r>
          </a:p>
          <a:p>
            <a:r>
              <a:rPr lang="fi-FI" dirty="0"/>
              <a:t>Naisen asema</a:t>
            </a:r>
          </a:p>
          <a:p>
            <a:r>
              <a:rPr lang="fi-FI" dirty="0"/>
              <a:t>Kulttuuri ja sen kuluttajat</a:t>
            </a:r>
          </a:p>
          <a:p>
            <a:r>
              <a:rPr lang="fi-FI" dirty="0"/>
              <a:t>Uskonnon asema ja vaikutukset</a:t>
            </a:r>
          </a:p>
          <a:p>
            <a:r>
              <a:rPr lang="fi-FI" dirty="0"/>
              <a:t>Tieteen kehitys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256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8">
            <a:hlinkClick r:id="rId2"/>
            <a:extLst>
              <a:ext uri="{FF2B5EF4-FFF2-40B4-BE49-F238E27FC236}">
                <a16:creationId xmlns:a16="http://schemas.microsoft.com/office/drawing/2014/main" id="{EB6CDA32-9632-8ABB-CE98-845948A218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27" r="15796" b="1"/>
          <a:stretch/>
        </p:blipFill>
        <p:spPr bwMode="auto">
          <a:xfrm>
            <a:off x="20" y="1"/>
            <a:ext cx="1219198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DF12A9-DA0D-FD3B-BD39-181EDC537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HI4 moderni taide ja kulttuuri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BAEF80C-4567-78DF-4C2C-129422E0EE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0953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318EE8-D4AB-8C4B-5588-40D42199A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Tavoitteet ja 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039B19-68D9-7F25-6989-7AB36A5B0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Miten populaarikulttuuri syntyi ja muuttui 1900-luvulla?</a:t>
            </a:r>
          </a:p>
          <a:p>
            <a:endParaRPr lang="fi-FI" dirty="0"/>
          </a:p>
          <a:p>
            <a:r>
              <a:rPr lang="fi-FI" dirty="0"/>
              <a:t>Läksyt</a:t>
            </a:r>
          </a:p>
          <a:p>
            <a:r>
              <a:rPr lang="fi-FI" dirty="0"/>
              <a:t>Moderni aika ja ihminen</a:t>
            </a:r>
          </a:p>
          <a:p>
            <a:r>
              <a:rPr lang="fi-FI" dirty="0"/>
              <a:t>Populaari- ja nuorisokulttuuri</a:t>
            </a:r>
          </a:p>
          <a:p>
            <a:r>
              <a:rPr lang="fi-FI" dirty="0"/>
              <a:t>Kertausta kokeeseen</a:t>
            </a:r>
          </a:p>
        </p:txBody>
      </p:sp>
    </p:spTree>
    <p:extLst>
      <p:ext uri="{BB962C8B-B14F-4D97-AF65-F5344CB8AC3E}">
        <p14:creationId xmlns:p14="http://schemas.microsoft.com/office/powerpoint/2010/main" val="2547585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8B3AD3-5345-CEC0-98E6-56E441FC0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Lumieren</a:t>
            </a:r>
            <a:r>
              <a:rPr lang="fi-FI" dirty="0"/>
              <a:t> veljekset -- </a:t>
            </a:r>
            <a:r>
              <a:rPr lang="fi-FI" b="0" i="0" dirty="0">
                <a:effectLst/>
                <a:latin typeface="Linux Libertine"/>
              </a:rPr>
              <a:t>Juna saapuu asemalle</a:t>
            </a:r>
            <a:br>
              <a:rPr lang="fi-FI" b="0" i="0" dirty="0">
                <a:effectLst/>
                <a:latin typeface="Linux Libertine"/>
              </a:rPr>
            </a:br>
            <a:r>
              <a:rPr lang="fi-FI" b="0" i="0" dirty="0">
                <a:effectLst/>
                <a:latin typeface="Linux Libertine"/>
              </a:rPr>
              <a:t>(1896)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C4477E-FC75-5FDA-8BBF-8FC13990E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https://www.youtube.com/watch?v=-e1u7Fgoocc</a:t>
            </a:r>
          </a:p>
        </p:txBody>
      </p:sp>
    </p:spTree>
    <p:extLst>
      <p:ext uri="{BB962C8B-B14F-4D97-AF65-F5344CB8AC3E}">
        <p14:creationId xmlns:p14="http://schemas.microsoft.com/office/powerpoint/2010/main" val="2015811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>
            <a:extLst>
              <a:ext uri="{FF2B5EF4-FFF2-40B4-BE49-F238E27FC236}">
                <a16:creationId xmlns:a16="http://schemas.microsoft.com/office/drawing/2014/main" id="{5EE5F95E-236F-50EB-F22B-5C2B98AA86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Modernismi 1920-luvulla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EE6C285-BE7D-B403-C987-4993CCBB65F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18957" y="1905000"/>
            <a:ext cx="6043488" cy="4114800"/>
          </a:xfrm>
        </p:spPr>
        <p:txBody>
          <a:bodyPr>
            <a:normAutofit/>
          </a:bodyPr>
          <a:lstStyle/>
          <a:p>
            <a:r>
              <a:rPr lang="fi-FI" altLang="fi-FI" sz="3200" dirty="0"/>
              <a:t>1920-lukua kutsutaan modernismin vuosikymmeneksi: kaupungit kasvoivat, autot ja lentokoneet yleistyivät, turismi alkoi kukoistaa ja uudet avantgardistiset taiteen tyylisuunnat alkoivat kukoistaa</a:t>
            </a:r>
          </a:p>
        </p:txBody>
      </p:sp>
      <p:pic>
        <p:nvPicPr>
          <p:cNvPr id="3080" name="Picture 8">
            <a:hlinkClick r:id="rId2"/>
            <a:extLst>
              <a:ext uri="{FF2B5EF4-FFF2-40B4-BE49-F238E27FC236}">
                <a16:creationId xmlns:a16="http://schemas.microsoft.com/office/drawing/2014/main" id="{465AFD9C-3F3A-F12E-182A-732B0E51A1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4137" y="1905000"/>
            <a:ext cx="4988906" cy="3571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>
            <a:extLst>
              <a:ext uri="{FF2B5EF4-FFF2-40B4-BE49-F238E27FC236}">
                <a16:creationId xmlns:a16="http://schemas.microsoft.com/office/drawing/2014/main" id="{931A72F2-B6C6-D43C-DA03-E4CEA103FC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5406" y="190500"/>
            <a:ext cx="9347200" cy="1527175"/>
          </a:xfrm>
        </p:spPr>
        <p:txBody>
          <a:bodyPr/>
          <a:lstStyle/>
          <a:p>
            <a:r>
              <a:rPr lang="fi-FI" altLang="fi-FI" dirty="0"/>
              <a:t>Avantgarde</a:t>
            </a:r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AB153101-8AAC-0C1B-4905-E685FA63566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08124" y="1851240"/>
            <a:ext cx="6067746" cy="4682268"/>
          </a:xfrm>
        </p:spPr>
        <p:txBody>
          <a:bodyPr>
            <a:normAutofit/>
          </a:bodyPr>
          <a:lstStyle/>
          <a:p>
            <a:r>
              <a:rPr lang="fi-FI" altLang="fi-FI" sz="3200" b="1" dirty="0"/>
              <a:t>Avantgarde</a:t>
            </a:r>
            <a:r>
              <a:rPr lang="fi-FI" altLang="fi-FI" sz="3200" dirty="0"/>
              <a:t> oli yleisnimi kaikelle kokeilevalle taiteelle, joka rikkoi sovinnaisia tapoja ja taiteen sääntöjä</a:t>
            </a:r>
          </a:p>
          <a:p>
            <a:r>
              <a:rPr lang="fi-FI" altLang="fi-FI" sz="3200" dirty="0"/>
              <a:t>Esimerkiksi </a:t>
            </a:r>
            <a:r>
              <a:rPr lang="fi-FI" altLang="fi-FI" sz="3200" b="1" dirty="0"/>
              <a:t>kubismissa</a:t>
            </a:r>
            <a:r>
              <a:rPr lang="fi-FI" altLang="fi-FI" sz="3200" dirty="0"/>
              <a:t> (mm. </a:t>
            </a:r>
            <a:r>
              <a:rPr lang="fi-FI" altLang="fi-FI" sz="3200" b="1" dirty="0"/>
              <a:t>Pablo Picasso</a:t>
            </a:r>
            <a:r>
              <a:rPr lang="fi-FI" altLang="fi-FI" sz="3200" dirty="0"/>
              <a:t>) sommiteltiin taideteos geometrisiin muotoihin</a:t>
            </a:r>
          </a:p>
          <a:p>
            <a:r>
              <a:rPr lang="fi-FI" dirty="0" err="1"/>
              <a:t>Guernica</a:t>
            </a:r>
            <a:endParaRPr lang="fi-FI" altLang="fi-FI" sz="3200" dirty="0"/>
          </a:p>
        </p:txBody>
      </p:sp>
      <p:pic>
        <p:nvPicPr>
          <p:cNvPr id="2" name="Picture 8">
            <a:hlinkClick r:id="rId2"/>
            <a:extLst>
              <a:ext uri="{FF2B5EF4-FFF2-40B4-BE49-F238E27FC236}">
                <a16:creationId xmlns:a16="http://schemas.microsoft.com/office/drawing/2014/main" id="{4C0350D9-6809-44BC-FBE4-EF2E1A44D1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5870" y="1489753"/>
            <a:ext cx="6016130" cy="3515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>
            <a:extLst>
              <a:ext uri="{FF2B5EF4-FFF2-40B4-BE49-F238E27FC236}">
                <a16:creationId xmlns:a16="http://schemas.microsoft.com/office/drawing/2014/main" id="{4F9A0368-A4A0-B8BF-0C2D-C2ECADACB2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Avantgarde</a:t>
            </a:r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FD892C45-C540-A13F-A871-3F32C8653F2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31972" y="1717675"/>
            <a:ext cx="5564027" cy="445709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altLang="fi-FI" b="1" dirty="0"/>
              <a:t>Funktionalismi </a:t>
            </a:r>
            <a:r>
              <a:rPr lang="fi-FI" altLang="fi-FI" dirty="0"/>
              <a:t>korosti puhtaita muotoja ja käytännöllisyyttä (</a:t>
            </a:r>
            <a:r>
              <a:rPr lang="fi-FI" altLang="fi-FI" dirty="0" err="1"/>
              <a:t>Bauhaus</a:t>
            </a:r>
            <a:r>
              <a:rPr lang="fi-FI" altLang="fi-FI" dirty="0"/>
              <a:t>)</a:t>
            </a:r>
          </a:p>
          <a:p>
            <a:pPr>
              <a:lnSpc>
                <a:spcPct val="90000"/>
              </a:lnSpc>
            </a:pPr>
            <a:r>
              <a:rPr lang="fi-FI" altLang="fi-FI" b="1" dirty="0"/>
              <a:t>Surrealismi</a:t>
            </a:r>
            <a:r>
              <a:rPr lang="fi-FI" altLang="fi-FI" dirty="0"/>
              <a:t> kuvasi unenomaisia ja tiedostamattomia tunteita</a:t>
            </a:r>
          </a:p>
          <a:p>
            <a:pPr>
              <a:lnSpc>
                <a:spcPct val="90000"/>
              </a:lnSpc>
            </a:pPr>
            <a:r>
              <a:rPr lang="fi-FI" altLang="fi-FI" dirty="0"/>
              <a:t>1960-luvulta lähtien puhutaan siirtymisestä </a:t>
            </a:r>
            <a:r>
              <a:rPr lang="fi-FI" altLang="fi-FI" b="1" dirty="0"/>
              <a:t>postmoderniin </a:t>
            </a:r>
            <a:r>
              <a:rPr lang="fi-FI" altLang="fi-FI" dirty="0"/>
              <a:t>kulttuuriin, jossa kulttuuri hajosi useisiin alalajeihin (tilataide, mediataide, performanssit…)</a:t>
            </a:r>
          </a:p>
        </p:txBody>
      </p:sp>
      <p:pic>
        <p:nvPicPr>
          <p:cNvPr id="11272" name="Picture 8" descr="Dali Triangle">
            <a:extLst>
              <a:ext uri="{FF2B5EF4-FFF2-40B4-BE49-F238E27FC236}">
                <a16:creationId xmlns:a16="http://schemas.microsoft.com/office/drawing/2014/main" id="{96F2C0FB-A6B6-6C22-9996-4AB91E6323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3250" y="965611"/>
            <a:ext cx="4926778" cy="4926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337</Words>
  <Application>Microsoft Office PowerPoint</Application>
  <PresentationFormat>Laajakuva</PresentationFormat>
  <Paragraphs>73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1" baseType="lpstr">
      <vt:lpstr>Aptos</vt:lpstr>
      <vt:lpstr>Aptos Display</vt:lpstr>
      <vt:lpstr>Arial</vt:lpstr>
      <vt:lpstr>Linux Libertine</vt:lpstr>
      <vt:lpstr>Source Sans Pro</vt:lpstr>
      <vt:lpstr>Office-teema</vt:lpstr>
      <vt:lpstr>Tahdon riemuvoitto (Triumph des Willens), Leni Riefenstahl 1934</vt:lpstr>
      <vt:lpstr>23.9. Kokeessa on…</vt:lpstr>
      <vt:lpstr>Tärkeitä sisältöjä</vt:lpstr>
      <vt:lpstr>HI4 moderni taide ja kulttuuri</vt:lpstr>
      <vt:lpstr>Tavoitteet ja rakenne</vt:lpstr>
      <vt:lpstr>Lumieren veljekset -- Juna saapuu asemalle (1896)</vt:lpstr>
      <vt:lpstr>Modernismi 1920-luvulla</vt:lpstr>
      <vt:lpstr>Avantgarde</vt:lpstr>
      <vt:lpstr>Avantgarde</vt:lpstr>
      <vt:lpstr>Bauhaus: funktionalismi</vt:lpstr>
      <vt:lpstr>Alvar Aalto: Savoy-maljakko</vt:lpstr>
      <vt:lpstr>Nuoriso- ja populaarikulttuuri</vt:lpstr>
      <vt:lpstr>Populaarikulttuuri 1920 --&gt;1990-luvuille</vt:lpstr>
      <vt:lpstr>PowerPoint-esitys</vt:lpstr>
      <vt:lpstr>Vapaata kokeeseen kertaamista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Niilo Jurvanen</dc:creator>
  <cp:lastModifiedBy>Niilo Jurvanen</cp:lastModifiedBy>
  <cp:revision>2</cp:revision>
  <dcterms:created xsi:type="dcterms:W3CDTF">2024-09-09T06:53:05Z</dcterms:created>
  <dcterms:modified xsi:type="dcterms:W3CDTF">2024-09-18T08:16:29Z</dcterms:modified>
</cp:coreProperties>
</file>