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4" r:id="rId8"/>
    <p:sldId id="302" r:id="rId9"/>
    <p:sldId id="285" r:id="rId10"/>
    <p:sldId id="286" r:id="rId11"/>
    <p:sldId id="287" r:id="rId12"/>
    <p:sldId id="283" r:id="rId13"/>
    <p:sldId id="288" r:id="rId14"/>
    <p:sldId id="300" r:id="rId15"/>
    <p:sldId id="299" r:id="rId16"/>
    <p:sldId id="290" r:id="rId17"/>
    <p:sldId id="301" r:id="rId18"/>
    <p:sldId id="273" r:id="rId19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9.12.2022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ted.com/talks/alexander_betts_why_brexit_happened_and_what_to_do_nex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THE INFLUENCE OF GLOBALIZATION ON INDIVIDUAL BEHAVIOUR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 dirty="0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B55809-232D-4548-B42B-16504C12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Interaction</a:t>
            </a:r>
            <a:r>
              <a:rPr lang="fi-FI" dirty="0"/>
              <a:t> of </a:t>
            </a:r>
            <a:r>
              <a:rPr lang="fi-FI" dirty="0" err="1"/>
              <a:t>global</a:t>
            </a:r>
            <a:r>
              <a:rPr lang="fi-FI" dirty="0"/>
              <a:t> and </a:t>
            </a:r>
            <a:r>
              <a:rPr lang="fi-FI" dirty="0" err="1"/>
              <a:t>local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8AF820-9271-0843-9DD6-D3EBB5AC1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Berry’s (2008) theory of globalization and acculturation</a:t>
            </a:r>
          </a:p>
          <a:p>
            <a:pPr lvl="1"/>
            <a:r>
              <a:rPr lang="en-GB" dirty="0"/>
              <a:t>Outcomes of globalization depend on acculturation strategy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908EBB-42AD-6E40-B6D1-C136E993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1058" y="1600200"/>
            <a:ext cx="4645742" cy="4525963"/>
          </a:xfrm>
        </p:spPr>
        <p:txBody>
          <a:bodyPr/>
          <a:lstStyle/>
          <a:p>
            <a:pPr lvl="1"/>
            <a:r>
              <a:rPr lang="en-GB" b="1" dirty="0"/>
              <a:t>Assimilation</a:t>
            </a:r>
            <a:r>
              <a:rPr lang="en-GB" dirty="0"/>
              <a:t>: homogeneous world culture based on dominant cultures</a:t>
            </a:r>
          </a:p>
          <a:p>
            <a:pPr lvl="1"/>
            <a:r>
              <a:rPr lang="en-GB" b="1" dirty="0"/>
              <a:t>Integration</a:t>
            </a:r>
            <a:r>
              <a:rPr lang="en-GB" dirty="0"/>
              <a:t>: societies show some common qualities but retain uniqueness</a:t>
            </a:r>
          </a:p>
          <a:p>
            <a:pPr lvl="1"/>
            <a:r>
              <a:rPr lang="en-GB" b="1" dirty="0"/>
              <a:t>Separation</a:t>
            </a:r>
            <a:r>
              <a:rPr lang="en-GB" dirty="0"/>
              <a:t>: non-dominant groups reject the influence of dominant culture</a:t>
            </a:r>
          </a:p>
          <a:p>
            <a:pPr lvl="1"/>
            <a:r>
              <a:rPr lang="en-GB" b="1" dirty="0"/>
              <a:t>Marginalization</a:t>
            </a:r>
            <a:r>
              <a:rPr lang="en-GB" dirty="0"/>
              <a:t>: destruction of non-dominant cultures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E1B4DDE-435A-F644-A348-98D4A3C6AFC4}"/>
              </a:ext>
            </a:extLst>
          </p:cNvPr>
          <p:cNvSpPr txBox="1"/>
          <p:nvPr/>
        </p:nvSpPr>
        <p:spPr>
          <a:xfrm>
            <a:off x="980577" y="4887792"/>
            <a:ext cx="299184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Do a TEACUP analysis </a:t>
            </a:r>
            <a:br>
              <a:rPr lang="en-GB" sz="2400" b="1" dirty="0"/>
            </a:br>
            <a:r>
              <a:rPr lang="en-GB" sz="2400" b="1" dirty="0"/>
              <a:t>to this theory</a:t>
            </a:r>
          </a:p>
        </p:txBody>
      </p:sp>
    </p:spTree>
    <p:extLst>
      <p:ext uri="{BB962C8B-B14F-4D97-AF65-F5344CB8AC3E}">
        <p14:creationId xmlns:p14="http://schemas.microsoft.com/office/powerpoint/2010/main" val="947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3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37D53-11D1-5240-B91D-2E7423BF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Interaction</a:t>
            </a:r>
            <a:r>
              <a:rPr lang="fi-FI" dirty="0"/>
              <a:t> of </a:t>
            </a:r>
            <a:r>
              <a:rPr lang="fi-FI" dirty="0" err="1"/>
              <a:t>global</a:t>
            </a:r>
            <a:r>
              <a:rPr lang="fi-FI" dirty="0"/>
              <a:t> and </a:t>
            </a:r>
            <a:r>
              <a:rPr lang="fi-FI" dirty="0" err="1"/>
              <a:t>local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8D4A78-D041-9F46-B6B3-6B8A0B5C3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/>
              <a:t>Adams (2003)</a:t>
            </a:r>
          </a:p>
          <a:p>
            <a:pPr lvl="1"/>
            <a:r>
              <a:rPr lang="en-GB" dirty="0"/>
              <a:t>Do cultural values of the USA and Canada converge over time?</a:t>
            </a:r>
          </a:p>
          <a:p>
            <a:pPr lvl="1"/>
            <a:r>
              <a:rPr lang="en-GB" dirty="0"/>
              <a:t>Survey done with total of 14 000 participants at three points of time</a:t>
            </a:r>
          </a:p>
          <a:p>
            <a:pPr lvl="1"/>
            <a:r>
              <a:rPr lang="en-GB" dirty="0"/>
              <a:t>Cultural values of these two cultures did not converge over time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A1C5148-C340-584E-A115-67AABE657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8225"/>
            <a:ext cx="4038600" cy="2795953"/>
          </a:xfrm>
        </p:spPr>
      </p:pic>
    </p:spTree>
    <p:extLst>
      <p:ext uri="{BB962C8B-B14F-4D97-AF65-F5344CB8AC3E}">
        <p14:creationId xmlns:p14="http://schemas.microsoft.com/office/powerpoint/2010/main" val="387030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FCF30F8-D2C1-694E-9A10-EB262CFA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D6FEF3A-13FF-C047-8518-A7D822A683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</a:t>
            </a:r>
            <a:r>
              <a:rPr lang="en-GB" b="1" dirty="0"/>
              <a:t>Arnett (2002) </a:t>
            </a:r>
            <a:r>
              <a:rPr lang="en-GB" dirty="0"/>
              <a:t>article ”</a:t>
            </a:r>
            <a:r>
              <a:rPr lang="en-GB" i="1" dirty="0"/>
              <a:t>The Psychology of Globalization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How does globalization influence adolescent’s identity?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1B3A122-0DFD-C04F-9A4A-C845C5966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7187" y="1600200"/>
            <a:ext cx="2934930" cy="4402396"/>
          </a:xfrm>
        </p:spPr>
      </p:pic>
    </p:spTree>
    <p:extLst>
      <p:ext uri="{BB962C8B-B14F-4D97-AF65-F5344CB8AC3E}">
        <p14:creationId xmlns:p14="http://schemas.microsoft.com/office/powerpoint/2010/main" val="6544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FB1758-BD1D-5949-B329-A7B5E3184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 to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globazation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E3A593-B10A-0A4F-A912-F4976EEB11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Essential features:</a:t>
            </a:r>
          </a:p>
          <a:p>
            <a:pPr lvl="1"/>
            <a:r>
              <a:rPr lang="en-GB" dirty="0"/>
              <a:t>Multiple methods and triangulation</a:t>
            </a:r>
          </a:p>
          <a:p>
            <a:pPr lvl="1"/>
            <a:r>
              <a:rPr lang="en-GB" dirty="0"/>
              <a:t>Extensive use of correlations</a:t>
            </a:r>
          </a:p>
          <a:p>
            <a:pPr lvl="1"/>
            <a:r>
              <a:rPr lang="en-GB" dirty="0"/>
              <a:t>Standardized methods for cross-cultural studies</a:t>
            </a:r>
          </a:p>
          <a:p>
            <a:pPr lvl="1"/>
            <a:r>
              <a:rPr lang="en-GB" dirty="0"/>
              <a:t>Excessive reliance on self-report data</a:t>
            </a:r>
          </a:p>
          <a:p>
            <a:pPr lvl="1"/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153641-FB2F-6344-894A-6143F335E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Generalizations from a sample to the level of a whole culture</a:t>
            </a:r>
          </a:p>
          <a:p>
            <a:pPr lvl="1"/>
            <a:r>
              <a:rPr lang="en-GB" dirty="0"/>
              <a:t>Understanding that cultures are fluid and changeable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23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6454C-2BA0-B04F-8BCA-FEE0D967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A2AC54-9E73-8A48-9660-9D4C6A3989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the sample response to the question ”</a:t>
            </a:r>
            <a:r>
              <a:rPr lang="en-GB" i="1" dirty="0"/>
              <a:t>Evaluate one or more research methods used in the study of globalization and behaviour</a:t>
            </a:r>
            <a:r>
              <a:rPr lang="en-GB" dirty="0"/>
              <a:t>”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86717A-EBE3-D545-B0A2-85E1220868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After reading the response, pay attention to the examiner’s comments</a:t>
            </a:r>
          </a:p>
          <a:p>
            <a:endParaRPr lang="en-GB" dirty="0"/>
          </a:p>
          <a:p>
            <a:r>
              <a:rPr lang="en-GB" dirty="0"/>
              <a:t>How could this response be improved?</a:t>
            </a:r>
          </a:p>
          <a:p>
            <a:pPr lvl="1"/>
            <a:r>
              <a:rPr lang="en-GB" dirty="0"/>
              <a:t>Make amendments</a:t>
            </a:r>
          </a:p>
        </p:txBody>
      </p:sp>
    </p:spTree>
    <p:extLst>
      <p:ext uri="{BB962C8B-B14F-4D97-AF65-F5344CB8AC3E}">
        <p14:creationId xmlns:p14="http://schemas.microsoft.com/office/powerpoint/2010/main" val="42637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E61201-780B-F648-96B2-37099939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CDFF5-9E71-364F-A136-5BE0AD22F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Review all </a:t>
            </a:r>
            <a:r>
              <a:rPr lang="en-GB" i="1" dirty="0"/>
              <a:t>topics</a:t>
            </a:r>
            <a:r>
              <a:rPr lang="en-GB" dirty="0"/>
              <a:t> and </a:t>
            </a:r>
            <a:r>
              <a:rPr lang="en-GB" i="1" dirty="0"/>
              <a:t>contents</a:t>
            </a:r>
            <a:r>
              <a:rPr lang="en-GB" dirty="0"/>
              <a:t> from </a:t>
            </a:r>
            <a:r>
              <a:rPr lang="en-GB" b="1" i="1" dirty="0"/>
              <a:t>sociocultural </a:t>
            </a:r>
            <a:r>
              <a:rPr lang="en-GB" i="1" dirty="0"/>
              <a:t>approach to understanding behaviour</a:t>
            </a:r>
          </a:p>
          <a:p>
            <a:r>
              <a:rPr lang="en-GB" dirty="0"/>
              <a:t>What kind of Paper 1 questions could be created based on the HL extension?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E3F8187-B35D-2A40-819C-0971632B8D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585829"/>
            <a:ext cx="3810000" cy="1905000"/>
          </a:xfrm>
        </p:spPr>
      </p:pic>
    </p:spTree>
    <p:extLst>
      <p:ext uri="{BB962C8B-B14F-4D97-AF65-F5344CB8AC3E}">
        <p14:creationId xmlns:p14="http://schemas.microsoft.com/office/powerpoint/2010/main" val="362810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1B309-D9B2-4D44-9051-BFD0F99D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E0AA2EAE-B55D-AE49-928D-AFB866610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66339"/>
              </p:ext>
            </p:extLst>
          </p:nvPr>
        </p:nvGraphicFramePr>
        <p:xfrm>
          <a:off x="457200" y="1417638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029">
                  <a:extLst>
                    <a:ext uri="{9D8B030D-6E8A-4147-A177-3AD203B41FA5}">
                      <a16:colId xmlns:a16="http://schemas.microsoft.com/office/drawing/2014/main" val="1641174456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5919706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8162954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635749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Parts of socio-cultural approach to behaviour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a. The individual and the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b. Cultural origins of behaviour and 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c. Cultural </a:t>
                      </a:r>
                      <a:r>
                        <a:rPr lang="en-GB" noProof="0" dirty="0" err="1"/>
                        <a:t>influ-ences</a:t>
                      </a:r>
                      <a:r>
                        <a:rPr lang="en-GB" noProof="0" dirty="0"/>
                        <a:t> on individual behaviour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1. 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effect of the interaction of local and global influences on behaviour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1c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04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Research methods used to study the influence of globalization on behaviour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  <a:p>
                      <a:pPr algn="ctr"/>
                      <a:r>
                        <a:rPr lang="en-GB" noProof="0" dirty="0"/>
                        <a:t>2c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55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82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4A7A93-FE88-3049-BAEB-C1D07E01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Past</a:t>
            </a:r>
            <a:r>
              <a:rPr lang="fi-FI" dirty="0"/>
              <a:t> </a:t>
            </a:r>
            <a:r>
              <a:rPr lang="fi-FI" dirty="0" err="1"/>
              <a:t>question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472162-56C2-2E40-9F85-B6501D99C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GB" dirty="0"/>
              <a:t>Discuss how globalization may influence behaviour (M19)</a:t>
            </a:r>
          </a:p>
          <a:p>
            <a:r>
              <a:rPr lang="en-GB" dirty="0"/>
              <a:t>Discuss </a:t>
            </a:r>
            <a:r>
              <a:rPr lang="en-GB" b="1" dirty="0"/>
              <a:t>one or more </a:t>
            </a:r>
            <a:r>
              <a:rPr lang="en-GB" dirty="0"/>
              <a:t>effects of the interaction of local and global influences on behaviour (M21 TZ1)</a:t>
            </a:r>
          </a:p>
          <a:p>
            <a:r>
              <a:rPr lang="en-GB" dirty="0"/>
              <a:t>To what extent does globalization influence behaviour? (M21 TZ2)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E9E3411-8047-854D-8670-5074227004E2}"/>
              </a:ext>
            </a:extLst>
          </p:cNvPr>
          <p:cNvSpPr txBox="1"/>
          <p:nvPr/>
        </p:nvSpPr>
        <p:spPr>
          <a:xfrm>
            <a:off x="1485350" y="4952299"/>
            <a:ext cx="617329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would you answer these essay questions?</a:t>
            </a:r>
          </a:p>
          <a:p>
            <a:pPr algn="ctr"/>
            <a:r>
              <a:rPr lang="en-GB" sz="2400" b="1" dirty="0"/>
              <a:t>Create sketch responses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127C80F-0C10-2441-A0D1-50F5A2C90FB5}"/>
              </a:ext>
            </a:extLst>
          </p:cNvPr>
          <p:cNvSpPr txBox="1"/>
          <p:nvPr/>
        </p:nvSpPr>
        <p:spPr>
          <a:xfrm>
            <a:off x="1874560" y="5991069"/>
            <a:ext cx="539487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Compare your ideas to the </a:t>
            </a:r>
            <a:r>
              <a:rPr lang="en-GB" sz="2400" b="1" dirty="0" err="1"/>
              <a:t>markschemes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022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Globalization</a:t>
            </a:r>
            <a:r>
              <a:rPr lang="fi-FI" dirty="0"/>
              <a:t> 1 &lt;http://</a:t>
            </a:r>
            <a:r>
              <a:rPr lang="fi-FI" dirty="0" err="1"/>
              <a:t>www.mining.com</a:t>
            </a:r>
            <a:r>
              <a:rPr lang="fi-FI" dirty="0"/>
              <a:t>/</a:t>
            </a:r>
            <a:r>
              <a:rPr lang="fi-FI" dirty="0" err="1"/>
              <a:t>web</a:t>
            </a:r>
            <a:r>
              <a:rPr lang="fi-FI" dirty="0"/>
              <a:t>/</a:t>
            </a:r>
            <a:r>
              <a:rPr lang="fi-FI" dirty="0" err="1"/>
              <a:t>people</a:t>
            </a:r>
            <a:r>
              <a:rPr lang="fi-FI" dirty="0"/>
              <a:t>-</a:t>
            </a:r>
            <a:r>
              <a:rPr lang="fi-FI" dirty="0" err="1"/>
              <a:t>think</a:t>
            </a:r>
            <a:r>
              <a:rPr lang="fi-FI" dirty="0"/>
              <a:t>-</a:t>
            </a:r>
            <a:r>
              <a:rPr lang="fi-FI" dirty="0" err="1"/>
              <a:t>globalization</a:t>
            </a:r>
            <a:r>
              <a:rPr lang="fi-FI" dirty="0"/>
              <a:t>-country/&gt; </a:t>
            </a:r>
            <a:r>
              <a:rPr lang="fi-FI" dirty="0" err="1"/>
              <a:t>Accessed</a:t>
            </a:r>
            <a:r>
              <a:rPr lang="fi-FI" dirty="0"/>
              <a:t> 1st of October 2018.</a:t>
            </a:r>
          </a:p>
          <a:p>
            <a:r>
              <a:rPr lang="fi-FI" dirty="0" err="1"/>
              <a:t>Globalization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www.heartland.org</a:t>
            </a:r>
            <a:r>
              <a:rPr lang="fi-FI" dirty="0"/>
              <a:t>/</a:t>
            </a:r>
            <a:r>
              <a:rPr lang="fi-FI" dirty="0" err="1"/>
              <a:t>multimedia</a:t>
            </a:r>
            <a:r>
              <a:rPr lang="fi-FI" dirty="0"/>
              <a:t>/</a:t>
            </a:r>
            <a:r>
              <a:rPr lang="fi-FI" dirty="0" err="1"/>
              <a:t>podcasts</a:t>
            </a:r>
            <a:r>
              <a:rPr lang="fi-FI" dirty="0"/>
              <a:t>/daniel-griswold-globalization-and-free-trade-are-not-dirty-words&gt; </a:t>
            </a:r>
            <a:r>
              <a:rPr lang="fi-FI" dirty="0" err="1"/>
              <a:t>Accessed</a:t>
            </a:r>
            <a:r>
              <a:rPr lang="fi-FI" dirty="0"/>
              <a:t> 1st of October 2018.</a:t>
            </a:r>
          </a:p>
          <a:p>
            <a:r>
              <a:rPr lang="fi-FI" dirty="0"/>
              <a:t>Passport, Global </a:t>
            </a:r>
            <a:r>
              <a:rPr lang="fi-FI" dirty="0" err="1"/>
              <a:t>Citizen</a:t>
            </a:r>
            <a:r>
              <a:rPr lang="fi-FI" dirty="0"/>
              <a:t> &lt;http://</a:t>
            </a:r>
            <a:r>
              <a:rPr lang="fi-FI" dirty="0" err="1"/>
              <a:t>www.raisingmiro.com</a:t>
            </a:r>
            <a:r>
              <a:rPr lang="fi-FI" dirty="0"/>
              <a:t>/2011/02/28/podcast-episode-20/&gt; </a:t>
            </a:r>
            <a:r>
              <a:rPr lang="fi-FI" dirty="0" err="1"/>
              <a:t>Accessed</a:t>
            </a:r>
            <a:r>
              <a:rPr lang="fi-FI" dirty="0"/>
              <a:t> 5th of </a:t>
            </a:r>
            <a:r>
              <a:rPr lang="fi-FI" dirty="0" err="1"/>
              <a:t>February</a:t>
            </a:r>
            <a:r>
              <a:rPr lang="fi-FI" dirty="0"/>
              <a:t> 2017. </a:t>
            </a:r>
          </a:p>
          <a:p>
            <a:r>
              <a:rPr lang="fi-FI" dirty="0"/>
              <a:t>John Berry &lt;http://</a:t>
            </a:r>
            <a:r>
              <a:rPr lang="fi-FI" dirty="0" err="1"/>
              <a:t>www.queensu.ca</a:t>
            </a:r>
            <a:r>
              <a:rPr lang="fi-FI" dirty="0"/>
              <a:t>/</a:t>
            </a:r>
            <a:r>
              <a:rPr lang="fi-FI" dirty="0" err="1"/>
              <a:t>psychology</a:t>
            </a:r>
            <a:r>
              <a:rPr lang="fi-FI" dirty="0"/>
              <a:t>/</a:t>
            </a:r>
            <a:r>
              <a:rPr lang="fi-FI" dirty="0" err="1"/>
              <a:t>people</a:t>
            </a:r>
            <a:r>
              <a:rPr lang="fi-FI" dirty="0"/>
              <a:t>/emeritus-and-</a:t>
            </a:r>
            <a:r>
              <a:rPr lang="fi-FI" dirty="0" err="1"/>
              <a:t>retired</a:t>
            </a:r>
            <a:r>
              <a:rPr lang="fi-FI" dirty="0"/>
              <a:t>-</a:t>
            </a:r>
            <a:r>
              <a:rPr lang="fi-FI" dirty="0" err="1"/>
              <a:t>faculty</a:t>
            </a:r>
            <a:r>
              <a:rPr lang="fi-FI" dirty="0"/>
              <a:t>/</a:t>
            </a:r>
            <a:r>
              <a:rPr lang="fi-FI" dirty="0" err="1"/>
              <a:t>john-berry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13th of </a:t>
            </a:r>
            <a:r>
              <a:rPr lang="fi-FI" dirty="0" err="1"/>
              <a:t>September</a:t>
            </a:r>
            <a:r>
              <a:rPr lang="fi-FI" dirty="0"/>
              <a:t> 2018.</a:t>
            </a:r>
          </a:p>
          <a:p>
            <a:r>
              <a:rPr lang="fi-FI" dirty="0" err="1"/>
              <a:t>Alexader</a:t>
            </a:r>
            <a:r>
              <a:rPr lang="fi-FI" dirty="0"/>
              <a:t> </a:t>
            </a:r>
            <a:r>
              <a:rPr lang="fi-FI" dirty="0" err="1"/>
              <a:t>Betts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twitter.com</a:t>
            </a:r>
            <a:r>
              <a:rPr lang="fi-FI" dirty="0"/>
              <a:t>/</a:t>
            </a:r>
            <a:r>
              <a:rPr lang="fi-FI" dirty="0" err="1"/>
              <a:t>alexander_betts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1st of October 2018.</a:t>
            </a:r>
          </a:p>
          <a:p>
            <a:r>
              <a:rPr lang="fi-FI" dirty="0"/>
              <a:t>Donald </a:t>
            </a:r>
            <a:r>
              <a:rPr lang="fi-FI" dirty="0" err="1"/>
              <a:t>Trump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www.nytimes.com</a:t>
            </a:r>
            <a:r>
              <a:rPr lang="fi-FI" dirty="0"/>
              <a:t>/</a:t>
            </a:r>
            <a:r>
              <a:rPr lang="fi-FI" dirty="0" err="1"/>
              <a:t>interactive</a:t>
            </a:r>
            <a:r>
              <a:rPr lang="fi-FI" dirty="0"/>
              <a:t>/2020/us/</a:t>
            </a:r>
            <a:r>
              <a:rPr lang="fi-FI" dirty="0" err="1"/>
              <a:t>elections</a:t>
            </a:r>
            <a:r>
              <a:rPr lang="fi-FI" dirty="0"/>
              <a:t>/</a:t>
            </a:r>
            <a:r>
              <a:rPr lang="fi-FI" dirty="0" err="1"/>
              <a:t>donald-trump.html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5th of November 2020.</a:t>
            </a:r>
          </a:p>
          <a:p>
            <a:r>
              <a:rPr lang="fi-FI" dirty="0" err="1"/>
              <a:t>Flags</a:t>
            </a:r>
            <a:r>
              <a:rPr lang="fi-FI" dirty="0"/>
              <a:t> of USA and Canada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lop.parl.ca</a:t>
            </a:r>
            <a:r>
              <a:rPr lang="fi-FI" dirty="0"/>
              <a:t>/</a:t>
            </a:r>
            <a:r>
              <a:rPr lang="fi-FI" dirty="0" err="1"/>
              <a:t>About</a:t>
            </a:r>
            <a:r>
              <a:rPr lang="fi-FI" dirty="0"/>
              <a:t>/</a:t>
            </a:r>
            <a:r>
              <a:rPr lang="fi-FI" dirty="0" err="1"/>
              <a:t>Parliament</a:t>
            </a:r>
            <a:r>
              <a:rPr lang="fi-FI" dirty="0"/>
              <a:t>/</a:t>
            </a:r>
            <a:r>
              <a:rPr lang="fi-FI" dirty="0" err="1"/>
              <a:t>senatoreugeneforsey</a:t>
            </a:r>
            <a:r>
              <a:rPr lang="fi-FI" dirty="0"/>
              <a:t>/</a:t>
            </a:r>
            <a:r>
              <a:rPr lang="fi-FI" dirty="0" err="1"/>
              <a:t>book</a:t>
            </a:r>
            <a:r>
              <a:rPr lang="fi-FI" dirty="0"/>
              <a:t>/chapter_4-e.html&gt; </a:t>
            </a:r>
            <a:r>
              <a:rPr lang="fi-FI" dirty="0" err="1"/>
              <a:t>Accessed</a:t>
            </a:r>
            <a:r>
              <a:rPr lang="fi-FI" dirty="0"/>
              <a:t> 1st of October 2018.</a:t>
            </a:r>
          </a:p>
          <a:p>
            <a:r>
              <a:rPr lang="fi-FI" dirty="0" err="1"/>
              <a:t>Arnett</a:t>
            </a:r>
            <a:r>
              <a:rPr lang="fi-FI" dirty="0"/>
              <a:t> &lt;http://</a:t>
            </a:r>
            <a:r>
              <a:rPr lang="fi-FI" dirty="0" err="1"/>
              <a:t>www.jeffreyarnett.com</a:t>
            </a:r>
            <a:r>
              <a:rPr lang="fi-FI" dirty="0"/>
              <a:t>/</a:t>
            </a:r>
            <a:r>
              <a:rPr lang="fi-FI" dirty="0" err="1"/>
              <a:t>about.htm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1st of October 2018.</a:t>
            </a:r>
          </a:p>
          <a:p>
            <a:r>
              <a:rPr lang="fi-FI" dirty="0" err="1"/>
              <a:t>Review</a:t>
            </a:r>
            <a:r>
              <a:rPr lang="fi-FI" dirty="0"/>
              <a:t> &lt;http://</a:t>
            </a:r>
            <a:r>
              <a:rPr lang="fi-FI" dirty="0" err="1"/>
              <a:t>ajslp.pubs.asha.org</a:t>
            </a:r>
            <a:r>
              <a:rPr lang="fi-FI" dirty="0"/>
              <a:t>/</a:t>
            </a:r>
            <a:r>
              <a:rPr lang="fi-FI" dirty="0" err="1"/>
              <a:t>article.aspx?articleid</a:t>
            </a:r>
            <a:r>
              <a:rPr lang="fi-FI" dirty="0"/>
              <a:t>=2204333&gt; </a:t>
            </a:r>
            <a:r>
              <a:rPr lang="fi-FI" dirty="0" err="1"/>
              <a:t>Accessed</a:t>
            </a:r>
            <a:r>
              <a:rPr lang="fi-FI" dirty="0"/>
              <a:t> 22nd of November 2017.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C0A0A6-13AC-384B-9A03-B7B5CE87AE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Go online and find different definitions of </a:t>
            </a:r>
            <a:r>
              <a:rPr lang="en-GB" i="1" dirty="0"/>
              <a:t>globalization</a:t>
            </a:r>
          </a:p>
          <a:p>
            <a:pPr lvl="1"/>
            <a:r>
              <a:rPr lang="en-GB" dirty="0"/>
              <a:t>Can you find any similarities, differences and overlaps?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042FD603-E4DB-6746-A74A-A88BA97C3A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691481"/>
            <a:ext cx="4191000" cy="4191000"/>
          </a:xfrm>
        </p:spPr>
      </p:pic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4B7BA3-1B62-D745-BFEE-2B687AC9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Globalization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139A83-7D08-A041-9879-6ED3536BC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The increasing interconnectedness of people worldwide through the growth of international exchange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65441E4-2020-1542-9CE2-8EA2BA1A63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1960676"/>
            <a:ext cx="4191000" cy="3813810"/>
          </a:xfrm>
        </p:spPr>
      </p:pic>
    </p:spTree>
    <p:extLst>
      <p:ext uri="{BB962C8B-B14F-4D97-AF65-F5344CB8AC3E}">
        <p14:creationId xmlns:p14="http://schemas.microsoft.com/office/powerpoint/2010/main" val="2493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C87655-3E9A-A041-930D-5D4FDB64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Globalization</a:t>
            </a:r>
            <a:r>
              <a:rPr lang="fi-FI" dirty="0"/>
              <a:t> and </a:t>
            </a:r>
            <a:r>
              <a:rPr lang="fi-FI" dirty="0" err="1"/>
              <a:t>behaviour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A05C4-44B4-4849-AA5F-6E48EE98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83510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Global social identity (GSI)</a:t>
            </a:r>
          </a:p>
          <a:p>
            <a:pPr lvl="1"/>
            <a:r>
              <a:rPr lang="en-GB" dirty="0"/>
              <a:t>The whole humankind becomes ”we” and there are no ”others”</a:t>
            </a:r>
          </a:p>
          <a:p>
            <a:pPr lvl="1"/>
            <a:r>
              <a:rPr lang="en-GB" dirty="0"/>
              <a:t>Diminishing of the national identity in favour </a:t>
            </a:r>
            <a:br>
              <a:rPr lang="en-GB" dirty="0"/>
            </a:br>
            <a:r>
              <a:rPr lang="en-GB" dirty="0"/>
              <a:t>of global identity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2C465107-E24B-AB40-BB94-0A0F20907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97" y="1600200"/>
            <a:ext cx="3180406" cy="4525963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B719D7B-4574-1C46-947E-89D970119E98}"/>
              </a:ext>
            </a:extLst>
          </p:cNvPr>
          <p:cNvSpPr txBox="1"/>
          <p:nvPr/>
        </p:nvSpPr>
        <p:spPr>
          <a:xfrm>
            <a:off x="1361890" y="5114529"/>
            <a:ext cx="267413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800" b="1" dirty="0"/>
              <a:t>IS GSI POSSIBLE?</a:t>
            </a:r>
          </a:p>
        </p:txBody>
      </p:sp>
    </p:spTree>
    <p:extLst>
      <p:ext uri="{BB962C8B-B14F-4D97-AF65-F5344CB8AC3E}">
        <p14:creationId xmlns:p14="http://schemas.microsoft.com/office/powerpoint/2010/main" val="32283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EC363C-CC6F-6E45-A0AD-A2D64BFD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4D2AA2-91C7-FD44-AF6D-61DD732D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2839" cy="4525963"/>
          </a:xfrm>
        </p:spPr>
        <p:txBody>
          <a:bodyPr/>
          <a:lstStyle/>
          <a:p>
            <a:r>
              <a:rPr lang="en-GB" dirty="0"/>
              <a:t>If a GSI is to be established, it will require its own set of social norms for ingroup members</a:t>
            </a:r>
          </a:p>
          <a:p>
            <a:r>
              <a:rPr lang="en-GB" i="1" dirty="0"/>
              <a:t>Create a list of cultural norms that you believe all members of the human race can agree upon</a:t>
            </a:r>
          </a:p>
          <a:p>
            <a:pPr lvl="1"/>
            <a:r>
              <a:rPr lang="en-GB" dirty="0"/>
              <a:t>What problems do you encounter when you </a:t>
            </a:r>
            <a:br>
              <a:rPr lang="en-GB" dirty="0"/>
            </a:br>
            <a:r>
              <a:rPr lang="en-GB" dirty="0"/>
              <a:t>try to do this?</a:t>
            </a:r>
          </a:p>
          <a:p>
            <a:pPr lvl="1"/>
            <a:r>
              <a:rPr lang="en-GB" dirty="0"/>
              <a:t>Is it possible to have GSI without global </a:t>
            </a:r>
            <a:br>
              <a:rPr lang="en-GB" dirty="0"/>
            </a:br>
            <a:r>
              <a:rPr lang="en-GB" dirty="0"/>
              <a:t>social norms?</a:t>
            </a:r>
          </a:p>
        </p:txBody>
      </p:sp>
    </p:spTree>
    <p:extLst>
      <p:ext uri="{BB962C8B-B14F-4D97-AF65-F5344CB8AC3E}">
        <p14:creationId xmlns:p14="http://schemas.microsoft.com/office/powerpoint/2010/main" val="21889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D045CB-A945-2F46-B5FC-DD3F54A1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77B2EB-7ED6-9F4A-AA4F-779DD0AC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Read pages 250-251</a:t>
            </a:r>
          </a:p>
          <a:p>
            <a:r>
              <a:rPr lang="en-GB" dirty="0"/>
              <a:t>Find out the gist of </a:t>
            </a:r>
            <a:r>
              <a:rPr lang="en-GB" b="1" dirty="0"/>
              <a:t>Buchan et al (2011), Hamburger </a:t>
            </a:r>
            <a:r>
              <a:rPr lang="en-GB" b="1" dirty="0" err="1"/>
              <a:t>Kolleg</a:t>
            </a:r>
            <a:r>
              <a:rPr lang="en-GB" b="1" i="1" dirty="0"/>
              <a:t> </a:t>
            </a:r>
            <a:r>
              <a:rPr lang="en-GB" b="1" dirty="0"/>
              <a:t>(2015) </a:t>
            </a:r>
            <a:r>
              <a:rPr lang="en-GB" dirty="0"/>
              <a:t>and </a:t>
            </a:r>
            <a:r>
              <a:rPr lang="en-GB" b="1" dirty="0"/>
              <a:t>Rosenman, Reese and Cameron</a:t>
            </a:r>
            <a:r>
              <a:rPr lang="en-GB" b="1" i="1" dirty="0"/>
              <a:t> </a:t>
            </a:r>
            <a:r>
              <a:rPr lang="en-GB" b="1" dirty="0"/>
              <a:t>(2015) </a:t>
            </a:r>
            <a:r>
              <a:rPr lang="en-GB" dirty="0"/>
              <a:t>studies </a:t>
            </a:r>
          </a:p>
          <a:p>
            <a:pPr lvl="1"/>
            <a:r>
              <a:rPr lang="en-GB" dirty="0"/>
              <a:t>How are they related to </a:t>
            </a:r>
            <a:r>
              <a:rPr lang="en-GB" b="1" dirty="0"/>
              <a:t>global social identity</a:t>
            </a:r>
            <a:endParaRPr lang="en-GB" dirty="0"/>
          </a:p>
          <a:p>
            <a:pPr lvl="1"/>
            <a:r>
              <a:rPr lang="en-GB" dirty="0"/>
              <a:t>To what extent do empirical studies support the possibility of </a:t>
            </a:r>
            <a:r>
              <a:rPr lang="en-GB" b="1" dirty="0"/>
              <a:t>GSI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82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63F90-45B7-5541-A6B3-FE1D5FAF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0686A1-7AA2-4C4F-BD00-D1BF6CBBD4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Watch Alexander Betts’ TED-Talk </a:t>
            </a:r>
            <a:r>
              <a:rPr lang="en-GB" dirty="0">
                <a:hlinkClick r:id="rId2"/>
              </a:rPr>
              <a:t>”Why Brexit happened–and what to do next?”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2F7C0E-399B-AB4D-A111-E52C395F7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7472" y="1983695"/>
            <a:ext cx="3512241" cy="3512241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226A53B-F390-7249-81A9-9CB8CCA44C1C}"/>
              </a:ext>
            </a:extLst>
          </p:cNvPr>
          <p:cNvSpPr txBox="1"/>
          <p:nvPr/>
        </p:nvSpPr>
        <p:spPr>
          <a:xfrm>
            <a:off x="921989" y="4514380"/>
            <a:ext cx="3155224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does this TED-Talk</a:t>
            </a:r>
          </a:p>
          <a:p>
            <a:pPr algn="ctr"/>
            <a:r>
              <a:rPr lang="en-GB" sz="2400" b="1" dirty="0"/>
              <a:t>relate to GSI?</a:t>
            </a:r>
          </a:p>
        </p:txBody>
      </p:sp>
    </p:spTree>
    <p:extLst>
      <p:ext uri="{BB962C8B-B14F-4D97-AF65-F5344CB8AC3E}">
        <p14:creationId xmlns:p14="http://schemas.microsoft.com/office/powerpoint/2010/main" val="33693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E908BD-F0C3-3449-8E83-B0D4EEB16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69F350-2237-C84B-B690-6FC2BB0052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8058"/>
            <a:ext cx="4038600" cy="479810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How is the previous TED-talk related to present political situation in the USA? </a:t>
            </a:r>
          </a:p>
          <a:p>
            <a:pPr lvl="1"/>
            <a:r>
              <a:rPr lang="en-GB" dirty="0"/>
              <a:t>You may also consider other places in the world</a:t>
            </a:r>
          </a:p>
        </p:txBody>
      </p:sp>
      <p:pic>
        <p:nvPicPr>
          <p:cNvPr id="7" name="Sisällön paikkamerkki 6" descr="Kuva, joka sisältää kohteen henkilö, mies, puku, pitäminen&#10;&#10;Kuvaus luotu automaattisesti">
            <a:extLst>
              <a:ext uri="{FF2B5EF4-FFF2-40B4-BE49-F238E27FC236}">
                <a16:creationId xmlns:a16="http://schemas.microsoft.com/office/drawing/2014/main" id="{B8932F5F-DF9A-6340-88AA-4F14A74DC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5250" y="1621631"/>
            <a:ext cx="2984500" cy="448310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6D65BED-2565-CF47-A4BB-4D14F2FDFD78}"/>
              </a:ext>
            </a:extLst>
          </p:cNvPr>
          <p:cNvSpPr txBox="1"/>
          <p:nvPr/>
        </p:nvSpPr>
        <p:spPr>
          <a:xfrm>
            <a:off x="772732" y="4753111"/>
            <a:ext cx="3407535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can these examples </a:t>
            </a:r>
          </a:p>
          <a:p>
            <a:pPr algn="ctr"/>
            <a:r>
              <a:rPr lang="en-GB" sz="2400" b="1" dirty="0"/>
              <a:t>be related to the </a:t>
            </a:r>
          </a:p>
          <a:p>
            <a:pPr algn="ctr"/>
            <a:r>
              <a:rPr lang="en-GB" sz="2400" b="1" dirty="0"/>
              <a:t>IB Learner Profile?</a:t>
            </a:r>
          </a:p>
        </p:txBody>
      </p:sp>
    </p:spTree>
    <p:extLst>
      <p:ext uri="{BB962C8B-B14F-4D97-AF65-F5344CB8AC3E}">
        <p14:creationId xmlns:p14="http://schemas.microsoft.com/office/powerpoint/2010/main" val="203854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651F0-59C1-584F-A2CE-B93A5822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REVIEW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D28F4D-8E3B-D04A-9B36-6F505C2CA3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What were the </a:t>
            </a:r>
            <a:r>
              <a:rPr lang="en-GB" i="1" dirty="0"/>
              <a:t>acculturation strategies </a:t>
            </a:r>
            <a:r>
              <a:rPr lang="en-GB" dirty="0"/>
              <a:t>by </a:t>
            </a:r>
            <a:r>
              <a:rPr lang="en-GB" b="1" dirty="0"/>
              <a:t>Berry (2008)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Quickly review </a:t>
            </a:r>
            <a:r>
              <a:rPr lang="en-GB" i="1" dirty="0"/>
              <a:t>assimilation</a:t>
            </a:r>
            <a:r>
              <a:rPr lang="en-GB" dirty="0"/>
              <a:t>, </a:t>
            </a:r>
            <a:r>
              <a:rPr lang="en-GB" i="1" dirty="0"/>
              <a:t>integration</a:t>
            </a:r>
            <a:r>
              <a:rPr lang="en-GB" dirty="0"/>
              <a:t>, </a:t>
            </a:r>
            <a:r>
              <a:rPr lang="en-GB" i="1" dirty="0"/>
              <a:t>separation</a:t>
            </a:r>
            <a:r>
              <a:rPr lang="en-GB" dirty="0"/>
              <a:t> and </a:t>
            </a:r>
            <a:r>
              <a:rPr lang="en-GB" i="1" dirty="0"/>
              <a:t>marginalization</a:t>
            </a:r>
            <a:r>
              <a:rPr lang="en-GB" dirty="0"/>
              <a:t> from pages 244–245</a:t>
            </a:r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42FDFD74-9A80-FF4E-BC28-FC6F62ECB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8477" y="1839229"/>
            <a:ext cx="3266375" cy="3499688"/>
          </a:xfrm>
        </p:spPr>
      </p:pic>
    </p:spTree>
    <p:extLst>
      <p:ext uri="{BB962C8B-B14F-4D97-AF65-F5344CB8AC3E}">
        <p14:creationId xmlns:p14="http://schemas.microsoft.com/office/powerpoint/2010/main" val="28761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865</Words>
  <Application>Microsoft Macintosh PowerPoint</Application>
  <PresentationFormat>Näytössä katseltava diaesitys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Office-teema</vt:lpstr>
      <vt:lpstr>THE INFLUENCE OF GLOBALIZATION ON INDIVIDUAL BEHAVIOUR</vt:lpstr>
      <vt:lpstr>TASK</vt:lpstr>
      <vt:lpstr>Globalization</vt:lpstr>
      <vt:lpstr>Globalization and behaviour</vt:lpstr>
      <vt:lpstr>TASK</vt:lpstr>
      <vt:lpstr>TASK</vt:lpstr>
      <vt:lpstr>TASK</vt:lpstr>
      <vt:lpstr>TASK</vt:lpstr>
      <vt:lpstr>REVIEW</vt:lpstr>
      <vt:lpstr>Interaction of global and local</vt:lpstr>
      <vt:lpstr>Interaction of global and local</vt:lpstr>
      <vt:lpstr>TASK</vt:lpstr>
      <vt:lpstr>Methods used to study globazation</vt:lpstr>
      <vt:lpstr>TASK</vt:lpstr>
      <vt:lpstr>TASK</vt:lpstr>
      <vt:lpstr>TASK</vt:lpstr>
      <vt:lpstr>Past question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103</cp:revision>
  <dcterms:created xsi:type="dcterms:W3CDTF">2016-01-27T06:20:57Z</dcterms:created>
  <dcterms:modified xsi:type="dcterms:W3CDTF">2022-12-09T11:36:26Z</dcterms:modified>
</cp:coreProperties>
</file>