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6" r:id="rId4"/>
    <p:sldId id="287" r:id="rId5"/>
    <p:sldId id="290" r:id="rId6"/>
    <p:sldId id="294" r:id="rId7"/>
    <p:sldId id="356" r:id="rId8"/>
    <p:sldId id="296" r:id="rId9"/>
    <p:sldId id="297" r:id="rId10"/>
    <p:sldId id="300" r:id="rId11"/>
    <p:sldId id="309" r:id="rId12"/>
    <p:sldId id="299" r:id="rId13"/>
    <p:sldId id="304" r:id="rId14"/>
    <p:sldId id="357" r:id="rId15"/>
    <p:sldId id="302" r:id="rId16"/>
    <p:sldId id="373" r:id="rId17"/>
    <p:sldId id="307" r:id="rId18"/>
    <p:sldId id="306" r:id="rId19"/>
    <p:sldId id="367" r:id="rId20"/>
    <p:sldId id="358" r:id="rId21"/>
    <p:sldId id="366" r:id="rId22"/>
    <p:sldId id="359" r:id="rId23"/>
    <p:sldId id="374" r:id="rId24"/>
    <p:sldId id="308" r:id="rId25"/>
    <p:sldId id="314" r:id="rId26"/>
    <p:sldId id="361" r:id="rId27"/>
    <p:sldId id="360" r:id="rId28"/>
    <p:sldId id="362" r:id="rId29"/>
    <p:sldId id="363" r:id="rId30"/>
    <p:sldId id="364" r:id="rId31"/>
    <p:sldId id="365" r:id="rId32"/>
    <p:sldId id="375" r:id="rId33"/>
    <p:sldId id="288" r:id="rId34"/>
    <p:sldId id="289" r:id="rId35"/>
    <p:sldId id="291" r:id="rId36"/>
    <p:sldId id="293" r:id="rId37"/>
    <p:sldId id="355" r:id="rId38"/>
    <p:sldId id="377" r:id="rId39"/>
    <p:sldId id="376" r:id="rId40"/>
    <p:sldId id="273" r:id="rId41"/>
    <p:sldId id="312" r:id="rId42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ofstede-insights.com/product/compare-countrie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time_continue=13&amp;v=zQj1VPNPHl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qAJclwfyCw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ted.com/talks/anita_collins_the_benefits_of_music_educatio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ted.com/talks/shereen_el_feki_pop_culture_in_the_arab_world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eerthofstede.com/landing-pag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CULTURE AND ITS INFLUENCE ON INDIVIDUAL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53743-6DCA-564B-B4E2-C3E09117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6079B-C457-2544-88D4-DCB86061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794" cy="4525963"/>
          </a:xfrm>
        </p:spPr>
        <p:txBody>
          <a:bodyPr>
            <a:normAutofit/>
          </a:bodyPr>
          <a:lstStyle/>
          <a:p>
            <a:r>
              <a:rPr lang="en-GB" dirty="0"/>
              <a:t>Go to </a:t>
            </a:r>
            <a:r>
              <a:rPr lang="en-GB" dirty="0">
                <a:hlinkClick r:id="rId2"/>
              </a:rPr>
              <a:t>Compare countries - Hofstede insights</a:t>
            </a:r>
            <a:endParaRPr lang="en-GB" dirty="0"/>
          </a:p>
          <a:p>
            <a:pPr lvl="1"/>
            <a:r>
              <a:rPr lang="en-GB" dirty="0"/>
              <a:t>Pick one country and examine its scores for each of the cultural dimensions</a:t>
            </a:r>
          </a:p>
          <a:p>
            <a:pPr lvl="1"/>
            <a:r>
              <a:rPr lang="en-GB" dirty="0"/>
              <a:t>Choose another country and contrast the scores</a:t>
            </a:r>
          </a:p>
          <a:p>
            <a:pPr lvl="1"/>
            <a:r>
              <a:rPr lang="en-GB" dirty="0"/>
              <a:t>Can you see any correlations between any of the dimensions?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305E2-6365-4840-820B-01E229706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215" r="22276"/>
          <a:stretch/>
        </p:blipFill>
        <p:spPr>
          <a:xfrm>
            <a:off x="4495800" y="1744621"/>
            <a:ext cx="4191000" cy="4233155"/>
          </a:xfrm>
        </p:spPr>
      </p:pic>
    </p:spTree>
    <p:extLst>
      <p:ext uri="{BB962C8B-B14F-4D97-AF65-F5344CB8AC3E}">
        <p14:creationId xmlns:p14="http://schemas.microsoft.com/office/powerpoint/2010/main" val="28800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11C6C2-7519-4C4C-8F54-CB023203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5DC9A1-1EB5-ED4D-BA71-9A69857F6E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”10 minutes with Geert Hofstede on </a:t>
            </a:r>
            <a:r>
              <a:rPr lang="en-GB" i="1" dirty="0">
                <a:hlinkClick r:id="rId2"/>
              </a:rPr>
              <a:t>individualism vs. collectivism</a:t>
            </a:r>
            <a:r>
              <a:rPr lang="en-GB" dirty="0">
                <a:hlinkClick r:id="rId2"/>
              </a:rPr>
              <a:t>”</a:t>
            </a:r>
            <a:endParaRPr lang="en-GB" dirty="0"/>
          </a:p>
          <a:p>
            <a:endParaRPr lang="en-GB" dirty="0"/>
          </a:p>
          <a:p>
            <a:r>
              <a:rPr lang="en-GB" dirty="0"/>
              <a:t>Pay attention to the correlations between dimensions!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A9F3241-1896-194B-99CA-29E326523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3" y="1600199"/>
            <a:ext cx="3394473" cy="4525963"/>
          </a:xfrm>
        </p:spPr>
      </p:pic>
    </p:spTree>
    <p:extLst>
      <p:ext uri="{BB962C8B-B14F-4D97-AF65-F5344CB8AC3E}">
        <p14:creationId xmlns:p14="http://schemas.microsoft.com/office/powerpoint/2010/main" val="20670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EE076B-FB43-1342-B834-7B489A0C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C6685-0955-E74C-B7F1-82D5CA0470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pages 210-212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of </a:t>
            </a:r>
            <a:r>
              <a:rPr lang="en-GB" b="1" dirty="0"/>
              <a:t>Berry and Katz’s (1967) </a:t>
            </a:r>
            <a:r>
              <a:rPr lang="en-GB" dirty="0"/>
              <a:t>and </a:t>
            </a:r>
            <a:r>
              <a:rPr lang="en-GB" b="1" dirty="0"/>
              <a:t>Finkelstein (2010)</a:t>
            </a:r>
            <a:r>
              <a:rPr lang="en-GB" dirty="0"/>
              <a:t> studies?</a:t>
            </a:r>
          </a:p>
          <a:p>
            <a:pPr lvl="1"/>
            <a:r>
              <a:rPr lang="en-GB" dirty="0"/>
              <a:t>How do the studies relate to the Hofstede’s individualism vs. collectivism dimension?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F9D031A-3519-2D40-AF96-A38D23744A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Study the gist of </a:t>
            </a:r>
            <a:r>
              <a:rPr lang="en-GB" b="1" dirty="0"/>
              <a:t>Wei et al. (2001) </a:t>
            </a:r>
            <a:r>
              <a:rPr lang="en-GB" dirty="0"/>
              <a:t>from teacher’s additional materials</a:t>
            </a:r>
          </a:p>
          <a:p>
            <a:pPr lvl="1"/>
            <a:r>
              <a:rPr lang="en-GB" dirty="0"/>
              <a:t>Did this study provide an additional perspective to the Hofstede’s individualism vs. collectivism dimension?</a:t>
            </a:r>
          </a:p>
        </p:txBody>
      </p:sp>
    </p:spTree>
    <p:extLst>
      <p:ext uri="{BB962C8B-B14F-4D97-AF65-F5344CB8AC3E}">
        <p14:creationId xmlns:p14="http://schemas.microsoft.com/office/powerpoint/2010/main" val="21398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B536CA-1854-304C-B5BE-D6EBDDB3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3C6E2B-F2FE-C644-8D90-478DEF6B3D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Critical thinking hub:</a:t>
            </a:r>
          </a:p>
          <a:p>
            <a:pPr lvl="1"/>
            <a:r>
              <a:rPr lang="en-GB" dirty="0"/>
              <a:t>Do MAGEC/GRENADE analysis of </a:t>
            </a:r>
            <a:r>
              <a:rPr lang="en-GB" b="1" dirty="0"/>
              <a:t>Berry and Katz (1967)</a:t>
            </a:r>
            <a:r>
              <a:rPr lang="en-GB" dirty="0"/>
              <a:t>, </a:t>
            </a:r>
            <a:r>
              <a:rPr lang="en-GB" b="1" dirty="0"/>
              <a:t>Finkelstein (2010) </a:t>
            </a:r>
            <a:r>
              <a:rPr lang="en-GB" dirty="0"/>
              <a:t>and</a:t>
            </a:r>
            <a:r>
              <a:rPr lang="en-GB" b="1" dirty="0"/>
              <a:t> Wei et al. (2001) </a:t>
            </a:r>
            <a:r>
              <a:rPr lang="en-GB" dirty="0"/>
              <a:t>studies</a:t>
            </a:r>
            <a:endParaRPr lang="en-GB" b="1" dirty="0"/>
          </a:p>
          <a:p>
            <a:pPr lvl="1"/>
            <a:r>
              <a:rPr lang="en-GB" dirty="0"/>
              <a:t>How do the studies provide support for Hofstede’s model?</a:t>
            </a:r>
          </a:p>
          <a:p>
            <a:pPr lvl="1"/>
            <a:r>
              <a:rPr lang="en-GB" dirty="0"/>
              <a:t>Aim for holistic approach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38278FF-C428-D440-962C-E5413CBA0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6459"/>
            <a:ext cx="4038600" cy="2686871"/>
          </a:xfrm>
        </p:spPr>
      </p:pic>
    </p:spTree>
    <p:extLst>
      <p:ext uri="{BB962C8B-B14F-4D97-AF65-F5344CB8AC3E}">
        <p14:creationId xmlns:p14="http://schemas.microsoft.com/office/powerpoint/2010/main" val="16477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F5205-8C33-D745-968B-795084F0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824338-ACCD-AD44-9230-6DF6F10C7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If you want to study another cultural dimension, do the following:</a:t>
            </a:r>
          </a:p>
          <a:p>
            <a:endParaRPr lang="en-GB" dirty="0"/>
          </a:p>
          <a:p>
            <a:r>
              <a:rPr lang="en-GB" dirty="0"/>
              <a:t>(1) Watch </a:t>
            </a:r>
            <a:r>
              <a:rPr lang="en-GB" dirty="0">
                <a:hlinkClick r:id="rId2"/>
              </a:rPr>
              <a:t>”10 minutes with Geert Hofstede on </a:t>
            </a:r>
            <a:r>
              <a:rPr lang="en-GB" i="1" dirty="0">
                <a:hlinkClick r:id="rId2"/>
              </a:rPr>
              <a:t>power distance index</a:t>
            </a:r>
            <a:r>
              <a:rPr lang="en-GB" dirty="0">
                <a:hlinkClick r:id="rId2"/>
              </a:rPr>
              <a:t>”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69AA01-C9E5-3546-B307-3F9A2806AF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(2) Study the following studies from pages 213–214 </a:t>
            </a:r>
          </a:p>
          <a:p>
            <a:pPr lvl="1"/>
            <a:r>
              <a:rPr lang="en-GB" b="1" dirty="0" err="1"/>
              <a:t>Meeuwesen</a:t>
            </a:r>
            <a:r>
              <a:rPr lang="en-GB" b="1" dirty="0"/>
              <a:t>, van den Brink-</a:t>
            </a:r>
            <a:r>
              <a:rPr lang="en-GB" b="1" dirty="0" err="1"/>
              <a:t>Muinen</a:t>
            </a:r>
            <a:r>
              <a:rPr lang="en-GB" b="1" dirty="0"/>
              <a:t> and Hofstede (2009)</a:t>
            </a:r>
          </a:p>
          <a:p>
            <a:pPr lvl="1"/>
            <a:r>
              <a:rPr lang="en-GB" b="1" dirty="0" err="1"/>
              <a:t>Eylon</a:t>
            </a:r>
            <a:r>
              <a:rPr lang="en-GB" b="1" dirty="0"/>
              <a:t> and Au (1999)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4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07452-1E9E-2B41-BCE7-D9FF660C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39EFB-634E-7A4C-BF7E-D7AED095D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9918"/>
            <a:ext cx="4256314" cy="4653116"/>
          </a:xfrm>
        </p:spPr>
        <p:txBody>
          <a:bodyPr>
            <a:normAutofit/>
          </a:bodyPr>
          <a:lstStyle/>
          <a:p>
            <a:r>
              <a:rPr lang="en-GB" dirty="0"/>
              <a:t>How can information from Hofstede’s model be applied in schools and in workplaces?</a:t>
            </a:r>
          </a:p>
          <a:p>
            <a:pPr lvl="1"/>
            <a:r>
              <a:rPr lang="en-GB" dirty="0"/>
              <a:t>Try to give concrete examples or guidelines</a:t>
            </a:r>
          </a:p>
          <a:p>
            <a:pPr lvl="1"/>
            <a:r>
              <a:rPr lang="en-GB" dirty="0"/>
              <a:t>You can use pages 211-214 and tasks in the previous slides as source materials</a:t>
            </a:r>
          </a:p>
          <a:p>
            <a:pPr lvl="1"/>
            <a:r>
              <a:rPr lang="en-GB" dirty="0"/>
              <a:t>Write your suggestions </a:t>
            </a:r>
            <a:br>
              <a:rPr lang="en-GB" dirty="0"/>
            </a:br>
            <a:r>
              <a:rPr lang="en-GB" dirty="0"/>
              <a:t>to the whiteboard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002191B-7023-EC42-8243-F6E68687C6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1371" y="1600200"/>
            <a:ext cx="3392257" cy="4525963"/>
          </a:xfrm>
        </p:spPr>
      </p:pic>
    </p:spTree>
    <p:extLst>
      <p:ext uri="{BB962C8B-B14F-4D97-AF65-F5344CB8AC3E}">
        <p14:creationId xmlns:p14="http://schemas.microsoft.com/office/powerpoint/2010/main" val="19304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41B5-31A9-D047-A546-7A0EC14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98BC9-9D6E-254E-B78E-1F47985FE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13114"/>
            <a:ext cx="4190999" cy="4865915"/>
          </a:xfrm>
        </p:spPr>
        <p:txBody>
          <a:bodyPr>
            <a:normAutofit/>
          </a:bodyPr>
          <a:lstStyle/>
          <a:p>
            <a:r>
              <a:rPr lang="en-GB" dirty="0"/>
              <a:t>Read the sample responses to the SAQ question </a:t>
            </a:r>
            <a:r>
              <a:rPr lang="en-GB" i="1" dirty="0"/>
              <a:t>”Describe </a:t>
            </a:r>
            <a:r>
              <a:rPr lang="en-GB" b="1" i="1" dirty="0"/>
              <a:t>one</a:t>
            </a:r>
            <a:r>
              <a:rPr lang="en-GB" i="1" dirty="0"/>
              <a:t> cultural dimension with reference to </a:t>
            </a:r>
            <a:r>
              <a:rPr lang="en-GB" b="1" i="1" dirty="0"/>
              <a:t>one</a:t>
            </a:r>
            <a:r>
              <a:rPr lang="en-GB" i="1" dirty="0"/>
              <a:t> relevant study” </a:t>
            </a:r>
            <a:r>
              <a:rPr lang="en-GB" dirty="0"/>
              <a:t>and to the ERQ/essay question </a:t>
            </a:r>
            <a:r>
              <a:rPr lang="en-GB" i="1" dirty="0"/>
              <a:t>”Discuss the role that </a:t>
            </a:r>
            <a:r>
              <a:rPr lang="en-GB" b="1" i="1" dirty="0"/>
              <a:t>one</a:t>
            </a:r>
            <a:r>
              <a:rPr lang="en-GB" i="1" dirty="0"/>
              <a:t> cultural dimension may have on behaviour”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1942B-CAED-C241-AFDD-57E75501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did you learn from these sample responses?</a:t>
            </a:r>
          </a:p>
        </p:txBody>
      </p:sp>
    </p:spTree>
    <p:extLst>
      <p:ext uri="{BB962C8B-B14F-4D97-AF65-F5344CB8AC3E}">
        <p14:creationId xmlns:p14="http://schemas.microsoft.com/office/powerpoint/2010/main" val="33186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457200" y="1008754"/>
            <a:ext cx="4040188" cy="63976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fi-FI" sz="3200" dirty="0"/>
              <a:t>ENCULTURATION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process</a:t>
            </a:r>
            <a:br>
              <a:rPr lang="en-GB" sz="2800" dirty="0"/>
            </a:br>
            <a:r>
              <a:rPr lang="en-GB" sz="2800" dirty="0"/>
              <a:t>by which individuals learn their culture in order to fully function within it </a:t>
            </a:r>
          </a:p>
          <a:p>
            <a:endParaRPr lang="fi-FI" sz="28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>
          <a:xfrm>
            <a:off x="4645025" y="1025066"/>
            <a:ext cx="4041775" cy="63976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fi-FI" sz="3200" dirty="0"/>
              <a:t>ACCULTURATION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process of psychological and cultural change as a result of contact and interaction between cultures </a:t>
            </a:r>
          </a:p>
          <a:p>
            <a:endParaRPr lang="fi-FI" sz="28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F9D2829-5D7E-4E4C-A42C-821164683A1E}"/>
              </a:ext>
            </a:extLst>
          </p:cNvPr>
          <p:cNvSpPr txBox="1"/>
          <p:nvPr/>
        </p:nvSpPr>
        <p:spPr>
          <a:xfrm>
            <a:off x="2143010" y="5172056"/>
            <a:ext cx="4856394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The individual and the culture </a:t>
            </a:r>
            <a:br>
              <a:rPr lang="en-GB" sz="2800" b="1" dirty="0"/>
            </a:br>
            <a:r>
              <a:rPr lang="en-GB" sz="2800" b="1" dirty="0"/>
              <a:t>are in </a:t>
            </a:r>
            <a:r>
              <a:rPr lang="en-GB" sz="2800" b="1" i="1" dirty="0"/>
              <a:t>bidirectional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7468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animBg="1"/>
      <p:bldP spid="9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56DD1A-9BFE-BC4B-931F-06BCE703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ACA4E0-28DD-EC41-A5CE-07A1F3C09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4970207" cy="4637314"/>
          </a:xfrm>
        </p:spPr>
        <p:txBody>
          <a:bodyPr>
            <a:normAutofit/>
          </a:bodyPr>
          <a:lstStyle/>
          <a:p>
            <a:r>
              <a:rPr lang="en-GB" dirty="0"/>
              <a:t>Read pages 204-207</a:t>
            </a:r>
          </a:p>
          <a:p>
            <a:r>
              <a:rPr lang="en-GB" dirty="0"/>
              <a:t>How can the culture of honour be used as an example of </a:t>
            </a:r>
            <a:br>
              <a:rPr lang="en-GB" dirty="0"/>
            </a:br>
            <a:r>
              <a:rPr lang="en-GB" dirty="0"/>
              <a:t>both </a:t>
            </a:r>
            <a:r>
              <a:rPr lang="en-GB" i="1" dirty="0"/>
              <a:t>enculturation</a:t>
            </a:r>
            <a:r>
              <a:rPr lang="en-GB" dirty="0"/>
              <a:t> and </a:t>
            </a:r>
            <a:r>
              <a:rPr lang="en-GB" i="1" dirty="0"/>
              <a:t>acculturation</a:t>
            </a:r>
            <a:r>
              <a:rPr lang="en-GB" dirty="0"/>
              <a:t>?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Cohen et al (1996) </a:t>
            </a:r>
            <a:r>
              <a:rPr lang="en-GB" dirty="0"/>
              <a:t>and how does it relate to </a:t>
            </a:r>
            <a:r>
              <a:rPr lang="en-GB" i="1" dirty="0"/>
              <a:t>enculturation</a:t>
            </a:r>
            <a:r>
              <a:rPr lang="en-GB" dirty="0"/>
              <a:t> and </a:t>
            </a:r>
            <a:r>
              <a:rPr lang="en-GB" i="1" dirty="0"/>
              <a:t>acculturation</a:t>
            </a:r>
            <a:r>
              <a:rPr lang="en-GB" dirty="0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986FA24-C61E-F047-86CF-A3F555DED3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5134" y="1600200"/>
            <a:ext cx="1312706" cy="4525963"/>
          </a:xfrm>
        </p:spPr>
      </p:pic>
    </p:spTree>
    <p:extLst>
      <p:ext uri="{BB962C8B-B14F-4D97-AF65-F5344CB8AC3E}">
        <p14:creationId xmlns:p14="http://schemas.microsoft.com/office/powerpoint/2010/main" val="16128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E87EC3-4C53-4E4F-B606-2F5801D0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D90CF4-C7D4-0549-96D3-FF4D87563C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the Anita Collins TED-talk </a:t>
            </a:r>
            <a:r>
              <a:rPr lang="en-GB" dirty="0">
                <a:hlinkClick r:id="rId2"/>
              </a:rPr>
              <a:t>”The benefits of music education”</a:t>
            </a:r>
            <a:endParaRPr lang="en-GB" dirty="0"/>
          </a:p>
          <a:p>
            <a:pPr lvl="1"/>
            <a:r>
              <a:rPr lang="en-GB" dirty="0"/>
              <a:t>How does music education connect to other approaches in human behaviour in addition to the sociocultural one?</a:t>
            </a:r>
          </a:p>
        </p:txBody>
      </p:sp>
      <p:pic>
        <p:nvPicPr>
          <p:cNvPr id="6" name="Sisällön paikkamerkki 5" descr="Kuva, joka sisältää kohteen henkilö, pitäminen, punainen, sateenvarjo&#10;&#10;Kuvaus luotu automaattisesti">
            <a:extLst>
              <a:ext uri="{FF2B5EF4-FFF2-40B4-BE49-F238E27FC236}">
                <a16:creationId xmlns:a16="http://schemas.microsoft.com/office/drawing/2014/main" id="{5509C60D-2D19-8548-B91E-34F1C10A72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6286" y="2262781"/>
            <a:ext cx="3111564" cy="3310704"/>
          </a:xfrm>
        </p:spPr>
      </p:pic>
    </p:spTree>
    <p:extLst>
      <p:ext uri="{BB962C8B-B14F-4D97-AF65-F5344CB8AC3E}">
        <p14:creationId xmlns:p14="http://schemas.microsoft.com/office/powerpoint/2010/main" val="1511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73C99-4768-604B-BDBD-450F4E19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AB7EDC-91DA-5E4A-827B-A722379370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IB Psychology syllabus topics ”</a:t>
            </a:r>
            <a:r>
              <a:rPr lang="en-GB" i="1" dirty="0"/>
              <a:t>Cultural origins of behaviour and cognition</a:t>
            </a:r>
            <a:r>
              <a:rPr lang="en-GB" dirty="0"/>
              <a:t>” and ”</a:t>
            </a:r>
            <a:r>
              <a:rPr lang="en-GB" i="1" dirty="0"/>
              <a:t>Cultural influences on individual behaviour</a:t>
            </a:r>
            <a:r>
              <a:rPr lang="en-GB" dirty="0"/>
              <a:t>” with their contents are combined in this PowerPoint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53DE9C-C41E-8F4C-A7B4-3AAD3FBBF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819852"/>
            <a:ext cx="4191000" cy="2086658"/>
          </a:xfrm>
        </p:spPr>
      </p:pic>
    </p:spTree>
    <p:extLst>
      <p:ext uri="{BB962C8B-B14F-4D97-AF65-F5344CB8AC3E}">
        <p14:creationId xmlns:p14="http://schemas.microsoft.com/office/powerpoint/2010/main" val="24558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6A9082-CD66-B649-9FCC-CD9324E9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57D06-7CE2-EB4A-83AD-FD1AE91973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Study the gist of </a:t>
            </a:r>
            <a:r>
              <a:rPr lang="en-GB" b="1" dirty="0"/>
              <a:t>Trainor et al. (2012)</a:t>
            </a:r>
            <a:r>
              <a:rPr lang="en-GB" dirty="0"/>
              <a:t> and </a:t>
            </a:r>
            <a:r>
              <a:rPr lang="en-GB" b="1" dirty="0"/>
              <a:t>Demorest et al. (2008) </a:t>
            </a:r>
            <a:r>
              <a:rPr lang="en-GB" dirty="0"/>
              <a:t>from teacher’s additional materials</a:t>
            </a:r>
          </a:p>
          <a:p>
            <a:pPr lvl="1"/>
            <a:r>
              <a:rPr lang="en-GB" dirty="0"/>
              <a:t>How can music play a role in </a:t>
            </a:r>
            <a:r>
              <a:rPr lang="en-GB" i="1" dirty="0"/>
              <a:t>enculturation</a:t>
            </a:r>
            <a:r>
              <a:rPr lang="en-GB" dirty="0"/>
              <a:t> and how does it influence human behaviour?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27CFAEE-7845-0A40-94E1-580EA2359E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852987"/>
            <a:ext cx="4119361" cy="2306842"/>
          </a:xfrm>
        </p:spPr>
      </p:pic>
    </p:spTree>
    <p:extLst>
      <p:ext uri="{BB962C8B-B14F-4D97-AF65-F5344CB8AC3E}">
        <p14:creationId xmlns:p14="http://schemas.microsoft.com/office/powerpoint/2010/main" val="20623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2C34F1-7E8D-E74B-B458-79542885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 /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BF536-EAAD-DD4F-A010-513648A57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was meant by </a:t>
            </a:r>
            <a:r>
              <a:rPr lang="en-GB" i="1" dirty="0"/>
              <a:t>observational learning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What role can observational learning play in </a:t>
            </a:r>
            <a:r>
              <a:rPr lang="en-GB" i="1" dirty="0"/>
              <a:t>enculturation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5A067AC6-26A7-B946-BB2C-85947AAC5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307461"/>
            <a:ext cx="4038598" cy="2697783"/>
          </a:xfrm>
        </p:spPr>
      </p:pic>
    </p:spTree>
    <p:extLst>
      <p:ext uri="{BB962C8B-B14F-4D97-AF65-F5344CB8AC3E}">
        <p14:creationId xmlns:p14="http://schemas.microsoft.com/office/powerpoint/2010/main" val="42297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D770D5-2DB6-064B-925D-03890672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8DBFB5-A4C8-1E41-BE38-D4B61BEC52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Study the gist of </a:t>
            </a:r>
            <a:r>
              <a:rPr lang="en-GB" b="1" dirty="0" err="1"/>
              <a:t>Odden</a:t>
            </a:r>
            <a:r>
              <a:rPr lang="en-GB" b="1" dirty="0"/>
              <a:t> and </a:t>
            </a:r>
            <a:r>
              <a:rPr lang="en-GB" b="1" dirty="0" err="1"/>
              <a:t>Rochat</a:t>
            </a:r>
            <a:r>
              <a:rPr lang="en-GB" b="1" dirty="0"/>
              <a:t> (2004)</a:t>
            </a:r>
            <a:r>
              <a:rPr lang="en-GB" dirty="0"/>
              <a:t> from teacher’s additional materials</a:t>
            </a:r>
          </a:p>
          <a:p>
            <a:pPr lvl="1"/>
            <a:r>
              <a:rPr lang="en-GB" dirty="0"/>
              <a:t>What role does </a:t>
            </a:r>
            <a:r>
              <a:rPr lang="en-GB" i="1" dirty="0"/>
              <a:t>observational learning </a:t>
            </a:r>
            <a:r>
              <a:rPr lang="en-GB" dirty="0"/>
              <a:t>play in enculturation?</a:t>
            </a:r>
          </a:p>
        </p:txBody>
      </p:sp>
      <p:pic>
        <p:nvPicPr>
          <p:cNvPr id="10" name="Sisällön paikkamerkki 9" descr="Kuva, joka sisältää kohteen huone, kello, tietokone, ruoka&#10;&#10;Kuvaus luotu automaattisesti">
            <a:extLst>
              <a:ext uri="{FF2B5EF4-FFF2-40B4-BE49-F238E27FC236}">
                <a16:creationId xmlns:a16="http://schemas.microsoft.com/office/drawing/2014/main" id="{CD402C1A-8CC5-574C-A5B3-0ECD7765C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31975"/>
            <a:ext cx="4114800" cy="2748753"/>
          </a:xfrm>
        </p:spPr>
      </p:pic>
    </p:spTree>
    <p:extLst>
      <p:ext uri="{BB962C8B-B14F-4D97-AF65-F5344CB8AC3E}">
        <p14:creationId xmlns:p14="http://schemas.microsoft.com/office/powerpoint/2010/main" val="16292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41B5-31A9-D047-A546-7A0EC14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98BC9-9D6E-254E-B78E-1F47985FE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the sample responses to the SAQ question </a:t>
            </a:r>
            <a:r>
              <a:rPr lang="en-GB" i="1" dirty="0"/>
              <a:t>”Explain </a:t>
            </a:r>
            <a:r>
              <a:rPr lang="en-GB" b="1" i="1" dirty="0"/>
              <a:t>one</a:t>
            </a:r>
            <a:r>
              <a:rPr lang="en-GB" i="1" dirty="0"/>
              <a:t> study of enculturation” </a:t>
            </a:r>
            <a:r>
              <a:rPr lang="en-GB" dirty="0"/>
              <a:t>and to the ERQ/essay question </a:t>
            </a:r>
            <a:r>
              <a:rPr lang="en-GB" i="1" dirty="0"/>
              <a:t>”Discuss the enculturation of </a:t>
            </a:r>
            <a:r>
              <a:rPr lang="en-GB" b="1" i="1" dirty="0"/>
              <a:t>one</a:t>
            </a:r>
            <a:r>
              <a:rPr lang="en-GB" i="1" dirty="0"/>
              <a:t> behaviour”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1942B-CAED-C241-AFDD-57E75501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did you learn from these sample responses?</a:t>
            </a:r>
          </a:p>
        </p:txBody>
      </p:sp>
    </p:spTree>
    <p:extLst>
      <p:ext uri="{BB962C8B-B14F-4D97-AF65-F5344CB8AC3E}">
        <p14:creationId xmlns:p14="http://schemas.microsoft.com/office/powerpoint/2010/main" val="8284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9FA56-2786-404F-8857-99995EFE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Acculturation</a:t>
            </a:r>
            <a:r>
              <a:rPr lang="fi-FI" dirty="0"/>
              <a:t> and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change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E793FB-DA10-544E-A2BB-4ADD98FE4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i="1" dirty="0"/>
          </a:p>
          <a:p>
            <a:r>
              <a:rPr lang="en-GB" i="1" dirty="0"/>
              <a:t>Acculturation</a:t>
            </a:r>
            <a:r>
              <a:rPr lang="en-GB" dirty="0"/>
              <a:t> is one type of cultural change</a:t>
            </a:r>
          </a:p>
          <a:p>
            <a:pPr lvl="1"/>
            <a:r>
              <a:rPr lang="en-GB" dirty="0"/>
              <a:t>Usually takes place between dominant and non-dominant cultures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2940221-1F90-2E46-ABF7-75DE080D9A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99353"/>
            <a:ext cx="4038600" cy="2892226"/>
          </a:xfrm>
        </p:spPr>
      </p:pic>
    </p:spTree>
    <p:extLst>
      <p:ext uri="{BB962C8B-B14F-4D97-AF65-F5344CB8AC3E}">
        <p14:creationId xmlns:p14="http://schemas.microsoft.com/office/powerpoint/2010/main" val="7031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4720A3-F6BD-584E-A540-0DB6B791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FE9441-727D-8C40-BECF-E0DE213AA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Shereen El </a:t>
            </a:r>
            <a:r>
              <a:rPr lang="en-GB" dirty="0" err="1"/>
              <a:t>Feki’s</a:t>
            </a:r>
            <a:r>
              <a:rPr lang="en-GB" dirty="0"/>
              <a:t> TED-talk </a:t>
            </a:r>
            <a:r>
              <a:rPr lang="en-GB" dirty="0">
                <a:hlinkClick r:id="rId2"/>
              </a:rPr>
              <a:t>”Pop culture in the Arab world”</a:t>
            </a:r>
            <a:endParaRPr lang="en-GB" dirty="0"/>
          </a:p>
          <a:p>
            <a:endParaRPr lang="en-GB" dirty="0"/>
          </a:p>
          <a:p>
            <a:r>
              <a:rPr lang="en-GB" dirty="0"/>
              <a:t>How can </a:t>
            </a:r>
            <a:r>
              <a:rPr lang="en-GB" i="1" dirty="0"/>
              <a:t>globalization</a:t>
            </a:r>
            <a:r>
              <a:rPr lang="en-GB" dirty="0"/>
              <a:t> be a driving force in acculturation?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AB239A0-496D-B44D-B7FC-6B52751189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824" y="2083718"/>
            <a:ext cx="3333136" cy="3333136"/>
          </a:xfrm>
        </p:spPr>
      </p:pic>
    </p:spTree>
    <p:extLst>
      <p:ext uri="{BB962C8B-B14F-4D97-AF65-F5344CB8AC3E}">
        <p14:creationId xmlns:p14="http://schemas.microsoft.com/office/powerpoint/2010/main" val="35267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2B267-E300-4E44-B79E-27E1391E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Acculturation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02FBCC-5451-2144-918A-AAB1C48C9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Individuals can adopt four strategies of cultural change</a:t>
            </a:r>
          </a:p>
          <a:p>
            <a:pPr lvl="1"/>
            <a:r>
              <a:rPr lang="en-GB" b="1" dirty="0"/>
              <a:t>(1) Assimilation</a:t>
            </a:r>
          </a:p>
          <a:p>
            <a:pPr lvl="1"/>
            <a:r>
              <a:rPr lang="en-GB" b="1" dirty="0"/>
              <a:t>(2) Integration</a:t>
            </a:r>
          </a:p>
          <a:p>
            <a:pPr lvl="1"/>
            <a:r>
              <a:rPr lang="en-GB" b="1" dirty="0"/>
              <a:t>(3) Separation</a:t>
            </a:r>
          </a:p>
          <a:p>
            <a:pPr lvl="1"/>
            <a:r>
              <a:rPr lang="en-GB" b="1" dirty="0"/>
              <a:t>(4) Marginalization</a:t>
            </a:r>
          </a:p>
        </p:txBody>
      </p:sp>
      <p:pic>
        <p:nvPicPr>
          <p:cNvPr id="6" name="Sisällön paikkamerkki 5" descr="Kuva, joka sisältää kohteen laite&#10;&#10;Kuvaus luotu automaattisesti">
            <a:extLst>
              <a:ext uri="{FF2B5EF4-FFF2-40B4-BE49-F238E27FC236}">
                <a16:creationId xmlns:a16="http://schemas.microsoft.com/office/drawing/2014/main" id="{50C7BF8B-D992-E04A-882F-07A515A4F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2591" y="2587138"/>
            <a:ext cx="5094837" cy="261955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2042532-9630-2244-A26C-7716260F915D}"/>
              </a:ext>
            </a:extLst>
          </p:cNvPr>
          <p:cNvSpPr txBox="1"/>
          <p:nvPr/>
        </p:nvSpPr>
        <p:spPr>
          <a:xfrm>
            <a:off x="658140" y="1416718"/>
            <a:ext cx="782772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Two-dimensional model of acculturation (Berry, 1997, 2008)</a:t>
            </a:r>
          </a:p>
        </p:txBody>
      </p:sp>
    </p:spTree>
    <p:extLst>
      <p:ext uri="{BB962C8B-B14F-4D97-AF65-F5344CB8AC3E}">
        <p14:creationId xmlns:p14="http://schemas.microsoft.com/office/powerpoint/2010/main" val="5346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C1957-A9E8-9441-89BF-C893DB16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F4081E-1B6A-DD46-93D6-5069786F5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8086" cy="4525963"/>
          </a:xfrm>
        </p:spPr>
        <p:txBody>
          <a:bodyPr/>
          <a:lstStyle/>
          <a:p>
            <a:r>
              <a:rPr lang="en-GB" dirty="0"/>
              <a:t>Study the gist of </a:t>
            </a:r>
            <a:r>
              <a:rPr lang="en-GB" b="1" dirty="0"/>
              <a:t>Kim and </a:t>
            </a:r>
            <a:r>
              <a:rPr lang="en-GB" b="1" dirty="0" err="1"/>
              <a:t>Omizo</a:t>
            </a:r>
            <a:r>
              <a:rPr lang="en-GB" b="1" dirty="0"/>
              <a:t> (2006) </a:t>
            </a:r>
            <a:r>
              <a:rPr lang="en-GB" dirty="0"/>
              <a:t>from teacher’s additional materials</a:t>
            </a:r>
          </a:p>
          <a:p>
            <a:pPr lvl="1"/>
            <a:r>
              <a:rPr lang="en-GB" dirty="0"/>
              <a:t>How do both </a:t>
            </a:r>
            <a:r>
              <a:rPr lang="en-GB" i="1" dirty="0"/>
              <a:t>enculturation</a:t>
            </a:r>
            <a:r>
              <a:rPr lang="en-GB" dirty="0"/>
              <a:t> and </a:t>
            </a:r>
            <a:r>
              <a:rPr lang="en-GB" i="1" dirty="0"/>
              <a:t>acculturation</a:t>
            </a:r>
            <a:r>
              <a:rPr lang="en-GB" dirty="0"/>
              <a:t> contribute to the development of identity?</a:t>
            </a:r>
          </a:p>
          <a:p>
            <a:pPr lvl="1"/>
            <a:r>
              <a:rPr lang="en-GB" dirty="0"/>
              <a:t>How can this study be related to Berry’s model?</a:t>
            </a:r>
          </a:p>
        </p:txBody>
      </p:sp>
      <p:pic>
        <p:nvPicPr>
          <p:cNvPr id="6" name="Sisällön paikkamerkki 5" descr="Kuva, joka sisältää kohteen puku, paita, piirtäminen&#10;&#10;Kuvaus luotu automaattisesti">
            <a:extLst>
              <a:ext uri="{FF2B5EF4-FFF2-40B4-BE49-F238E27FC236}">
                <a16:creationId xmlns:a16="http://schemas.microsoft.com/office/drawing/2014/main" id="{467AABC1-F550-B647-A0D8-B4413FE7DE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5286" y="1867751"/>
            <a:ext cx="3990860" cy="3990860"/>
          </a:xfrm>
        </p:spPr>
      </p:pic>
    </p:spTree>
    <p:extLst>
      <p:ext uri="{BB962C8B-B14F-4D97-AF65-F5344CB8AC3E}">
        <p14:creationId xmlns:p14="http://schemas.microsoft.com/office/powerpoint/2010/main" val="19376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4014E-5772-1A41-9CC9-D554BBAA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Acculturation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830804-1E73-564E-871C-9423E429A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41372" cy="4525963"/>
          </a:xfrm>
        </p:spPr>
        <p:txBody>
          <a:bodyPr>
            <a:normAutofit/>
          </a:bodyPr>
          <a:lstStyle/>
          <a:p>
            <a:r>
              <a:rPr lang="en-GB" b="1" dirty="0"/>
              <a:t>The healthy migrant effect</a:t>
            </a:r>
          </a:p>
          <a:p>
            <a:pPr lvl="1"/>
            <a:r>
              <a:rPr lang="en-GB" dirty="0"/>
              <a:t>Migrants tend to be healthier than their native-born counterparts at first</a:t>
            </a:r>
          </a:p>
          <a:p>
            <a:r>
              <a:rPr lang="en-GB" b="1" dirty="0"/>
              <a:t>The negative acculturation effect</a:t>
            </a:r>
          </a:p>
          <a:p>
            <a:pPr lvl="1"/>
            <a:r>
              <a:rPr lang="en-GB" dirty="0"/>
              <a:t>Migrants tend to be less healthy than their native-born counterparts over time</a:t>
            </a:r>
          </a:p>
        </p:txBody>
      </p:sp>
      <p:pic>
        <p:nvPicPr>
          <p:cNvPr id="6" name="Sisällön paikkamerkki 5" descr="Kuva, joka sisältää kohteen ulko, vesi, ranta, mies&#10;&#10;Kuvaus luotu automaattisesti">
            <a:extLst>
              <a:ext uri="{FF2B5EF4-FFF2-40B4-BE49-F238E27FC236}">
                <a16:creationId xmlns:a16="http://schemas.microsoft.com/office/drawing/2014/main" id="{19EE64B1-95D6-B54C-8D2A-660F04A23B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5863" y="2384425"/>
            <a:ext cx="3690937" cy="2500312"/>
          </a:xfrm>
        </p:spPr>
      </p:pic>
    </p:spTree>
    <p:extLst>
      <p:ext uri="{BB962C8B-B14F-4D97-AF65-F5344CB8AC3E}">
        <p14:creationId xmlns:p14="http://schemas.microsoft.com/office/powerpoint/2010/main" val="17872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CA9B0-D8B8-D14E-A7F6-677528EB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1011A6-94CA-1540-87EF-D04D227F51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descriptions of four studies on pages 246–247:</a:t>
            </a:r>
          </a:p>
          <a:p>
            <a:pPr lvl="1"/>
            <a:r>
              <a:rPr lang="en-GB" b="1" dirty="0"/>
              <a:t>Shah et al. (2015)</a:t>
            </a:r>
          </a:p>
          <a:p>
            <a:pPr lvl="1"/>
            <a:r>
              <a:rPr lang="en-GB" b="1" dirty="0" err="1"/>
              <a:t>Delavario</a:t>
            </a:r>
            <a:r>
              <a:rPr lang="en-GB" b="1" dirty="0"/>
              <a:t> et al. (2013)</a:t>
            </a:r>
          </a:p>
          <a:p>
            <a:pPr lvl="1"/>
            <a:r>
              <a:rPr lang="en-GB" b="1" dirty="0"/>
              <a:t>Ishizawa and Jones (2016)</a:t>
            </a:r>
          </a:p>
          <a:p>
            <a:pPr lvl="1"/>
            <a:r>
              <a:rPr lang="en-GB" b="1" dirty="0"/>
              <a:t>Da Costa, Dias and Martins (2017)</a:t>
            </a:r>
          </a:p>
          <a:p>
            <a:pPr lvl="1"/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09A6615-37F9-A143-911E-74C10E98EC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Choose TWO of the studies and find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them</a:t>
            </a:r>
          </a:p>
          <a:p>
            <a:pPr lvl="1"/>
            <a:r>
              <a:rPr lang="en-GB" dirty="0"/>
              <a:t>How does acculturation influence health?</a:t>
            </a:r>
          </a:p>
          <a:p>
            <a:pPr lvl="1"/>
            <a:r>
              <a:rPr lang="en-GB" dirty="0"/>
              <a:t>How is obesity related to acculturation?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69802" cy="4525963"/>
          </a:xfrm>
        </p:spPr>
        <p:txBody>
          <a:bodyPr>
            <a:normAutofit/>
          </a:bodyPr>
          <a:lstStyle/>
          <a:p>
            <a:r>
              <a:rPr lang="en-GB" dirty="0"/>
              <a:t>Do a mind map of </a:t>
            </a:r>
            <a:r>
              <a:rPr lang="en-GB" i="1" dirty="0"/>
              <a:t>culture</a:t>
            </a:r>
          </a:p>
          <a:p>
            <a:pPr lvl="1"/>
            <a:r>
              <a:rPr lang="en-GB" i="1" dirty="0"/>
              <a:t>Don’t use any assistive devices or materials</a:t>
            </a:r>
          </a:p>
          <a:p>
            <a:pPr lvl="1"/>
            <a:r>
              <a:rPr lang="en-GB" dirty="0"/>
              <a:t>Write the word </a:t>
            </a:r>
            <a:r>
              <a:rPr lang="en-GB" i="1" dirty="0"/>
              <a:t>culture</a:t>
            </a:r>
            <a:r>
              <a:rPr lang="en-GB" dirty="0"/>
              <a:t> in the middle of the map</a:t>
            </a:r>
          </a:p>
          <a:p>
            <a:pPr lvl="1"/>
            <a:r>
              <a:rPr lang="en-GB" dirty="0"/>
              <a:t>Try to compile a comprehensive map</a:t>
            </a:r>
          </a:p>
          <a:p>
            <a:pPr lvl="1"/>
            <a:r>
              <a:rPr lang="en-GB" dirty="0"/>
              <a:t>What kind of things are related to culture?</a:t>
            </a:r>
          </a:p>
          <a:p>
            <a:pPr lvl="1"/>
            <a:r>
              <a:rPr lang="en-GB" dirty="0"/>
              <a:t>How can you define culture?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02" y="1600200"/>
            <a:ext cx="3392972" cy="4528579"/>
          </a:xfrm>
        </p:spPr>
      </p:pic>
    </p:spTree>
    <p:extLst>
      <p:ext uri="{BB962C8B-B14F-4D97-AF65-F5344CB8AC3E}">
        <p14:creationId xmlns:p14="http://schemas.microsoft.com/office/powerpoint/2010/main" val="3606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A5690-E279-D64E-B2EB-7D568ADE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Acculturation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9100B1-E24C-C949-B980-0C3B8F455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Acculturative stress</a:t>
            </a:r>
          </a:p>
          <a:p>
            <a:pPr lvl="1"/>
            <a:r>
              <a:rPr lang="en-GB" dirty="0"/>
              <a:t>Stress caused by coping with conflicting cultural norms (Sullivan, 2009) </a:t>
            </a:r>
          </a:p>
          <a:p>
            <a:pPr lvl="1"/>
            <a:r>
              <a:rPr lang="en-GB" dirty="0"/>
              <a:t>Integration strategies result in the lowest level of acculturative stress (Berry, 2005)</a:t>
            </a:r>
          </a:p>
        </p:txBody>
      </p:sp>
      <p:pic>
        <p:nvPicPr>
          <p:cNvPr id="5" name="Sisällön paikkamerkki 7">
            <a:extLst>
              <a:ext uri="{FF2B5EF4-FFF2-40B4-BE49-F238E27FC236}">
                <a16:creationId xmlns:a16="http://schemas.microsoft.com/office/drawing/2014/main" id="{AFC37362-A8C9-5848-9803-A4EC2C4C6A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157401"/>
            <a:ext cx="4038598" cy="2423159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A6FF44C-609A-1D40-BD9D-0E6E58AD67EE}"/>
              </a:ext>
            </a:extLst>
          </p:cNvPr>
          <p:cNvSpPr txBox="1"/>
          <p:nvPr/>
        </p:nvSpPr>
        <p:spPr>
          <a:xfrm>
            <a:off x="5205893" y="4904824"/>
            <a:ext cx="307071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Have you experienced </a:t>
            </a:r>
          </a:p>
          <a:p>
            <a:pPr algn="ctr"/>
            <a:r>
              <a:rPr lang="en-GB" sz="2400" b="1" dirty="0"/>
              <a:t>acculturative stress?</a:t>
            </a:r>
          </a:p>
        </p:txBody>
      </p:sp>
    </p:spTree>
    <p:extLst>
      <p:ext uri="{BB962C8B-B14F-4D97-AF65-F5344CB8AC3E}">
        <p14:creationId xmlns:p14="http://schemas.microsoft.com/office/powerpoint/2010/main" val="22238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7764C9-622C-1C4D-BD3A-8A5DA74D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2553A5-25E2-4543-A573-60BA9185E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the following:</a:t>
            </a:r>
          </a:p>
          <a:p>
            <a:pPr lvl="1"/>
            <a:r>
              <a:rPr lang="en-GB" dirty="0"/>
              <a:t>Small chapter </a:t>
            </a:r>
            <a:r>
              <a:rPr lang="en-GB" i="1" dirty="0"/>
              <a:t>”How are acculturation studies designed?” </a:t>
            </a:r>
            <a:r>
              <a:rPr lang="en-GB" dirty="0"/>
              <a:t>on page 245</a:t>
            </a:r>
          </a:p>
          <a:p>
            <a:pPr lvl="1"/>
            <a:r>
              <a:rPr lang="en-GB" dirty="0"/>
              <a:t>The ATL skills boxes on pages 245 and 246</a:t>
            </a:r>
          </a:p>
          <a:p>
            <a:r>
              <a:rPr lang="en-GB" dirty="0"/>
              <a:t>What causes bias in acculturation studies?</a:t>
            </a:r>
          </a:p>
          <a:p>
            <a:pPr lvl="1"/>
            <a:r>
              <a:rPr lang="en-GB" dirty="0"/>
              <a:t>What are the limitations of acculturation studies?</a:t>
            </a:r>
          </a:p>
        </p:txBody>
      </p:sp>
      <p:pic>
        <p:nvPicPr>
          <p:cNvPr id="6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B1C2802-54CE-9442-B6BC-8EBCF14812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13359"/>
            <a:ext cx="4038600" cy="3020674"/>
          </a:xfrm>
        </p:spPr>
      </p:pic>
    </p:spTree>
    <p:extLst>
      <p:ext uri="{BB962C8B-B14F-4D97-AF65-F5344CB8AC3E}">
        <p14:creationId xmlns:p14="http://schemas.microsoft.com/office/powerpoint/2010/main" val="24362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41B5-31A9-D047-A546-7A0EC14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98BC9-9D6E-254E-B78E-1F47985FE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sample response to the SAQ question </a:t>
            </a:r>
            <a:r>
              <a:rPr lang="en-GB" i="1" dirty="0"/>
              <a:t>”Explain acculturation with reference to </a:t>
            </a:r>
            <a:r>
              <a:rPr lang="en-GB" b="1" i="1" dirty="0"/>
              <a:t>one</a:t>
            </a:r>
            <a:r>
              <a:rPr lang="en-GB" i="1" dirty="0"/>
              <a:t> study”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1942B-CAED-C241-AFDD-57E75501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did you learn from this sample response?</a:t>
            </a:r>
          </a:p>
        </p:txBody>
      </p:sp>
    </p:spTree>
    <p:extLst>
      <p:ext uri="{BB962C8B-B14F-4D97-AF65-F5344CB8AC3E}">
        <p14:creationId xmlns:p14="http://schemas.microsoft.com/office/powerpoint/2010/main" val="11644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Approaches</a:t>
            </a:r>
            <a:r>
              <a:rPr lang="fi-FI" dirty="0"/>
              <a:t> to culture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Etic</a:t>
            </a:r>
            <a:r>
              <a:rPr lang="en-GB" dirty="0"/>
              <a:t> approach</a:t>
            </a:r>
          </a:p>
          <a:p>
            <a:pPr lvl="1"/>
            <a:r>
              <a:rPr lang="en-GB" dirty="0"/>
              <a:t>Studies universal features of all cultures</a:t>
            </a:r>
          </a:p>
          <a:p>
            <a:pPr lvl="1"/>
            <a:r>
              <a:rPr lang="en-GB" dirty="0"/>
              <a:t>Examines cultures from an outside perspective</a:t>
            </a:r>
          </a:p>
          <a:p>
            <a:r>
              <a:rPr lang="en-GB" b="1" dirty="0"/>
              <a:t>Emic</a:t>
            </a:r>
            <a:r>
              <a:rPr lang="en-GB" dirty="0"/>
              <a:t> approach</a:t>
            </a:r>
          </a:p>
          <a:p>
            <a:pPr lvl="1"/>
            <a:r>
              <a:rPr lang="en-GB" dirty="0"/>
              <a:t>Studies culturally specific  features of a culture</a:t>
            </a:r>
          </a:p>
          <a:p>
            <a:pPr lvl="1"/>
            <a:r>
              <a:rPr lang="en-GB" dirty="0"/>
              <a:t>Understanding a culture from within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6340"/>
            <a:ext cx="4038600" cy="1933683"/>
          </a:xfrm>
        </p:spPr>
      </p:pic>
    </p:spTree>
    <p:extLst>
      <p:ext uri="{BB962C8B-B14F-4D97-AF65-F5344CB8AC3E}">
        <p14:creationId xmlns:p14="http://schemas.microsoft.com/office/powerpoint/2010/main" val="40013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90552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Find examples of </a:t>
            </a:r>
            <a:r>
              <a:rPr lang="en-GB" i="1" dirty="0"/>
              <a:t>etic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and </a:t>
            </a:r>
            <a:r>
              <a:rPr lang="en-GB" i="1" dirty="0"/>
              <a:t>emic</a:t>
            </a:r>
            <a:r>
              <a:rPr lang="en-GB" dirty="0"/>
              <a:t> approaches</a:t>
            </a:r>
          </a:p>
          <a:p>
            <a:pPr lvl="1"/>
            <a:r>
              <a:rPr lang="en-GB" dirty="0"/>
              <a:t>What are universal features of cultures?</a:t>
            </a:r>
          </a:p>
          <a:p>
            <a:pPr lvl="1"/>
            <a:r>
              <a:rPr lang="en-GB" dirty="0"/>
              <a:t>What are examples of culturally specific features?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70931"/>
            <a:ext cx="3810000" cy="2984500"/>
          </a:xfrm>
        </p:spPr>
      </p:pic>
    </p:spTree>
    <p:extLst>
      <p:ext uri="{BB962C8B-B14F-4D97-AF65-F5344CB8AC3E}">
        <p14:creationId xmlns:p14="http://schemas.microsoft.com/office/powerpoint/2010/main" val="41335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1E5EE-10A3-AB43-9969-4B4CBF57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Approaches</a:t>
            </a:r>
            <a:r>
              <a:rPr lang="fi-FI" dirty="0"/>
              <a:t> to culture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3F432-34C2-D849-9C0A-A7C8C794B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Kashima and </a:t>
            </a:r>
            <a:br>
              <a:rPr lang="en-GB" b="1" dirty="0"/>
            </a:br>
            <a:r>
              <a:rPr lang="en-GB" b="1" dirty="0" err="1"/>
              <a:t>Triandis</a:t>
            </a:r>
            <a:r>
              <a:rPr lang="en-GB" b="1" dirty="0"/>
              <a:t> (1986)</a:t>
            </a:r>
          </a:p>
          <a:p>
            <a:pPr lvl="1"/>
            <a:r>
              <a:rPr lang="en-GB" dirty="0"/>
              <a:t>Americans tend to explain their own success by dispositional attribution and Japanese by situational attribution</a:t>
            </a:r>
          </a:p>
          <a:p>
            <a:pPr lvl="1"/>
            <a:r>
              <a:rPr lang="en-GB" dirty="0"/>
              <a:t>Etic approach</a:t>
            </a:r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8CB821-57F2-3B42-9B8F-676E80086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Bartlett (1932)</a:t>
            </a:r>
          </a:p>
          <a:p>
            <a:pPr lvl="1"/>
            <a:r>
              <a:rPr lang="en-GB" dirty="0"/>
              <a:t>Swazi herdsmen have extraordinary ability to recall individual characteristics of </a:t>
            </a:r>
            <a:br>
              <a:rPr lang="en-GB" dirty="0"/>
            </a:br>
            <a:r>
              <a:rPr lang="en-GB" dirty="0"/>
              <a:t>their cattle</a:t>
            </a:r>
          </a:p>
          <a:p>
            <a:pPr lvl="1"/>
            <a:r>
              <a:rPr lang="en-GB" dirty="0"/>
              <a:t>Emic approach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06918-0ECF-BF47-A0C0-A2F5EB51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Approaches</a:t>
            </a:r>
            <a:r>
              <a:rPr lang="fi-FI" dirty="0"/>
              <a:t> to culture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7C647-671B-D64E-A737-B9064892F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Universalist perspective</a:t>
            </a:r>
          </a:p>
          <a:p>
            <a:pPr lvl="1"/>
            <a:r>
              <a:rPr lang="en-GB" dirty="0"/>
              <a:t>Psychological mechanism are largely the same across  cultures, but experiences and behaviours can differ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9F02F4-5726-4D4D-9CA2-035E66C2E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Relativist perspective</a:t>
            </a:r>
          </a:p>
          <a:p>
            <a:pPr lvl="1"/>
            <a:r>
              <a:rPr lang="en-GB" dirty="0"/>
              <a:t>Psychological mechanisms are so different across cultures that they cannot be compared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5166CF6-2239-9F48-BFB5-DC67DC090632}"/>
              </a:ext>
            </a:extLst>
          </p:cNvPr>
          <p:cNvSpPr txBox="1"/>
          <p:nvPr/>
        </p:nvSpPr>
        <p:spPr>
          <a:xfrm>
            <a:off x="1703907" y="4901426"/>
            <a:ext cx="573618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What </a:t>
            </a:r>
            <a:r>
              <a:rPr lang="en-GB" sz="2800" b="1" i="1" dirty="0"/>
              <a:t>evidence</a:t>
            </a:r>
            <a:r>
              <a:rPr lang="en-GB" sz="2800" b="1" dirty="0"/>
              <a:t> do we have to </a:t>
            </a:r>
            <a:br>
              <a:rPr lang="en-GB" sz="2800" b="1" dirty="0"/>
            </a:br>
            <a:r>
              <a:rPr lang="en-GB" sz="2800" b="1" dirty="0"/>
              <a:t>support either of these perspectives?</a:t>
            </a:r>
          </a:p>
        </p:txBody>
      </p:sp>
    </p:spTree>
    <p:extLst>
      <p:ext uri="{BB962C8B-B14F-4D97-AF65-F5344CB8AC3E}">
        <p14:creationId xmlns:p14="http://schemas.microsoft.com/office/powerpoint/2010/main" val="29797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993AC-1164-6345-BEA7-5F75C9B7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44281D-A763-954F-B91B-27FB21E7D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Critical thinking hub:</a:t>
            </a:r>
          </a:p>
          <a:p>
            <a:pPr lvl="1"/>
            <a:r>
              <a:rPr lang="en-GB" dirty="0"/>
              <a:t>Review the whole sociocultural approach and try to provide </a:t>
            </a:r>
            <a:r>
              <a:rPr lang="en-GB" i="1" dirty="0"/>
              <a:t>content</a:t>
            </a:r>
            <a:r>
              <a:rPr lang="en-GB" dirty="0"/>
              <a:t>, </a:t>
            </a:r>
            <a:r>
              <a:rPr lang="en-GB" i="1" dirty="0"/>
              <a:t>theories</a:t>
            </a:r>
            <a:r>
              <a:rPr lang="en-GB" dirty="0"/>
              <a:t> and </a:t>
            </a:r>
            <a:r>
              <a:rPr lang="en-GB" i="1" dirty="0"/>
              <a:t>studies</a:t>
            </a:r>
            <a:r>
              <a:rPr lang="en-GB" dirty="0"/>
              <a:t> related to the topics on the right</a:t>
            </a:r>
          </a:p>
          <a:p>
            <a:pPr lvl="1"/>
            <a:r>
              <a:rPr lang="en-GB" dirty="0"/>
              <a:t>Aim for holistic approach</a:t>
            </a:r>
          </a:p>
          <a:p>
            <a:pPr lvl="1"/>
            <a:r>
              <a:rPr lang="en-GB" dirty="0"/>
              <a:t>Write your responses in Teams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69E5F-37EB-C54B-81C1-8387F9180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6571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Contribution of research methods used in the sociocultural approach </a:t>
            </a:r>
          </a:p>
          <a:p>
            <a:endParaRPr lang="en-GB" dirty="0"/>
          </a:p>
          <a:p>
            <a:r>
              <a:rPr lang="en-GB" dirty="0"/>
              <a:t>Ethical considerations in the investigation of the sociocultural approach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79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41B5-31A9-D047-A546-7A0EC14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98BC9-9D6E-254E-B78E-1F47985FE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the sample response to the SAQ question </a:t>
            </a:r>
            <a:r>
              <a:rPr lang="en-GB" i="1" dirty="0"/>
              <a:t>”Explain </a:t>
            </a:r>
            <a:r>
              <a:rPr lang="en-GB" b="1" i="1" dirty="0"/>
              <a:t>one </a:t>
            </a:r>
            <a:r>
              <a:rPr lang="en-GB" i="1" dirty="0"/>
              <a:t>ethical consideration related to </a:t>
            </a:r>
            <a:r>
              <a:rPr lang="en-GB" b="1" i="1" dirty="0"/>
              <a:t>one </a:t>
            </a:r>
            <a:r>
              <a:rPr lang="en-GB" i="1" dirty="0"/>
              <a:t>research study of the individual and the group”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1942B-CAED-C241-AFDD-57E75501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did you learn from this sample response?</a:t>
            </a:r>
          </a:p>
        </p:txBody>
      </p:sp>
    </p:spTree>
    <p:extLst>
      <p:ext uri="{BB962C8B-B14F-4D97-AF65-F5344CB8AC3E}">
        <p14:creationId xmlns:p14="http://schemas.microsoft.com/office/powerpoint/2010/main" val="2511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41B5-31A9-D047-A546-7A0EC14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98BC9-9D6E-254E-B78E-1F47985FE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90999" cy="4525963"/>
          </a:xfrm>
        </p:spPr>
        <p:txBody>
          <a:bodyPr>
            <a:normAutofit/>
          </a:bodyPr>
          <a:lstStyle/>
          <a:p>
            <a:r>
              <a:rPr lang="en-GB" dirty="0"/>
              <a:t>Read the sample responses to the ERQ/essay question </a:t>
            </a:r>
            <a:r>
              <a:rPr lang="en-GB" i="1" dirty="0"/>
              <a:t>”Evaluate the use of </a:t>
            </a:r>
            <a:r>
              <a:rPr lang="en-GB" b="1" i="1" dirty="0"/>
              <a:t>one</a:t>
            </a:r>
            <a:r>
              <a:rPr lang="en-GB" i="1" dirty="0"/>
              <a:t> research method used in the sociocultural approach to study the behaviour of the individual and the group”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1942B-CAED-C241-AFDD-57E75501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What did you learn from these sample responses?</a:t>
            </a:r>
          </a:p>
        </p:txBody>
      </p:sp>
    </p:spTree>
    <p:extLst>
      <p:ext uri="{BB962C8B-B14F-4D97-AF65-F5344CB8AC3E}">
        <p14:creationId xmlns:p14="http://schemas.microsoft.com/office/powerpoint/2010/main" val="24618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pages 202-203</a:t>
            </a:r>
          </a:p>
          <a:p>
            <a:r>
              <a:rPr lang="en-GB" dirty="0"/>
              <a:t>Compare your mind map to the information presented in your textbook</a:t>
            </a:r>
          </a:p>
          <a:p>
            <a:pPr lvl="1"/>
            <a:r>
              <a:rPr lang="en-GB" dirty="0"/>
              <a:t>Pay close attention to surface and deep culture</a:t>
            </a:r>
          </a:p>
        </p:txBody>
      </p:sp>
      <p:pic>
        <p:nvPicPr>
          <p:cNvPr id="5" name="Sisällön paikkamerkki 4" descr="food-agriculture-reorganisation_141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25667"/>
          <a:stretch/>
        </p:blipFill>
        <p:spPr/>
      </p:pic>
    </p:spTree>
    <p:extLst>
      <p:ext uri="{BB962C8B-B14F-4D97-AF65-F5344CB8AC3E}">
        <p14:creationId xmlns:p14="http://schemas.microsoft.com/office/powerpoint/2010/main" val="4143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 &lt;&gt;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1 &lt;http://</a:t>
            </a:r>
            <a:r>
              <a:rPr lang="fi-FI" dirty="0" err="1"/>
              <a:t>www.raahenseurakunta.fi</a:t>
            </a:r>
            <a:r>
              <a:rPr lang="fi-FI" dirty="0"/>
              <a:t>/</a:t>
            </a:r>
            <a:r>
              <a:rPr lang="fi-FI" dirty="0" err="1"/>
              <a:t>wp-content</a:t>
            </a:r>
            <a:r>
              <a:rPr lang="fi-FI" dirty="0"/>
              <a:t>/</a:t>
            </a:r>
            <a:r>
              <a:rPr lang="fi-FI" dirty="0" err="1"/>
              <a:t>uploads</a:t>
            </a:r>
            <a:r>
              <a:rPr lang="fi-FI" dirty="0"/>
              <a:t>/2016/09/&gt;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2 &lt;http://</a:t>
            </a:r>
            <a:r>
              <a:rPr lang="fi-FI" dirty="0" err="1"/>
              <a:t>www.earthtimes.org</a:t>
            </a:r>
            <a:r>
              <a:rPr lang="fi-FI" dirty="0"/>
              <a:t>/</a:t>
            </a:r>
            <a:r>
              <a:rPr lang="fi-FI" dirty="0" err="1"/>
              <a:t>going-green</a:t>
            </a:r>
            <a:r>
              <a:rPr lang="fi-FI" dirty="0"/>
              <a:t>/food-</a:t>
            </a:r>
            <a:r>
              <a:rPr lang="fi-FI" dirty="0" err="1"/>
              <a:t>agriculture</a:t>
            </a:r>
            <a:r>
              <a:rPr lang="fi-FI" dirty="0"/>
              <a:t>-</a:t>
            </a:r>
            <a:r>
              <a:rPr lang="fi-FI" dirty="0" err="1"/>
              <a:t>reorganisation</a:t>
            </a:r>
            <a:r>
              <a:rPr lang="fi-FI" dirty="0"/>
              <a:t>/1515/&gt; </a:t>
            </a:r>
            <a:r>
              <a:rPr lang="fi-FI" dirty="0" err="1"/>
              <a:t>Accessed</a:t>
            </a:r>
            <a:r>
              <a:rPr lang="fi-FI" dirty="0"/>
              <a:t> 11th of August 2015.</a:t>
            </a:r>
          </a:p>
          <a:p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3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wallup.net</a:t>
            </a:r>
            <a:r>
              <a:rPr lang="fi-FI" dirty="0"/>
              <a:t>/</a:t>
            </a:r>
            <a:r>
              <a:rPr lang="fi-FI" dirty="0" err="1"/>
              <a:t>morning-nature-sun-rays-landscape-sunlight-field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Woman</a:t>
            </a:r>
            <a:r>
              <a:rPr lang="fi-FI" dirty="0"/>
              <a:t> </a:t>
            </a:r>
            <a:r>
              <a:rPr lang="fi-FI" dirty="0" err="1"/>
              <a:t>eating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sticks</a:t>
            </a:r>
            <a:r>
              <a:rPr lang="fi-FI" dirty="0"/>
              <a:t> &lt;http://</a:t>
            </a:r>
            <a:r>
              <a:rPr lang="fi-FI" dirty="0" err="1"/>
              <a:t>www.travelbeijing.com</a:t>
            </a:r>
            <a:r>
              <a:rPr lang="fi-FI" dirty="0"/>
              <a:t>/</a:t>
            </a:r>
            <a:r>
              <a:rPr lang="fi-FI" dirty="0" err="1"/>
              <a:t>beijing</a:t>
            </a:r>
            <a:r>
              <a:rPr lang="fi-FI" dirty="0"/>
              <a:t>-china-</a:t>
            </a:r>
            <a:r>
              <a:rPr lang="fi-FI" dirty="0" err="1"/>
              <a:t>travel</a:t>
            </a:r>
            <a:r>
              <a:rPr lang="fi-FI" dirty="0"/>
              <a:t>-</a:t>
            </a:r>
            <a:r>
              <a:rPr lang="fi-FI" dirty="0" err="1"/>
              <a:t>tips</a:t>
            </a:r>
            <a:r>
              <a:rPr lang="fi-FI" dirty="0"/>
              <a:t>/</a:t>
            </a:r>
            <a:r>
              <a:rPr lang="fi-FI" dirty="0" err="1"/>
              <a:t>beijing</a:t>
            </a:r>
            <a:r>
              <a:rPr lang="fi-FI" dirty="0"/>
              <a:t>-</a:t>
            </a:r>
            <a:r>
              <a:rPr lang="fi-FI" dirty="0" err="1"/>
              <a:t>social</a:t>
            </a:r>
            <a:r>
              <a:rPr lang="fi-FI" dirty="0"/>
              <a:t>-and-</a:t>
            </a:r>
            <a:r>
              <a:rPr lang="fi-FI" dirty="0" err="1"/>
              <a:t>cultural</a:t>
            </a:r>
            <a:r>
              <a:rPr lang="fi-FI" dirty="0"/>
              <a:t>-</a:t>
            </a:r>
            <a:r>
              <a:rPr lang="fi-FI" dirty="0" err="1"/>
              <a:t>customs.html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Me and </a:t>
            </a:r>
            <a:r>
              <a:rPr lang="fi-FI" dirty="0" err="1"/>
              <a:t>group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fi.pinterest.com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/734720126679711913/&gt; </a:t>
            </a:r>
            <a:r>
              <a:rPr lang="fi-FI" dirty="0" err="1"/>
              <a:t>Accessed</a:t>
            </a:r>
            <a:r>
              <a:rPr lang="fi-FI" dirty="0"/>
              <a:t> 27th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Hofstede’s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dimensions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www.business</a:t>
            </a:r>
            <a:r>
              <a:rPr lang="fi-FI" dirty="0"/>
              <a:t>-to-</a:t>
            </a:r>
            <a:r>
              <a:rPr lang="fi-FI" dirty="0" err="1"/>
              <a:t>you.com</a:t>
            </a:r>
            <a:r>
              <a:rPr lang="fi-FI" dirty="0"/>
              <a:t>/</a:t>
            </a:r>
            <a:r>
              <a:rPr lang="fi-FI" dirty="0" err="1"/>
              <a:t>hofstedes-cultural-dimensions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Geert</a:t>
            </a:r>
            <a:r>
              <a:rPr lang="fi-FI" dirty="0"/>
              <a:t> </a:t>
            </a:r>
            <a:r>
              <a:rPr lang="fi-FI" dirty="0" err="1"/>
              <a:t>Hofstede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www.toolshero.com</a:t>
            </a:r>
            <a:r>
              <a:rPr lang="fi-FI" dirty="0"/>
              <a:t>/</a:t>
            </a:r>
            <a:r>
              <a:rPr lang="fi-FI" dirty="0" err="1"/>
              <a:t>toolsheroes</a:t>
            </a:r>
            <a:r>
              <a:rPr lang="fi-FI" dirty="0"/>
              <a:t>/</a:t>
            </a:r>
            <a:r>
              <a:rPr lang="fi-FI" dirty="0" err="1"/>
              <a:t>geert-hofstede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/>
              <a:t>Critical </a:t>
            </a:r>
            <a:r>
              <a:rPr lang="fi-FI" dirty="0" err="1"/>
              <a:t>thinking</a:t>
            </a:r>
            <a:r>
              <a:rPr lang="fi-FI" dirty="0"/>
              <a:t> puzzle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www.chronicle.com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/Beyond-Critical-</a:t>
            </a:r>
            <a:r>
              <a:rPr lang="fi-FI" dirty="0" err="1"/>
              <a:t>Thinking</a:t>
            </a:r>
            <a:r>
              <a:rPr lang="fi-FI" dirty="0"/>
              <a:t>/63288&gt;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2019.</a:t>
            </a:r>
          </a:p>
          <a:p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workplace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www.shrm.org</a:t>
            </a:r>
            <a:r>
              <a:rPr lang="fi-FI" dirty="0"/>
              <a:t>/hr-</a:t>
            </a:r>
            <a:r>
              <a:rPr lang="fi-FI" dirty="0" err="1"/>
              <a:t>today</a:t>
            </a:r>
            <a:r>
              <a:rPr lang="fi-FI" dirty="0"/>
              <a:t>/news/hr-magazine/0917/</a:t>
            </a:r>
            <a:r>
              <a:rPr lang="fi-FI" dirty="0" err="1"/>
              <a:t>pages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build</a:t>
            </a:r>
            <a:r>
              <a:rPr lang="fi-FI" dirty="0"/>
              <a:t>-a-</a:t>
            </a:r>
            <a:r>
              <a:rPr lang="fi-FI" dirty="0" err="1"/>
              <a:t>better</a:t>
            </a:r>
            <a:r>
              <a:rPr lang="fi-FI" dirty="0"/>
              <a:t>-</a:t>
            </a:r>
            <a:r>
              <a:rPr lang="fi-FI" dirty="0" err="1"/>
              <a:t>workplace.aspx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EEDBE5-3AC4-EB4F-B6CE-A5A80AF6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E62440-3367-6049-9659-AE35FE9C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Bushido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decalgremlins.com</a:t>
            </a:r>
            <a:r>
              <a:rPr lang="fi-FI" dirty="0"/>
              <a:t>/products/bushido-kanji-sticker-vinyl-decal-feudal-japanese-warrior-shinto-katana&gt;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Musical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www.francemusique.fr</a:t>
            </a:r>
            <a:r>
              <a:rPr lang="fi-FI" dirty="0"/>
              <a:t>/en/music-education-japan-model-follow-15697&gt;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May</a:t>
            </a:r>
            <a:r>
              <a:rPr lang="fi-FI" dirty="0"/>
              <a:t> 2020. </a:t>
            </a:r>
          </a:p>
          <a:p>
            <a:r>
              <a:rPr lang="fi-FI" dirty="0"/>
              <a:t>Anita Collins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www.moravian.edu</a:t>
            </a:r>
            <a:r>
              <a:rPr lang="fi-FI" dirty="0"/>
              <a:t>/news/</a:t>
            </a:r>
            <a:r>
              <a:rPr lang="fi-FI" dirty="0" err="1"/>
              <a:t>releases</a:t>
            </a:r>
            <a:r>
              <a:rPr lang="fi-FI" dirty="0"/>
              <a:t>/anita-collins#.XrPP1C8vHOQ&gt;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May</a:t>
            </a:r>
            <a:r>
              <a:rPr lang="fi-FI" dirty="0"/>
              <a:t> 2020.</a:t>
            </a:r>
          </a:p>
          <a:p>
            <a:r>
              <a:rPr lang="fi-FI" dirty="0" err="1"/>
              <a:t>Enculturation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dpgsulo.com</a:t>
            </a:r>
            <a:r>
              <a:rPr lang="fi-FI" dirty="0"/>
              <a:t>/</a:t>
            </a:r>
            <a:r>
              <a:rPr lang="fi-FI" dirty="0" err="1"/>
              <a:t>english</a:t>
            </a:r>
            <a:r>
              <a:rPr lang="fi-FI" dirty="0"/>
              <a:t>-and-</a:t>
            </a:r>
            <a:r>
              <a:rPr lang="fi-FI" dirty="0" err="1"/>
              <a:t>language</a:t>
            </a:r>
            <a:r>
              <a:rPr lang="fi-FI" dirty="0"/>
              <a:t>-</a:t>
            </a:r>
            <a:r>
              <a:rPr lang="fi-FI" dirty="0" err="1"/>
              <a:t>acquisition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May</a:t>
            </a:r>
            <a:r>
              <a:rPr lang="fi-FI" dirty="0"/>
              <a:t> 2020. </a:t>
            </a:r>
          </a:p>
          <a:p>
            <a:r>
              <a:rPr lang="fi-FI" dirty="0"/>
              <a:t>Identity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www.paymentscardsandmobile.com</a:t>
            </a:r>
            <a:r>
              <a:rPr lang="fi-FI" dirty="0"/>
              <a:t>/</a:t>
            </a:r>
            <a:r>
              <a:rPr lang="fi-FI" dirty="0" err="1"/>
              <a:t>the-problem-with-self-sovereign-identity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May</a:t>
            </a:r>
            <a:r>
              <a:rPr lang="fi-FI" dirty="0"/>
              <a:t> 2020. </a:t>
            </a:r>
          </a:p>
          <a:p>
            <a:r>
              <a:rPr lang="fi-FI" dirty="0" err="1"/>
              <a:t>Acculturation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www.lifepersona.com</a:t>
            </a:r>
            <a:r>
              <a:rPr lang="fi-FI" dirty="0"/>
              <a:t>/the-5-most-resulting-acculturation-examples&gt;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/>
              <a:t>Shereen </a:t>
            </a:r>
            <a:r>
              <a:rPr lang="fi-FI" dirty="0" err="1"/>
              <a:t>El</a:t>
            </a:r>
            <a:r>
              <a:rPr lang="fi-FI" dirty="0"/>
              <a:t> </a:t>
            </a:r>
            <a:r>
              <a:rPr lang="fi-FI" dirty="0" err="1"/>
              <a:t>Feki</a:t>
            </a:r>
            <a:r>
              <a:rPr lang="fi-FI" dirty="0"/>
              <a:t> &lt;http://</a:t>
            </a:r>
            <a:r>
              <a:rPr lang="fi-FI" dirty="0" err="1"/>
              <a:t>evirtualsummits.com</a:t>
            </a:r>
            <a:r>
              <a:rPr lang="fi-FI" dirty="0"/>
              <a:t>/</a:t>
            </a:r>
            <a:r>
              <a:rPr lang="fi-FI" dirty="0" err="1"/>
              <a:t>member</a:t>
            </a:r>
            <a:r>
              <a:rPr lang="fi-FI" dirty="0"/>
              <a:t>/3603/&gt;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Migrants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blogit.metropolia.fi</a:t>
            </a:r>
            <a:r>
              <a:rPr lang="fi-FI" dirty="0"/>
              <a:t>/</a:t>
            </a:r>
            <a:r>
              <a:rPr lang="fi-FI" dirty="0" err="1"/>
              <a:t>variousvariables</a:t>
            </a:r>
            <a:r>
              <a:rPr lang="fi-FI" dirty="0"/>
              <a:t>/2017/12/08/</a:t>
            </a:r>
            <a:r>
              <a:rPr lang="fi-FI" dirty="0" err="1"/>
              <a:t>highly-skilled-immigrants-aboard-build-finland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May</a:t>
            </a:r>
            <a:r>
              <a:rPr lang="fi-FI" dirty="0"/>
              <a:t> 2020. </a:t>
            </a:r>
          </a:p>
          <a:p>
            <a:r>
              <a:rPr lang="fi-FI" dirty="0"/>
              <a:t>WEIRD &lt;http://</a:t>
            </a:r>
            <a:r>
              <a:rPr lang="fi-FI" dirty="0" err="1"/>
              <a:t>davidbrin.blogspot.com</a:t>
            </a:r>
            <a:r>
              <a:rPr lang="fi-FI" dirty="0"/>
              <a:t>/2016/08/&gt;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May</a:t>
            </a:r>
            <a:r>
              <a:rPr lang="fi-FI" dirty="0"/>
              <a:t> 2020.</a:t>
            </a:r>
          </a:p>
          <a:p>
            <a:r>
              <a:rPr lang="fi-FI" dirty="0" err="1"/>
              <a:t>Acculturative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&lt;http://</a:t>
            </a:r>
            <a:r>
              <a:rPr lang="fi-FI" dirty="0" err="1"/>
              <a:t>www.trendingrealtors.com</a:t>
            </a:r>
            <a:r>
              <a:rPr lang="fi-FI" dirty="0"/>
              <a:t>/</a:t>
            </a:r>
            <a:r>
              <a:rPr lang="fi-FI" dirty="0" err="1"/>
              <a:t>Features.aspx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Wheat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crows</a:t>
            </a:r>
            <a:r>
              <a:rPr lang="fi-FI" dirty="0"/>
              <a:t> – van Gogh &lt;http://</a:t>
            </a:r>
            <a:r>
              <a:rPr lang="fi-FI" dirty="0" err="1"/>
              <a:t>www.vggallery.com</a:t>
            </a:r>
            <a:r>
              <a:rPr lang="fi-FI" dirty="0"/>
              <a:t>/</a:t>
            </a:r>
            <a:r>
              <a:rPr lang="fi-FI" dirty="0" err="1"/>
              <a:t>painting</a:t>
            </a:r>
            <a:r>
              <a:rPr lang="fi-FI" dirty="0"/>
              <a:t>/p_0779.ht&gt;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Wheat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– van Gogh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Wheat_Fields</a:t>
            </a:r>
            <a:r>
              <a:rPr lang="fi-FI" dirty="0"/>
              <a:t>_(</a:t>
            </a:r>
            <a:r>
              <a:rPr lang="fi-FI" dirty="0" err="1"/>
              <a:t>Van_Gogh_series</a:t>
            </a:r>
            <a:r>
              <a:rPr lang="fi-FI" dirty="0"/>
              <a:t>)&gt;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65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E952CA-0300-244C-BCDE-347F5BE2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065ED3-5927-9F43-854A-D58051729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There is no definitive definition of culture</a:t>
            </a:r>
          </a:p>
          <a:p>
            <a:pPr lvl="1"/>
            <a:r>
              <a:rPr lang="en-GB" dirty="0"/>
              <a:t>“Common rules that regulate interactions and behaviour in a group as well as a number of shared values in a group” (</a:t>
            </a:r>
            <a:r>
              <a:rPr lang="en-GB" dirty="0" err="1"/>
              <a:t>Lonner</a:t>
            </a:r>
            <a:r>
              <a:rPr lang="en-GB" dirty="0"/>
              <a:t>, 1995)</a:t>
            </a:r>
          </a:p>
          <a:p>
            <a:pPr lvl="1"/>
            <a:r>
              <a:rPr lang="en-GB" dirty="0"/>
              <a:t>”Everything learned”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BAADC9-3DAA-0148-A7F2-9B0D13E7F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9769"/>
            <a:ext cx="4038600" cy="2526824"/>
          </a:xfrm>
        </p:spPr>
      </p:pic>
    </p:spTree>
    <p:extLst>
      <p:ext uri="{BB962C8B-B14F-4D97-AF65-F5344CB8AC3E}">
        <p14:creationId xmlns:p14="http://schemas.microsoft.com/office/powerpoint/2010/main" val="36415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940301" cy="4525963"/>
          </a:xfrm>
        </p:spPr>
        <p:txBody>
          <a:bodyPr/>
          <a:lstStyle/>
          <a:p>
            <a:r>
              <a:rPr lang="en-GB" b="1" dirty="0"/>
              <a:t>Cultural norms</a:t>
            </a:r>
          </a:p>
          <a:p>
            <a:pPr lvl="1"/>
            <a:r>
              <a:rPr lang="en-GB" dirty="0"/>
              <a:t>Attitudes, beliefs and behaviour patterns that are typical for a specific </a:t>
            </a:r>
            <a:r>
              <a:rPr lang="en-GB" i="1" dirty="0"/>
              <a:t>cultural group</a:t>
            </a:r>
          </a:p>
          <a:p>
            <a:r>
              <a:rPr lang="en-GB" b="1" dirty="0"/>
              <a:t>Cultural groups</a:t>
            </a:r>
            <a:r>
              <a:rPr lang="en-GB" dirty="0"/>
              <a:t> are characterized by different </a:t>
            </a:r>
            <a:r>
              <a:rPr lang="en-GB" i="1" dirty="0"/>
              <a:t>norms</a:t>
            </a:r>
            <a:r>
              <a:rPr lang="en-GB" dirty="0"/>
              <a:t> and </a:t>
            </a:r>
            <a:r>
              <a:rPr lang="en-GB" i="1" dirty="0"/>
              <a:t>conventions</a:t>
            </a:r>
            <a:r>
              <a:rPr lang="en-GB" dirty="0"/>
              <a:t>.</a:t>
            </a:r>
            <a:endParaRPr lang="fi-FI" dirty="0"/>
          </a:p>
          <a:p>
            <a:pPr lvl="1"/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951831"/>
            <a:ext cx="2540000" cy="3822700"/>
          </a:xfrm>
        </p:spPr>
      </p:pic>
      <p:sp>
        <p:nvSpPr>
          <p:cNvPr id="5" name="Tekstiruutu 4"/>
          <p:cNvSpPr txBox="1"/>
          <p:nvPr/>
        </p:nvSpPr>
        <p:spPr>
          <a:xfrm>
            <a:off x="810488" y="4943534"/>
            <a:ext cx="423372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What is the meaning of</a:t>
            </a:r>
            <a:br>
              <a:rPr lang="en-GB" sz="2400" b="1" dirty="0"/>
            </a:br>
            <a:r>
              <a:rPr lang="en-GB" sz="2400" b="1" i="1" dirty="0"/>
              <a:t>cultural norms </a:t>
            </a:r>
            <a:r>
              <a:rPr lang="en-GB" sz="2400" b="1" dirty="0"/>
              <a:t>to an individual?</a:t>
            </a:r>
          </a:p>
        </p:txBody>
      </p:sp>
    </p:spTree>
    <p:extLst>
      <p:ext uri="{BB962C8B-B14F-4D97-AF65-F5344CB8AC3E}">
        <p14:creationId xmlns:p14="http://schemas.microsoft.com/office/powerpoint/2010/main" val="532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19AC13-4689-D54A-B4B4-EED698B5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2CAE82-C420-1C41-8642-F6F1FC163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Study the gist of </a:t>
            </a:r>
            <a:r>
              <a:rPr lang="en-GB" b="1" dirty="0"/>
              <a:t>Chiu (1972)</a:t>
            </a:r>
            <a:r>
              <a:rPr lang="en-GB" dirty="0"/>
              <a:t> and </a:t>
            </a:r>
            <a:r>
              <a:rPr lang="en-GB" b="1" dirty="0"/>
              <a:t>Briley, Morris and Simonson (2005)</a:t>
            </a:r>
            <a:r>
              <a:rPr lang="en-GB" dirty="0"/>
              <a:t> from teacher’s additional materials</a:t>
            </a:r>
          </a:p>
          <a:p>
            <a:pPr lvl="1"/>
            <a:r>
              <a:rPr lang="en-GB" dirty="0"/>
              <a:t>How do these studies exemplify the influence of culture on behaviour and cognition?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51C4BE-D193-3745-AFF0-8474E8F79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767230"/>
            <a:ext cx="4191000" cy="2114993"/>
          </a:xfrm>
        </p:spPr>
      </p:pic>
    </p:spTree>
    <p:extLst>
      <p:ext uri="{BB962C8B-B14F-4D97-AF65-F5344CB8AC3E}">
        <p14:creationId xmlns:p14="http://schemas.microsoft.com/office/powerpoint/2010/main" val="3789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53743-6DCA-564B-B4E2-C3E09117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dimensions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6079B-C457-2544-88D4-DCB86061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Geert Hofstede’s model of </a:t>
            </a:r>
            <a:r>
              <a:rPr lang="en-GB" i="1" dirty="0"/>
              <a:t>cultural dimensions </a:t>
            </a:r>
            <a:r>
              <a:rPr lang="en-GB" dirty="0"/>
              <a:t>studies universal features of all cultures</a:t>
            </a: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305E2-6365-4840-820B-01E229706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215" r="22276"/>
          <a:stretch/>
        </p:blipFill>
        <p:spPr>
          <a:xfrm>
            <a:off x="4495800" y="1744621"/>
            <a:ext cx="4191000" cy="4233155"/>
          </a:xfrm>
        </p:spPr>
      </p:pic>
    </p:spTree>
    <p:extLst>
      <p:ext uri="{BB962C8B-B14F-4D97-AF65-F5344CB8AC3E}">
        <p14:creationId xmlns:p14="http://schemas.microsoft.com/office/powerpoint/2010/main" val="36694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53743-6DCA-564B-B4E2-C3E09117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6079B-C457-2544-88D4-DCB86061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794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page 209 and go to to </a:t>
            </a:r>
            <a:r>
              <a:rPr lang="en-GB" dirty="0">
                <a:hlinkClick r:id="rId2"/>
              </a:rPr>
              <a:t>Hofstede’s website </a:t>
            </a:r>
            <a:r>
              <a:rPr lang="en-GB" dirty="0"/>
              <a:t>and summarize the main points of each dimension in your own words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305E2-6365-4840-820B-01E229706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215" r="22276"/>
          <a:stretch/>
        </p:blipFill>
        <p:spPr>
          <a:xfrm>
            <a:off x="4495800" y="1744621"/>
            <a:ext cx="4191000" cy="4233155"/>
          </a:xfrm>
        </p:spPr>
      </p:pic>
    </p:spTree>
    <p:extLst>
      <p:ext uri="{BB962C8B-B14F-4D97-AF65-F5344CB8AC3E}">
        <p14:creationId xmlns:p14="http://schemas.microsoft.com/office/powerpoint/2010/main" val="9774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1969</Words>
  <Application>Microsoft Macintosh PowerPoint</Application>
  <PresentationFormat>Näytössä katseltava diaesitys (4:3)</PresentationFormat>
  <Paragraphs>246</Paragraphs>
  <Slides>41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Office-teema</vt:lpstr>
      <vt:lpstr>CULTURE AND ITS INFLUENCE ON INDIVIDUAL </vt:lpstr>
      <vt:lpstr>Please note!</vt:lpstr>
      <vt:lpstr>TASK</vt:lpstr>
      <vt:lpstr>TASK</vt:lpstr>
      <vt:lpstr>Culture</vt:lpstr>
      <vt:lpstr>Culture</vt:lpstr>
      <vt:lpstr>TASK</vt:lpstr>
      <vt:lpstr>Cultural dimensions</vt:lpstr>
      <vt:lpstr>TASK</vt:lpstr>
      <vt:lpstr>TASK</vt:lpstr>
      <vt:lpstr>TASK</vt:lpstr>
      <vt:lpstr>TASK</vt:lpstr>
      <vt:lpstr>TASK</vt:lpstr>
      <vt:lpstr>EXTRA TASK</vt:lpstr>
      <vt:lpstr>TASK</vt:lpstr>
      <vt:lpstr>TASK</vt:lpstr>
      <vt:lpstr>PowerPoint-esitys</vt:lpstr>
      <vt:lpstr>TASK</vt:lpstr>
      <vt:lpstr>TASK</vt:lpstr>
      <vt:lpstr>TASK</vt:lpstr>
      <vt:lpstr>REVIEW / TASK</vt:lpstr>
      <vt:lpstr>TASK</vt:lpstr>
      <vt:lpstr>TASK</vt:lpstr>
      <vt:lpstr>Acculturation and cultural change</vt:lpstr>
      <vt:lpstr>TASK</vt:lpstr>
      <vt:lpstr>Acculturation</vt:lpstr>
      <vt:lpstr>TASK</vt:lpstr>
      <vt:lpstr>Acculturation</vt:lpstr>
      <vt:lpstr>TASK</vt:lpstr>
      <vt:lpstr>Acculturation</vt:lpstr>
      <vt:lpstr>TASK</vt:lpstr>
      <vt:lpstr>TASK</vt:lpstr>
      <vt:lpstr>Approaches to culture</vt:lpstr>
      <vt:lpstr>TASK</vt:lpstr>
      <vt:lpstr>Approaches to culture</vt:lpstr>
      <vt:lpstr>Approaches to culture</vt:lpstr>
      <vt:lpstr>TASK</vt:lpstr>
      <vt:lpstr>TASK</vt:lpstr>
      <vt:lpstr>TASK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203</cp:revision>
  <dcterms:created xsi:type="dcterms:W3CDTF">2016-01-27T06:20:57Z</dcterms:created>
  <dcterms:modified xsi:type="dcterms:W3CDTF">2024-05-20T10:57:35Z</dcterms:modified>
</cp:coreProperties>
</file>