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0" r:id="rId4"/>
    <p:sldId id="281" r:id="rId5"/>
    <p:sldId id="279" r:id="rId6"/>
    <p:sldId id="282" r:id="rId7"/>
    <p:sldId id="312" r:id="rId8"/>
    <p:sldId id="315" r:id="rId9"/>
    <p:sldId id="311" r:id="rId10"/>
    <p:sldId id="314" r:id="rId11"/>
    <p:sldId id="323" r:id="rId12"/>
    <p:sldId id="324" r:id="rId13"/>
    <p:sldId id="329" r:id="rId14"/>
    <p:sldId id="325" r:id="rId15"/>
    <p:sldId id="313" r:id="rId16"/>
    <p:sldId id="327" r:id="rId17"/>
    <p:sldId id="328" r:id="rId18"/>
    <p:sldId id="368" r:id="rId19"/>
    <p:sldId id="285" r:id="rId20"/>
    <p:sldId id="367" r:id="rId21"/>
    <p:sldId id="326" r:id="rId22"/>
    <p:sldId id="287" r:id="rId23"/>
    <p:sldId id="284" r:id="rId24"/>
    <p:sldId id="299" r:id="rId25"/>
    <p:sldId id="295" r:id="rId26"/>
    <p:sldId id="296" r:id="rId27"/>
    <p:sldId id="300" r:id="rId28"/>
    <p:sldId id="332" r:id="rId29"/>
    <p:sldId id="292" r:id="rId30"/>
    <p:sldId id="293" r:id="rId31"/>
    <p:sldId id="294" r:id="rId32"/>
    <p:sldId id="302" r:id="rId33"/>
    <p:sldId id="331" r:id="rId34"/>
    <p:sldId id="290" r:id="rId35"/>
    <p:sldId id="289" r:id="rId36"/>
    <p:sldId id="336" r:id="rId37"/>
    <p:sldId id="339" r:id="rId38"/>
    <p:sldId id="305" r:id="rId39"/>
    <p:sldId id="306" r:id="rId40"/>
    <p:sldId id="303" r:id="rId41"/>
    <p:sldId id="304" r:id="rId42"/>
    <p:sldId id="348" r:id="rId43"/>
    <p:sldId id="338" r:id="rId44"/>
    <p:sldId id="307" r:id="rId45"/>
    <p:sldId id="310" r:id="rId46"/>
    <p:sldId id="340" r:id="rId47"/>
    <p:sldId id="344" r:id="rId48"/>
    <p:sldId id="345" r:id="rId49"/>
    <p:sldId id="341" r:id="rId50"/>
    <p:sldId id="309" r:id="rId51"/>
    <p:sldId id="308" r:id="rId52"/>
    <p:sldId id="347" r:id="rId53"/>
    <p:sldId id="330" r:id="rId54"/>
    <p:sldId id="286" r:id="rId55"/>
    <p:sldId id="288" r:id="rId56"/>
    <p:sldId id="291" r:id="rId57"/>
    <p:sldId id="333" r:id="rId58"/>
    <p:sldId id="334" r:id="rId59"/>
    <p:sldId id="301" r:id="rId60"/>
    <p:sldId id="337" r:id="rId61"/>
    <p:sldId id="273" r:id="rId62"/>
    <p:sldId id="346" r:id="rId6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ted.com/talks/eli_pariser_beware_online_filter_bubble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uFlMtZmvY0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taddiction.com/self-tests/" TargetMode="External"/><Relationship Id="rId2" Type="http://schemas.openxmlformats.org/officeDocument/2006/relationships/hyperlink" Target="https://paihdelinkki.fi/fi/testit-ja-laskurit/netinkaytto/nettiriippuvuustesti-ia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COGNITIVE PROCESSING IN A TECHNOLOGICAL WORLD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AE9C33-33B3-B542-BA0F-7D510A1A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F9F69-600C-2B4B-A786-5E0AA22E1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8918"/>
            <a:ext cx="4114800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Read pages 189-192</a:t>
            </a:r>
          </a:p>
          <a:p>
            <a:r>
              <a:rPr lang="en-GB"/>
              <a:t>What were the </a:t>
            </a:r>
            <a:r>
              <a:rPr lang="en-GB" i="1"/>
              <a:t>aim</a:t>
            </a:r>
            <a:r>
              <a:rPr lang="en-GB"/>
              <a:t>, </a:t>
            </a:r>
            <a:r>
              <a:rPr lang="en-GB" i="1"/>
              <a:t>procedure</a:t>
            </a:r>
            <a:r>
              <a:rPr lang="en-GB"/>
              <a:t> and </a:t>
            </a:r>
            <a:r>
              <a:rPr lang="en-GB" i="1"/>
              <a:t>results </a:t>
            </a:r>
            <a:r>
              <a:rPr lang="en-GB"/>
              <a:t>of the following studies:</a:t>
            </a:r>
          </a:p>
          <a:p>
            <a:pPr lvl="1"/>
            <a:r>
              <a:rPr lang="en-GB" b="1"/>
              <a:t>Rosser et al. (2007)</a:t>
            </a:r>
          </a:p>
          <a:p>
            <a:pPr lvl="1"/>
            <a:r>
              <a:rPr lang="en-GB" b="1" err="1"/>
              <a:t>Sanches</a:t>
            </a:r>
            <a:r>
              <a:rPr lang="en-GB" b="1"/>
              <a:t> (2012)</a:t>
            </a:r>
          </a:p>
          <a:p>
            <a:pPr lvl="1"/>
            <a:r>
              <a:rPr lang="en-GB" b="1" err="1"/>
              <a:t>Fery</a:t>
            </a:r>
            <a:r>
              <a:rPr lang="en-GB" b="1"/>
              <a:t> and </a:t>
            </a:r>
            <a:r>
              <a:rPr lang="en-GB" b="1" err="1"/>
              <a:t>Ponserre</a:t>
            </a:r>
            <a:r>
              <a:rPr lang="en-GB" b="1"/>
              <a:t> (2001</a:t>
            </a:r>
            <a:r>
              <a:rPr lang="en-GB"/>
              <a:t>)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0D45C2-7D19-A247-A992-323584354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417638"/>
            <a:ext cx="4386943" cy="4708525"/>
          </a:xfrm>
        </p:spPr>
        <p:txBody>
          <a:bodyPr>
            <a:normAutofit/>
          </a:bodyPr>
          <a:lstStyle/>
          <a:p>
            <a:r>
              <a:rPr lang="en-GB" dirty="0"/>
              <a:t>Utilize the exercise boxes on pages 190 and 191 in analysing the studies</a:t>
            </a:r>
          </a:p>
          <a:p>
            <a:r>
              <a:rPr lang="en-GB" dirty="0"/>
              <a:t>You may also do a </a:t>
            </a:r>
            <a:br>
              <a:rPr lang="en-GB" dirty="0"/>
            </a:br>
            <a:r>
              <a:rPr lang="en-GB" dirty="0"/>
              <a:t>MAGEC/GREANDE analysis</a:t>
            </a:r>
          </a:p>
          <a:p>
            <a:r>
              <a:rPr lang="en-GB" dirty="0"/>
              <a:t>Keep in mind the question: </a:t>
            </a:r>
          </a:p>
          <a:p>
            <a:pPr lvl="1"/>
            <a:r>
              <a:rPr lang="en-GB" dirty="0"/>
              <a:t>Is playing electronic games beneficial or detrimental to cognitive functions?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9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01F0B-28F1-054B-A5E0-12C3A92B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Electronic </a:t>
            </a:r>
            <a:r>
              <a:rPr lang="fi-FI" err="1"/>
              <a:t>games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22A4F0-7D4F-4440-99C8-8F31CF1195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Gaming enhances</a:t>
            </a:r>
          </a:p>
          <a:p>
            <a:pPr lvl="1"/>
            <a:r>
              <a:rPr lang="en-GB"/>
              <a:t>The scope of visuo-spatial vigilance (Green and Bavelier, 2003; Dye and Bavelier, 2010)</a:t>
            </a:r>
          </a:p>
          <a:p>
            <a:pPr lvl="1"/>
            <a:r>
              <a:rPr lang="en-GB"/>
              <a:t>Visuo-spatial capacity and related brain structures (West et al., 2017)</a:t>
            </a:r>
          </a:p>
          <a:p>
            <a:pPr lvl="1"/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3207D8-4FC2-CD43-A3E8-BC01B73D6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1"/>
            <a:endParaRPr lang="en-GB"/>
          </a:p>
          <a:p>
            <a:pPr lvl="1"/>
            <a:r>
              <a:rPr lang="en-GB"/>
              <a:t>Flexible swifts from task to task (Boot et al., 2008; </a:t>
            </a:r>
            <a:r>
              <a:rPr lang="en-GB" err="1"/>
              <a:t>Colzato</a:t>
            </a:r>
            <a:r>
              <a:rPr lang="en-GB"/>
              <a:t> et al., 2010)</a:t>
            </a:r>
          </a:p>
          <a:p>
            <a:pPr lvl="1"/>
            <a:r>
              <a:rPr lang="en-GB"/>
              <a:t>Observing multiple targets at the same time (Trick et al., 2005)</a:t>
            </a:r>
          </a:p>
          <a:p>
            <a:pPr lvl="1"/>
            <a:r>
              <a:rPr lang="en-GB"/>
              <a:t>Short-term memory functions (</a:t>
            </a:r>
            <a:r>
              <a:rPr lang="en-GB" err="1"/>
              <a:t>Colzato</a:t>
            </a:r>
            <a:r>
              <a:rPr lang="en-GB"/>
              <a:t> et al., 2010; Boot et al., 2008; </a:t>
            </a:r>
            <a:r>
              <a:rPr lang="en-GB" err="1"/>
              <a:t>Moisala</a:t>
            </a:r>
            <a:r>
              <a:rPr lang="en-GB"/>
              <a:t> et al., 2017)</a:t>
            </a:r>
          </a:p>
          <a:p>
            <a:pPr lvl="1"/>
            <a:endParaRPr lang="en-GB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68D98A-8989-CB48-8891-CF08B3F7A682}"/>
              </a:ext>
            </a:extLst>
          </p:cNvPr>
          <p:cNvSpPr txBox="1"/>
          <p:nvPr/>
        </p:nvSpPr>
        <p:spPr>
          <a:xfrm>
            <a:off x="868953" y="5477728"/>
            <a:ext cx="350448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WHERE CAN THESE </a:t>
            </a:r>
          </a:p>
          <a:p>
            <a:pPr algn="ctr"/>
            <a:r>
              <a:rPr lang="fi-FI" sz="2400" b="1"/>
              <a:t>SKILLS BE IMPLEMENTED?</a:t>
            </a:r>
          </a:p>
        </p:txBody>
      </p:sp>
    </p:spTree>
    <p:extLst>
      <p:ext uri="{BB962C8B-B14F-4D97-AF65-F5344CB8AC3E}">
        <p14:creationId xmlns:p14="http://schemas.microsoft.com/office/powerpoint/2010/main" val="9909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B35AB-2C3E-7040-B25B-42D6CA5C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Electronic </a:t>
            </a:r>
            <a:r>
              <a:rPr lang="fi-FI" err="1"/>
              <a:t>games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8E09FF-F1A2-5D44-8709-75D69B813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44584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Game addiction</a:t>
            </a:r>
          </a:p>
          <a:p>
            <a:pPr lvl="1"/>
            <a:r>
              <a:rPr lang="en-GB"/>
              <a:t>Only 1-2% of gamers are game addicts </a:t>
            </a:r>
            <a:r>
              <a:rPr lang="en-US"/>
              <a:t>(</a:t>
            </a:r>
            <a:r>
              <a:rPr lang="en-US" err="1"/>
              <a:t>Wittek</a:t>
            </a:r>
            <a:r>
              <a:rPr lang="en-US"/>
              <a:t> et al., 2016)</a:t>
            </a:r>
          </a:p>
          <a:p>
            <a:pPr lvl="1"/>
            <a:r>
              <a:rPr lang="en-GB"/>
              <a:t>10% of gamers are suffering from symptoms related to excessive gaming such as melancholy, fatigue and anxiety (</a:t>
            </a:r>
            <a:r>
              <a:rPr lang="en-GB" err="1"/>
              <a:t>Männikkö</a:t>
            </a:r>
            <a:r>
              <a:rPr lang="en-GB"/>
              <a:t>, 2017)</a:t>
            </a:r>
            <a:endParaRPr lang="fi-FI"/>
          </a:p>
          <a:p>
            <a:pPr lvl="1"/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348905-BB85-E94E-82AB-B5329D5DC3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Excessive gaming is connected with impaired cognition and psychic welfare (Ferguson et al., 2011)</a:t>
            </a:r>
            <a:endParaRPr lang="fi-FI"/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03BBE28-963F-A546-A8C1-1B3B3A5C9C58}"/>
              </a:ext>
            </a:extLst>
          </p:cNvPr>
          <p:cNvSpPr txBox="1"/>
          <p:nvPr/>
        </p:nvSpPr>
        <p:spPr>
          <a:xfrm>
            <a:off x="5137498" y="4646950"/>
            <a:ext cx="331359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HOW TO AVOID </a:t>
            </a:r>
          </a:p>
          <a:p>
            <a:pPr algn="ctr"/>
            <a:r>
              <a:rPr lang="fi-FI" sz="2400" b="1"/>
              <a:t>EXCESSIVE GAMING </a:t>
            </a:r>
          </a:p>
          <a:p>
            <a:pPr algn="ctr"/>
            <a:r>
              <a:rPr lang="fi-FI" sz="2400" b="1"/>
              <a:t>AND GAME ADDICTION?</a:t>
            </a:r>
          </a:p>
        </p:txBody>
      </p:sp>
    </p:spTree>
    <p:extLst>
      <p:ext uri="{BB962C8B-B14F-4D97-AF65-F5344CB8AC3E}">
        <p14:creationId xmlns:p14="http://schemas.microsoft.com/office/powerpoint/2010/main" val="41046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A4745-95E9-6243-8947-0D3A5AC8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A8C325-D0B8-6A4E-8E5D-8A925E469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Do aggressive and violent electronic games cause aggression and violence in the real-life?</a:t>
            </a:r>
          </a:p>
          <a:p>
            <a:pPr lvl="1"/>
            <a:r>
              <a:rPr lang="en-GB" dirty="0"/>
              <a:t>Try provide both arguments and counter-arguments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99656F9-0330-5543-B84F-8A411EE1C2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19508"/>
            <a:ext cx="4038600" cy="3150108"/>
          </a:xfrm>
        </p:spPr>
      </p:pic>
    </p:spTree>
    <p:extLst>
      <p:ext uri="{BB962C8B-B14F-4D97-AF65-F5344CB8AC3E}">
        <p14:creationId xmlns:p14="http://schemas.microsoft.com/office/powerpoint/2010/main" val="41859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1485B-FD8E-1C44-A2C8-CB695913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Electronic </a:t>
            </a:r>
            <a:r>
              <a:rPr lang="fi-FI" err="1"/>
              <a:t>games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4A659-E2A1-D145-8C70-051028AF6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Games and aggressiveness</a:t>
            </a:r>
          </a:p>
          <a:p>
            <a:pPr lvl="1"/>
            <a:r>
              <a:rPr lang="en-GB"/>
              <a:t>Video game influences on </a:t>
            </a:r>
            <a:r>
              <a:rPr lang="en-GB" i="1"/>
              <a:t>increased aggression</a:t>
            </a:r>
            <a:r>
              <a:rPr lang="en-GB"/>
              <a:t> and </a:t>
            </a:r>
            <a:r>
              <a:rPr lang="en-GB" i="1"/>
              <a:t>reduced prosocial behaviour</a:t>
            </a:r>
            <a:r>
              <a:rPr lang="en-GB"/>
              <a:t> are </a:t>
            </a:r>
            <a:r>
              <a:rPr lang="en-GB" b="1"/>
              <a:t>minimal </a:t>
            </a:r>
            <a:r>
              <a:rPr lang="en-GB"/>
              <a:t>(Ferguson, 2015)</a:t>
            </a:r>
            <a:endParaRPr lang="fi-FI"/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198D903-7C13-7C4C-94A6-7BD5074021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55784"/>
            <a:ext cx="4191000" cy="3180522"/>
          </a:xfrm>
        </p:spPr>
      </p:pic>
    </p:spTree>
    <p:extLst>
      <p:ext uri="{BB962C8B-B14F-4D97-AF65-F5344CB8AC3E}">
        <p14:creationId xmlns:p14="http://schemas.microsoft.com/office/powerpoint/2010/main" val="37613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D6ECD-48DD-CF45-AF5E-2C77E09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88F200-D50B-0F4D-BD82-977CFA4B58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Is playing electronic games beneficial or detrimental to cognitive functions?</a:t>
            </a:r>
          </a:p>
          <a:p>
            <a:r>
              <a:rPr lang="en-GB"/>
              <a:t>What factors affect how games influence us?</a:t>
            </a:r>
          </a:p>
          <a:p>
            <a:r>
              <a:rPr lang="en-GB"/>
              <a:t>How can electronic games be used to improve human life?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59E721-FF07-EB48-B5FD-F13C070DA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58719"/>
            <a:ext cx="4038599" cy="2899508"/>
          </a:xfrm>
        </p:spPr>
      </p:pic>
    </p:spTree>
    <p:extLst>
      <p:ext uri="{BB962C8B-B14F-4D97-AF65-F5344CB8AC3E}">
        <p14:creationId xmlns:p14="http://schemas.microsoft.com/office/powerpoint/2010/main" val="6951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AE6DB-5F1C-E549-A4AA-9E5DB3A1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93D70-8FD4-5F4F-A552-492D4D2C00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Eli </a:t>
            </a:r>
            <a:r>
              <a:rPr lang="en-GB" dirty="0" err="1"/>
              <a:t>Pariser</a:t>
            </a:r>
            <a:r>
              <a:rPr lang="en-GB" dirty="0"/>
              <a:t> TED-talk </a:t>
            </a:r>
            <a:r>
              <a:rPr lang="en-GB" i="1" dirty="0">
                <a:hlinkClick r:id="rId2"/>
              </a:rPr>
              <a:t>”Beware online ”filter bubbles””</a:t>
            </a:r>
            <a:endParaRPr lang="en-GB" i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4079CB9-D561-C54D-9F8E-F43AAE501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01980" y="2125184"/>
            <a:ext cx="4084820" cy="269598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7A59A41-DC5A-7D43-989F-A793F5484403}"/>
              </a:ext>
            </a:extLst>
          </p:cNvPr>
          <p:cNvSpPr txBox="1"/>
          <p:nvPr/>
        </p:nvSpPr>
        <p:spPr>
          <a:xfrm>
            <a:off x="483769" y="5297878"/>
            <a:ext cx="823642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HOW CAN FILTER BUBBLES SKEW OUR SCOPE OF KNOWLEDGE?</a:t>
            </a:r>
          </a:p>
        </p:txBody>
      </p:sp>
    </p:spTree>
    <p:extLst>
      <p:ext uri="{BB962C8B-B14F-4D97-AF65-F5344CB8AC3E}">
        <p14:creationId xmlns:p14="http://schemas.microsoft.com/office/powerpoint/2010/main" val="30001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7B32F-C80C-1648-9944-03059472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4FDC54-92CC-5C40-8B77-EB52B79831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Form groups</a:t>
            </a:r>
          </a:p>
          <a:p>
            <a:endParaRPr lang="en-GB"/>
          </a:p>
          <a:p>
            <a:r>
              <a:rPr lang="en-GB"/>
              <a:t>Choose an </a:t>
            </a:r>
            <a:r>
              <a:rPr lang="en-GB" b="1"/>
              <a:t>identical query</a:t>
            </a:r>
            <a:r>
              <a:rPr lang="en-GB"/>
              <a:t> in a search engine and compare the outputs on your personal computers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266913-5206-8643-AD0E-54FAFC4206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/>
              <a:t>To what extent are the outputs similar?</a:t>
            </a:r>
          </a:p>
          <a:p>
            <a:endParaRPr lang="en-GB"/>
          </a:p>
          <a:p>
            <a:r>
              <a:rPr lang="en-GB"/>
              <a:t>How has the search engine’s </a:t>
            </a:r>
            <a:r>
              <a:rPr lang="en-GB" i="1"/>
              <a:t>algorithm</a:t>
            </a:r>
            <a:r>
              <a:rPr lang="en-GB"/>
              <a:t> shaped your outputs?</a:t>
            </a:r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E1AFE9A-FE77-854D-AF2A-E587BF06E4BC}"/>
              </a:ext>
            </a:extLst>
          </p:cNvPr>
          <p:cNvSpPr txBox="1"/>
          <p:nvPr/>
        </p:nvSpPr>
        <p:spPr>
          <a:xfrm>
            <a:off x="588120" y="5283814"/>
            <a:ext cx="796775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WHAT DOES THIS EXCERCISE AND ELI PARISER’S TED </a:t>
            </a:r>
          </a:p>
          <a:p>
            <a:pPr algn="ctr"/>
            <a:r>
              <a:rPr lang="fi-FI" sz="2400" b="1"/>
              <a:t>TALK TEACH YOU ABOUT </a:t>
            </a:r>
            <a:r>
              <a:rPr lang="fi-FI" sz="2400" b="1" i="1"/>
              <a:t>KNOWING</a:t>
            </a:r>
            <a:r>
              <a:rPr lang="fi-FI" sz="2400" b="1"/>
              <a:t> IN THE DIGITAL WORLD? </a:t>
            </a:r>
          </a:p>
        </p:txBody>
      </p:sp>
    </p:spTree>
    <p:extLst>
      <p:ext uri="{BB962C8B-B14F-4D97-AF65-F5344CB8AC3E}">
        <p14:creationId xmlns:p14="http://schemas.microsoft.com/office/powerpoint/2010/main" val="23372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9F895E-0F7A-AAE0-8A7C-B2DD42F4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D09C9F-CD27-CCD0-3DE1-026B5A4BAA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 err="1"/>
              <a:t>Kurzgesagt</a:t>
            </a:r>
            <a:r>
              <a:rPr lang="en-GB" dirty="0"/>
              <a:t> video </a:t>
            </a:r>
            <a:r>
              <a:rPr lang="en-GB" i="1" dirty="0">
                <a:hlinkClick r:id="rId2"/>
              </a:rPr>
              <a:t>”The Internet is Worse Than Ever – Now What?” </a:t>
            </a:r>
            <a:endParaRPr lang="en-GB" i="1" dirty="0"/>
          </a:p>
          <a:p>
            <a:pPr lvl="1"/>
            <a:r>
              <a:rPr lang="en-GB" dirty="0"/>
              <a:t>How does this video differ from the previous TED-Talk? </a:t>
            </a:r>
          </a:p>
        </p:txBody>
      </p:sp>
      <p:pic>
        <p:nvPicPr>
          <p:cNvPr id="6" name="Sisällön paikkamerkki 5" descr="Kuva, joka sisältää kohteen ympyrä, kuvakaappaus, Värikkyys, Grafiikka&#10;&#10;Kuvaus luotu automaattisesti">
            <a:extLst>
              <a:ext uri="{FF2B5EF4-FFF2-40B4-BE49-F238E27FC236}">
                <a16:creationId xmlns:a16="http://schemas.microsoft.com/office/drawing/2014/main" id="{91C4FCBF-6878-69D1-8B77-856A717A42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2229" y="1963624"/>
            <a:ext cx="3374571" cy="337457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BC588C0-2B36-1189-31A9-D8D72357B5B2}"/>
              </a:ext>
            </a:extLst>
          </p:cNvPr>
          <p:cNvSpPr txBox="1"/>
          <p:nvPr/>
        </p:nvSpPr>
        <p:spPr>
          <a:xfrm>
            <a:off x="359807" y="5257800"/>
            <a:ext cx="470551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IS INTERNET BAD FOR OUR </a:t>
            </a:r>
            <a:br>
              <a:rPr lang="fi-FI" sz="2400" b="1" dirty="0"/>
            </a:br>
            <a:r>
              <a:rPr lang="fi-FI" sz="2400" b="1" dirty="0"/>
              <a:t>SCOPE OF KNOWLEDGE AFTER ALL?</a:t>
            </a:r>
          </a:p>
        </p:txBody>
      </p:sp>
    </p:spTree>
    <p:extLst>
      <p:ext uri="{BB962C8B-B14F-4D97-AF65-F5344CB8AC3E}">
        <p14:creationId xmlns:p14="http://schemas.microsoft.com/office/powerpoint/2010/main" val="23441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the article from </a:t>
            </a:r>
            <a:r>
              <a:rPr lang="en-GB" i="1" dirty="0"/>
              <a:t>The Guardian </a:t>
            </a:r>
            <a:r>
              <a:rPr lang="en-GB" dirty="0"/>
              <a:t>on </a:t>
            </a:r>
            <a:r>
              <a:rPr lang="en-GB" b="1" dirty="0"/>
              <a:t>the effects of the internet </a:t>
            </a:r>
          </a:p>
          <a:p>
            <a:pPr lvl="1"/>
            <a:r>
              <a:rPr lang="en-GB" dirty="0"/>
              <a:t>Has the internet changed the way we think?</a:t>
            </a:r>
          </a:p>
          <a:p>
            <a:pPr lvl="1"/>
            <a:r>
              <a:rPr lang="en-GB" dirty="0"/>
              <a:t>What are the </a:t>
            </a: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 and the </a:t>
            </a: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 of the internet?</a:t>
            </a:r>
          </a:p>
          <a:p>
            <a:pPr lvl="1"/>
            <a:r>
              <a:rPr lang="en-GB" dirty="0"/>
              <a:t>How has the internet changed since 2010?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0512"/>
            <a:ext cx="4038600" cy="3188368"/>
          </a:xfrm>
        </p:spPr>
      </p:pic>
    </p:spTree>
    <p:extLst>
      <p:ext uri="{BB962C8B-B14F-4D97-AF65-F5344CB8AC3E}">
        <p14:creationId xmlns:p14="http://schemas.microsoft.com/office/powerpoint/2010/main" val="20469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is </a:t>
            </a:r>
            <a:r>
              <a:rPr lang="en-GB" b="1"/>
              <a:t>media</a:t>
            </a:r>
            <a:r>
              <a:rPr lang="en-GB"/>
              <a:t>?</a:t>
            </a:r>
          </a:p>
          <a:p>
            <a:pPr lvl="1"/>
            <a:r>
              <a:rPr lang="en-GB"/>
              <a:t>Try to give your own definition</a:t>
            </a:r>
          </a:p>
          <a:p>
            <a:r>
              <a:rPr lang="en-GB"/>
              <a:t>What kind of </a:t>
            </a:r>
            <a:r>
              <a:rPr lang="en-GB" i="1"/>
              <a:t>forms</a:t>
            </a:r>
            <a:r>
              <a:rPr lang="en-GB"/>
              <a:t> can media take?</a:t>
            </a:r>
          </a:p>
          <a:p>
            <a:pPr lvl="1"/>
            <a:r>
              <a:rPr lang="en-GB"/>
              <a:t>Compile a list </a:t>
            </a:r>
          </a:p>
          <a:p>
            <a:r>
              <a:rPr lang="en-GB" i="1"/>
              <a:t>Don’t use any assistive devices!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60320"/>
            <a:ext cx="4291491" cy="2417540"/>
          </a:xfrm>
        </p:spPr>
      </p:pic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TOK-LINK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604658" cy="4708525"/>
          </a:xfrm>
        </p:spPr>
        <p:txBody>
          <a:bodyPr>
            <a:normAutofit/>
          </a:bodyPr>
          <a:lstStyle/>
          <a:p>
            <a:r>
              <a:rPr lang="en-GB" dirty="0"/>
              <a:t>How do the following KQs relate to the contents we just covered?</a:t>
            </a:r>
          </a:p>
          <a:p>
            <a:pPr lvl="1"/>
            <a:r>
              <a:rPr lang="en-GB" dirty="0"/>
              <a:t>To what extent is the internet changing what it means to know something?</a:t>
            </a:r>
          </a:p>
          <a:p>
            <a:pPr lvl="1"/>
            <a:r>
              <a:rPr lang="en-GB" dirty="0"/>
              <a:t>How are online or virtual communities similar to/ different from “traditional” communities of knowers?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7985" y="2560638"/>
            <a:ext cx="3990958" cy="2353375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621514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 dirty="0"/>
              <a:t>DISCUSS</a:t>
            </a:r>
            <a:r>
              <a:rPr lang="fi-FI" sz="2800" b="1" dirty="0"/>
              <a:t> AND </a:t>
            </a:r>
            <a:r>
              <a:rPr lang="fi-FI" sz="2800" b="1" i="1" dirty="0"/>
              <a:t>EXPLORE</a:t>
            </a:r>
            <a:r>
              <a:rPr lang="fi-FI" sz="2800" b="1" dirty="0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228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DAD68B-9BE4-614D-8B1C-C1F8D9BA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1F2169-52AB-5F40-80E2-47BFCA4D51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kind of aspects in internet can cause addiction?</a:t>
            </a:r>
          </a:p>
          <a:p>
            <a:endParaRPr lang="en-GB"/>
          </a:p>
          <a:p>
            <a:r>
              <a:rPr lang="en-GB"/>
              <a:t>How can internet addiction manifest itself?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D24A42D-04FA-854F-A837-5BCFA75F4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63921"/>
            <a:ext cx="4191000" cy="3279274"/>
          </a:xfrm>
        </p:spPr>
      </p:pic>
    </p:spTree>
    <p:extLst>
      <p:ext uri="{BB962C8B-B14F-4D97-AF65-F5344CB8AC3E}">
        <p14:creationId xmlns:p14="http://schemas.microsoft.com/office/powerpoint/2010/main" val="20915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Do the </a:t>
            </a:r>
            <a:r>
              <a:rPr lang="en-GB" b="1"/>
              <a:t>internet addiction test </a:t>
            </a:r>
            <a:r>
              <a:rPr lang="en-GB"/>
              <a:t>(IAT) in </a:t>
            </a:r>
            <a:r>
              <a:rPr lang="en-GB" i="1" err="1">
                <a:hlinkClick r:id="rId2"/>
              </a:rPr>
              <a:t>Päihdelinkki</a:t>
            </a:r>
            <a:r>
              <a:rPr lang="en-GB">
                <a:hlinkClick r:id="rId2"/>
              </a:rPr>
              <a:t> </a:t>
            </a:r>
            <a:r>
              <a:rPr lang="en-GB"/>
              <a:t>(in Finnish) and/or in </a:t>
            </a:r>
            <a:r>
              <a:rPr lang="en-GB" i="1">
                <a:hlinkClick r:id="rId3"/>
              </a:rPr>
              <a:t>Net Addiction</a:t>
            </a:r>
            <a:r>
              <a:rPr lang="en-GB"/>
              <a:t> (in English)</a:t>
            </a:r>
          </a:p>
          <a:p>
            <a:pPr lvl="1"/>
            <a:r>
              <a:rPr lang="en-GB"/>
              <a:t>What does the result tell about your use of the internet?</a:t>
            </a:r>
          </a:p>
          <a:p>
            <a:pPr lvl="1"/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9475"/>
            <a:ext cx="4038600" cy="3067412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9BD0669-5FCC-2D43-A155-57B5C362E6D9}"/>
              </a:ext>
            </a:extLst>
          </p:cNvPr>
          <p:cNvSpPr txBox="1"/>
          <p:nvPr/>
        </p:nvSpPr>
        <p:spPr>
          <a:xfrm>
            <a:off x="1506930" y="5724459"/>
            <a:ext cx="613014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HOW INTERNET ADDICTION CAN BE AVOIDED?</a:t>
            </a:r>
          </a:p>
        </p:txBody>
      </p:sp>
    </p:spTree>
    <p:extLst>
      <p:ext uri="{BB962C8B-B14F-4D97-AF65-F5344CB8AC3E}">
        <p14:creationId xmlns:p14="http://schemas.microsoft.com/office/powerpoint/2010/main" val="19610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Read the box </a:t>
            </a:r>
            <a:r>
              <a:rPr lang="en-GB" i="1"/>
              <a:t>Psychology in real life </a:t>
            </a:r>
            <a:r>
              <a:rPr lang="en-GB"/>
              <a:t>on page 189</a:t>
            </a:r>
          </a:p>
          <a:p>
            <a:endParaRPr lang="en-GB"/>
          </a:p>
          <a:p>
            <a:r>
              <a:rPr lang="en-GB"/>
              <a:t>To what extent have you fallen into the phenomenon called </a:t>
            </a:r>
            <a:r>
              <a:rPr lang="en-GB" i="1"/>
              <a:t>digital amnesia</a:t>
            </a:r>
            <a:r>
              <a:rPr lang="en-GB"/>
              <a:t>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1906"/>
            <a:ext cx="4038600" cy="2882550"/>
          </a:xfrm>
        </p:spPr>
      </p:pic>
    </p:spTree>
    <p:extLst>
      <p:ext uri="{BB962C8B-B14F-4D97-AF65-F5344CB8AC3E}">
        <p14:creationId xmlns:p14="http://schemas.microsoft.com/office/powerpoint/2010/main" val="5038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8AECD4-0EA7-244B-B202-C5F782CC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4FBC99-FCDF-9B46-8CEF-430F222B8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Has digital technology </a:t>
            </a:r>
            <a:r>
              <a:rPr lang="en-GB">
                <a:solidFill>
                  <a:srgbClr val="00B050"/>
                </a:solidFill>
              </a:rPr>
              <a:t>enhanced</a:t>
            </a:r>
            <a:r>
              <a:rPr lang="en-GB"/>
              <a:t> or </a:t>
            </a:r>
            <a:r>
              <a:rPr lang="en-GB">
                <a:solidFill>
                  <a:srgbClr val="FF0000"/>
                </a:solidFill>
              </a:rPr>
              <a:t>inhibited</a:t>
            </a:r>
            <a:r>
              <a:rPr lang="en-GB"/>
              <a:t> your learning?</a:t>
            </a:r>
          </a:p>
          <a:p>
            <a:pPr lvl="1"/>
            <a:r>
              <a:rPr lang="en-GB"/>
              <a:t>Try to give examples from both perspectives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38DEC70-2613-FB4B-B897-C80122FA16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4771" y="1985395"/>
            <a:ext cx="3483429" cy="3483429"/>
          </a:xfrm>
        </p:spPr>
      </p:pic>
    </p:spTree>
    <p:extLst>
      <p:ext uri="{BB962C8B-B14F-4D97-AF65-F5344CB8AC3E}">
        <p14:creationId xmlns:p14="http://schemas.microsoft.com/office/powerpoint/2010/main" val="8692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 </a:t>
            </a:r>
            <a:r>
              <a:rPr lang="fi-FI" err="1"/>
              <a:t>technology</a:t>
            </a:r>
            <a:r>
              <a:rPr lang="fi-FI"/>
              <a:t> and </a:t>
            </a:r>
            <a:r>
              <a:rPr lang="fi-FI" err="1"/>
              <a:t>learning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Learning the alphabets is faster when written by hand (Longchamp et al., 2005; 2008)</a:t>
            </a:r>
          </a:p>
          <a:p>
            <a:r>
              <a:rPr lang="en-GB"/>
              <a:t>Memos written by hand are remembered better (Mueller &amp; Oppenheimer, 2014)</a:t>
            </a:r>
          </a:p>
          <a:p>
            <a:r>
              <a:rPr lang="en-GB"/>
              <a:t>Texts read from a paper are understood and remembered better </a:t>
            </a:r>
            <a:br>
              <a:rPr lang="en-GB"/>
            </a:br>
            <a:r>
              <a:rPr lang="en-GB"/>
              <a:t>(</a:t>
            </a:r>
            <a:r>
              <a:rPr lang="en-GB" err="1"/>
              <a:t>Mangen</a:t>
            </a:r>
            <a:r>
              <a:rPr lang="en-GB"/>
              <a:t> et al., 2013; Noyes &amp; Garland, 2003)</a:t>
            </a:r>
          </a:p>
          <a:p>
            <a:r>
              <a:rPr lang="en-GB"/>
              <a:t>Reading a paper book is less stressful </a:t>
            </a:r>
            <a:br>
              <a:rPr lang="en-GB"/>
            </a:br>
            <a:r>
              <a:rPr lang="en-GB"/>
              <a:t>(</a:t>
            </a:r>
            <a:r>
              <a:rPr lang="en-GB" err="1"/>
              <a:t>Wästlund</a:t>
            </a:r>
            <a:r>
              <a:rPr lang="en-GB"/>
              <a:t> et al., 2005)</a:t>
            </a:r>
          </a:p>
          <a:p>
            <a:r>
              <a:rPr lang="en-GB"/>
              <a:t>Texts written by hand are of higher quality </a:t>
            </a:r>
            <a:br>
              <a:rPr lang="en-GB"/>
            </a:br>
            <a:r>
              <a:rPr lang="en-GB"/>
              <a:t>(</a:t>
            </a:r>
            <a:r>
              <a:rPr lang="en-GB" err="1"/>
              <a:t>Berninger</a:t>
            </a:r>
            <a:r>
              <a:rPr lang="en-GB"/>
              <a:t> et al., 2009)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 </a:t>
            </a:r>
            <a:r>
              <a:rPr lang="fi-FI" err="1"/>
              <a:t>technology</a:t>
            </a:r>
            <a:r>
              <a:rPr lang="fi-FI"/>
              <a:t> and </a:t>
            </a:r>
            <a:r>
              <a:rPr lang="fi-FI" err="1"/>
              <a:t>learning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On the other hand, students suffering from learning deficiencies might benefit from technology, because it can add motivation (</a:t>
            </a:r>
            <a:r>
              <a:rPr lang="en-GB" err="1"/>
              <a:t>Wollscheid</a:t>
            </a:r>
            <a:r>
              <a:rPr lang="en-GB"/>
              <a:t> et al., 2016)</a:t>
            </a:r>
          </a:p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FBD860-FD98-A24D-897C-F0F10F2A8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8056" y="1754120"/>
            <a:ext cx="3156857" cy="4042993"/>
          </a:xfrm>
        </p:spPr>
      </p:pic>
    </p:spTree>
    <p:extLst>
      <p:ext uri="{BB962C8B-B14F-4D97-AF65-F5344CB8AC3E}">
        <p14:creationId xmlns:p14="http://schemas.microsoft.com/office/powerpoint/2010/main" val="3708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D5DB4-C652-7C48-80F6-111847D5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 </a:t>
            </a:r>
            <a:r>
              <a:rPr lang="fi-FI" err="1"/>
              <a:t>technology</a:t>
            </a:r>
            <a:r>
              <a:rPr lang="fi-FI"/>
              <a:t> and </a:t>
            </a:r>
            <a:r>
              <a:rPr lang="fi-FI" err="1"/>
              <a:t>learning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FF6344-3A66-354A-9663-99C69BD61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In addition, technology can create new learning possibilities</a:t>
            </a:r>
          </a:p>
          <a:p>
            <a:pPr lvl="1"/>
            <a:r>
              <a:rPr lang="en-GB"/>
              <a:t>E.g. </a:t>
            </a:r>
            <a:r>
              <a:rPr lang="en-GB" err="1"/>
              <a:t>Dr.</a:t>
            </a:r>
            <a:r>
              <a:rPr lang="en-GB"/>
              <a:t> Ruben R. </a:t>
            </a:r>
            <a:r>
              <a:rPr lang="en-GB" err="1"/>
              <a:t>Puentedura’s</a:t>
            </a:r>
            <a:r>
              <a:rPr lang="en-GB"/>
              <a:t> </a:t>
            </a:r>
            <a:br>
              <a:rPr lang="en-GB"/>
            </a:br>
            <a:r>
              <a:rPr lang="en-GB"/>
              <a:t>SAMR model</a:t>
            </a:r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E0DE45B-669D-3D43-AAE7-A1B032487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15862"/>
            <a:ext cx="4038600" cy="3094638"/>
          </a:xfrm>
        </p:spPr>
      </p:pic>
    </p:spTree>
    <p:extLst>
      <p:ext uri="{BB962C8B-B14F-4D97-AF65-F5344CB8AC3E}">
        <p14:creationId xmlns:p14="http://schemas.microsoft.com/office/powerpoint/2010/main" val="42273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6074AE-250A-3E49-8FA7-B8A4E76F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620C0C-2474-0247-993C-1D65DD99D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How should digital technology be used in education?</a:t>
            </a:r>
          </a:p>
          <a:p>
            <a:pPr lvl="1"/>
            <a:r>
              <a:rPr lang="en-GB"/>
              <a:t>Try to provide </a:t>
            </a:r>
            <a:r>
              <a:rPr lang="en-GB" i="1"/>
              <a:t>guidelines</a:t>
            </a:r>
            <a:r>
              <a:rPr lang="en-GB"/>
              <a:t> based on what you have learned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169C344-ED7C-0D43-82CA-3140B73AAD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455756"/>
            <a:ext cx="4038600" cy="2712492"/>
          </a:xfrm>
        </p:spPr>
      </p:pic>
    </p:spTree>
    <p:extLst>
      <p:ext uri="{BB962C8B-B14F-4D97-AF65-F5344CB8AC3E}">
        <p14:creationId xmlns:p14="http://schemas.microsoft.com/office/powerpoint/2010/main" val="32908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One volunteer is needed</a:t>
            </a:r>
          </a:p>
          <a:p>
            <a:endParaRPr lang="en-GB"/>
          </a:p>
          <a:p>
            <a:r>
              <a:rPr lang="en-GB"/>
              <a:t>Audience will come up with tasks for the volunteer and the volunteer must do them simultaneously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7235"/>
            <a:ext cx="4038600" cy="2871893"/>
          </a:xfrm>
        </p:spPr>
      </p:pic>
    </p:spTree>
    <p:extLst>
      <p:ext uri="{BB962C8B-B14F-4D97-AF65-F5344CB8AC3E}">
        <p14:creationId xmlns:p14="http://schemas.microsoft.com/office/powerpoint/2010/main" val="17880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Etymology</a:t>
            </a:r>
          </a:p>
          <a:p>
            <a:pPr lvl="1"/>
            <a:r>
              <a:rPr lang="en-GB" i="1"/>
              <a:t>Medium</a:t>
            </a:r>
            <a:r>
              <a:rPr lang="en-GB"/>
              <a:t> (</a:t>
            </a:r>
            <a:r>
              <a:rPr lang="en-GB" err="1"/>
              <a:t>latin</a:t>
            </a:r>
            <a:r>
              <a:rPr lang="en-GB"/>
              <a:t>) = intervening, conveyor</a:t>
            </a:r>
          </a:p>
          <a:p>
            <a:pPr lvl="1"/>
            <a:endParaRPr lang="en-GB"/>
          </a:p>
          <a:p>
            <a:r>
              <a:rPr lang="en-GB"/>
              <a:t>Modern definition</a:t>
            </a:r>
          </a:p>
          <a:p>
            <a:pPr lvl="1"/>
            <a:r>
              <a:rPr lang="en-GB"/>
              <a:t>Communication and communication technology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02" y="2354580"/>
            <a:ext cx="4080670" cy="3010503"/>
          </a:xfrm>
        </p:spPr>
      </p:pic>
    </p:spTree>
    <p:extLst>
      <p:ext uri="{BB962C8B-B14F-4D97-AF65-F5344CB8AC3E}">
        <p14:creationId xmlns:p14="http://schemas.microsoft.com/office/powerpoint/2010/main" val="9090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8086" cy="4525963"/>
          </a:xfrm>
        </p:spPr>
        <p:txBody>
          <a:bodyPr>
            <a:normAutofit/>
          </a:bodyPr>
          <a:lstStyle/>
          <a:p>
            <a:r>
              <a:rPr lang="en-GB"/>
              <a:t>In what kind of situations you have to do several tasks simultaneously?</a:t>
            </a:r>
          </a:p>
          <a:p>
            <a:r>
              <a:rPr lang="en-GB"/>
              <a:t>How does multitasking affect your performance?</a:t>
            </a:r>
          </a:p>
          <a:p>
            <a:r>
              <a:rPr lang="en-GB"/>
              <a:t>Is digital technology increasing the need for multitasking?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4136"/>
            <a:ext cx="4038600" cy="3054318"/>
          </a:xfrm>
        </p:spPr>
      </p:pic>
    </p:spTree>
    <p:extLst>
      <p:ext uri="{BB962C8B-B14F-4D97-AF65-F5344CB8AC3E}">
        <p14:creationId xmlns:p14="http://schemas.microsoft.com/office/powerpoint/2010/main" val="20070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Multitasking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Moisala</a:t>
            </a:r>
            <a:r>
              <a:rPr lang="en-GB" b="1" dirty="0"/>
              <a:t> et al. (2015)</a:t>
            </a:r>
          </a:p>
          <a:p>
            <a:pPr lvl="1"/>
            <a:r>
              <a:rPr lang="en-GB" dirty="0"/>
              <a:t>Multitaskers do worse on tasks that require focus</a:t>
            </a:r>
          </a:p>
          <a:p>
            <a:pPr lvl="1"/>
            <a:r>
              <a:rPr lang="en-GB" dirty="0"/>
              <a:t>Multitasking burdens </a:t>
            </a:r>
            <a:br>
              <a:rPr lang="en-GB" dirty="0"/>
            </a:br>
            <a:r>
              <a:rPr lang="en-GB" dirty="0"/>
              <a:t>the brain</a:t>
            </a:r>
          </a:p>
          <a:p>
            <a:endParaRPr lang="en-GB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8962DCF4-9924-F242-B8EA-56BF0430A8D6}"/>
              </a:ext>
            </a:extLst>
          </p:cNvPr>
          <p:cNvGrpSpPr/>
          <p:nvPr/>
        </p:nvGrpSpPr>
        <p:grpSpPr>
          <a:xfrm>
            <a:off x="4495800" y="1595606"/>
            <a:ext cx="4191000" cy="2181562"/>
            <a:chOff x="4495800" y="1595606"/>
            <a:chExt cx="4191000" cy="2181562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7DEC1C7D-F390-6C4C-B823-7F81951E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1595606"/>
              <a:ext cx="4191000" cy="1667546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24AB393D-E392-194C-A87D-99A914E54151}"/>
                </a:ext>
              </a:extLst>
            </p:cNvPr>
            <p:cNvSpPr txBox="1"/>
            <p:nvPr/>
          </p:nvSpPr>
          <p:spPr>
            <a:xfrm>
              <a:off x="5829617" y="3315503"/>
              <a:ext cx="1523366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fi-FI" sz="2400" b="1"/>
                <a:t>LISTENING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DA8A6D1-9D40-9C46-A3EB-B41938983B04}"/>
              </a:ext>
            </a:extLst>
          </p:cNvPr>
          <p:cNvGrpSpPr/>
          <p:nvPr/>
        </p:nvGrpSpPr>
        <p:grpSpPr>
          <a:xfrm>
            <a:off x="4495800" y="3833340"/>
            <a:ext cx="4191000" cy="2238561"/>
            <a:chOff x="4495800" y="3833340"/>
            <a:chExt cx="4191000" cy="2238561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B1189125-FADD-6544-BB12-4BBCB3B89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3833340"/>
              <a:ext cx="4191000" cy="1722635"/>
            </a:xfrm>
            <a:prstGeom prst="rect">
              <a:avLst/>
            </a:prstGeom>
          </p:spPr>
        </p:pic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36ACF9C-F27A-694D-BB48-9CAB554489D5}"/>
                </a:ext>
              </a:extLst>
            </p:cNvPr>
            <p:cNvSpPr txBox="1"/>
            <p:nvPr/>
          </p:nvSpPr>
          <p:spPr>
            <a:xfrm>
              <a:off x="5094127" y="5610236"/>
              <a:ext cx="2994346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fi-FI" sz="2400" b="1"/>
                <a:t>LISTENING +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2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5C9D63-15AF-D849-A2BE-9805CCEE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B69EDB-6A6B-2541-B236-A43C42EB9D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192–194 and teacher’s additional materials</a:t>
            </a:r>
          </a:p>
          <a:p>
            <a:r>
              <a:rPr lang="en-GB" dirty="0"/>
              <a:t>Complete the teacher’s handout on induced media multitasking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E150E93-B86E-E246-81F0-AB36EFBD0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11249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35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3D13E-F400-9E4E-AB60-3230D69B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731BB-87D0-D643-A26F-6D7497874A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  <a:p>
            <a:r>
              <a:rPr lang="en-GB"/>
              <a:t>How should you change your habits and behaviour related to digital technology in order to </a:t>
            </a:r>
            <a:r>
              <a:rPr lang="en-GB" b="1"/>
              <a:t>avoid multitasking</a:t>
            </a:r>
            <a:r>
              <a:rPr lang="en-GB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D3A067-2E71-244D-8311-B6571BFC2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10720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Does digital technology affect attention?</a:t>
            </a:r>
          </a:p>
          <a:p>
            <a:endParaRPr lang="en-GB"/>
          </a:p>
          <a:p>
            <a:r>
              <a:rPr lang="en-GB"/>
              <a:t>Can digital technology increase the rate of </a:t>
            </a:r>
            <a:r>
              <a:rPr lang="en-GB" i="1"/>
              <a:t>Attention Deficit Hyperactivity Disorder </a:t>
            </a:r>
            <a:r>
              <a:rPr lang="en-GB"/>
              <a:t>(ADHD)?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788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 </a:t>
            </a:r>
            <a:r>
              <a:rPr lang="fi-FI" err="1"/>
              <a:t>technolgy</a:t>
            </a:r>
            <a:r>
              <a:rPr lang="fi-FI"/>
              <a:t> and ADHD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28733"/>
          </a:xfrm>
        </p:spPr>
        <p:txBody>
          <a:bodyPr>
            <a:normAutofit/>
          </a:bodyPr>
          <a:lstStyle/>
          <a:p>
            <a:r>
              <a:rPr lang="en-GB" b="1" dirty="0"/>
              <a:t>Swing et al. (2010)</a:t>
            </a:r>
          </a:p>
          <a:p>
            <a:pPr lvl="1"/>
            <a:r>
              <a:rPr lang="en-GB" i="1" dirty="0"/>
              <a:t>Longitudinal</a:t>
            </a:r>
            <a:r>
              <a:rPr lang="en-GB" dirty="0"/>
              <a:t> study showed a relationship between screen time and reduced classroom attention in 6–12 year old students</a:t>
            </a:r>
          </a:p>
          <a:p>
            <a:pPr lvl="1"/>
            <a:r>
              <a:rPr lang="en-GB" dirty="0"/>
              <a:t>Over two hours of entertainment screen time per day anticipated attention problems</a:t>
            </a:r>
          </a:p>
          <a:p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928733"/>
          </a:xfrm>
        </p:spPr>
        <p:txBody>
          <a:bodyPr>
            <a:normAutofit/>
          </a:bodyPr>
          <a:lstStyle/>
          <a:p>
            <a:r>
              <a:rPr lang="en-GB" b="1" dirty="0" err="1"/>
              <a:t>Polanzyk</a:t>
            </a:r>
            <a:r>
              <a:rPr lang="en-GB" b="1" dirty="0"/>
              <a:t> et al. (2014)</a:t>
            </a:r>
          </a:p>
          <a:p>
            <a:pPr lvl="1"/>
            <a:r>
              <a:rPr lang="en-GB" i="1" dirty="0"/>
              <a:t>Meta-analysis</a:t>
            </a:r>
            <a:r>
              <a:rPr lang="en-GB" dirty="0"/>
              <a:t> of 135 studies</a:t>
            </a:r>
          </a:p>
          <a:p>
            <a:pPr lvl="1"/>
            <a:r>
              <a:rPr lang="en-GB" i="1" dirty="0"/>
              <a:t>Prevalence</a:t>
            </a:r>
            <a:r>
              <a:rPr lang="en-GB" dirty="0"/>
              <a:t> of ADHD has NOT grown since 1985 till 2012</a:t>
            </a:r>
          </a:p>
          <a:p>
            <a:pPr lvl="1"/>
            <a:r>
              <a:rPr lang="en-GB" dirty="0"/>
              <a:t>The number of ADHD </a:t>
            </a:r>
            <a:r>
              <a:rPr lang="en-GB" i="1" dirty="0"/>
              <a:t>diagnosis</a:t>
            </a:r>
            <a:r>
              <a:rPr lang="en-GB" dirty="0"/>
              <a:t> has grown, but this seems to be due to the changes in diagnostic criteria and parental awareness</a:t>
            </a:r>
          </a:p>
        </p:txBody>
      </p:sp>
    </p:spTree>
    <p:extLst>
      <p:ext uri="{BB962C8B-B14F-4D97-AF65-F5344CB8AC3E}">
        <p14:creationId xmlns:p14="http://schemas.microsoft.com/office/powerpoint/2010/main" val="10528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5ED09D-D5E1-5643-B5C7-32299951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Attention</a:t>
            </a:r>
            <a:r>
              <a:rPr lang="fi-FI"/>
              <a:t> </a:t>
            </a:r>
            <a:r>
              <a:rPr lang="fi-FI" err="1"/>
              <a:t>Deficit</a:t>
            </a:r>
            <a:r>
              <a:rPr lang="fi-FI"/>
              <a:t> </a:t>
            </a:r>
            <a:r>
              <a:rPr lang="fi-FI" err="1"/>
              <a:t>Trait</a:t>
            </a:r>
            <a:r>
              <a:rPr lang="fi-FI"/>
              <a:t> (ADT)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638333-779D-2346-836A-18E1E181D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A phenomenon where attention starts to diminish in the same way as in </a:t>
            </a:r>
            <a:r>
              <a:rPr lang="en-GB" i="1"/>
              <a:t>Attention Deficit Disorder</a:t>
            </a:r>
            <a:r>
              <a:rPr lang="en-GB"/>
              <a:t> (ADD) and </a:t>
            </a:r>
            <a:r>
              <a:rPr lang="en-GB" i="1"/>
              <a:t>Attention Deficit Hyperactivity Disorder</a:t>
            </a:r>
            <a:r>
              <a:rPr lang="en-GB"/>
              <a:t> (ADHD), but without the neurophysiological dysfunctions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D813ED2-2D73-4644-853D-314F8DF1F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7720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5E840-6E1A-FF4A-8492-24186DCD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B29EA8-DEE2-B843-A41F-5087CC61F2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How can you foster and develop your ability to focus and concentrate?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5C706C-7604-8240-98E2-F95260A69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354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5C5D54-FFB1-644A-909C-BABD4060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E82003-B2EE-C54D-B515-3C1F84BA8C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Reflect your use of </a:t>
            </a:r>
            <a:r>
              <a:rPr lang="en-GB" i="1"/>
              <a:t>social media</a:t>
            </a:r>
          </a:p>
          <a:p>
            <a:pPr lvl="1"/>
            <a:r>
              <a:rPr lang="en-GB"/>
              <a:t>What kind of </a:t>
            </a:r>
            <a:r>
              <a:rPr lang="en-GB">
                <a:solidFill>
                  <a:srgbClr val="00B050"/>
                </a:solidFill>
              </a:rPr>
              <a:t>positive</a:t>
            </a:r>
            <a:r>
              <a:rPr lang="en-GB"/>
              <a:t> and </a:t>
            </a:r>
            <a:r>
              <a:rPr lang="en-GB">
                <a:solidFill>
                  <a:srgbClr val="FF0000"/>
                </a:solidFill>
              </a:rPr>
              <a:t>negative</a:t>
            </a:r>
            <a:r>
              <a:rPr lang="en-GB"/>
              <a:t> effects it has on your behaviour and well-being?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6F1C2C-1325-014E-BE83-F1A33BCC7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47843"/>
            <a:ext cx="4038600" cy="273582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038B633-30AF-B143-84F6-281BC476D329}"/>
              </a:ext>
            </a:extLst>
          </p:cNvPr>
          <p:cNvSpPr txBox="1"/>
          <p:nvPr/>
        </p:nvSpPr>
        <p:spPr>
          <a:xfrm>
            <a:off x="4485203" y="5166230"/>
            <a:ext cx="436459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HAVE YOU EXPERIENCED FOMO?</a:t>
            </a:r>
          </a:p>
        </p:txBody>
      </p:sp>
    </p:spTree>
    <p:extLst>
      <p:ext uri="{BB962C8B-B14F-4D97-AF65-F5344CB8AC3E}">
        <p14:creationId xmlns:p14="http://schemas.microsoft.com/office/powerpoint/2010/main" val="11063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FB7E96-FA82-394B-B2BB-E2453158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Digital </a:t>
            </a:r>
            <a:r>
              <a:rPr lang="fi-FI" err="1"/>
              <a:t>techonology</a:t>
            </a:r>
            <a:r>
              <a:rPr lang="fi-FI"/>
              <a:t> and </a:t>
            </a:r>
            <a:br>
              <a:rPr lang="fi-FI"/>
            </a:br>
            <a:r>
              <a:rPr lang="fi-FI" err="1"/>
              <a:t>human</a:t>
            </a:r>
            <a:r>
              <a:rPr lang="fi-FI"/>
              <a:t> </a:t>
            </a:r>
            <a:r>
              <a:rPr lang="fi-FI" err="1"/>
              <a:t>interaction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D92179-AF7F-D14C-AED4-2465D4FF33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/>
              <a:t>McDool</a:t>
            </a:r>
            <a:r>
              <a:rPr lang="en-GB" b="1" dirty="0"/>
              <a:t> et al. (2016)</a:t>
            </a:r>
          </a:p>
          <a:p>
            <a:pPr lvl="1"/>
            <a:r>
              <a:rPr lang="en-GB" dirty="0"/>
              <a:t>Longitudinal study with 10-15 years old</a:t>
            </a:r>
          </a:p>
          <a:p>
            <a:pPr lvl="1"/>
            <a:r>
              <a:rPr lang="en-GB" dirty="0"/>
              <a:t>spending more time on social networks reduces the satisfaction that children feel with all aspects of their lives, except for their friendships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7459EFE-BEBA-4F4A-A827-7F9788EC75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6727" y="2556352"/>
            <a:ext cx="3937000" cy="2247900"/>
          </a:xfrm>
        </p:spPr>
      </p:pic>
    </p:spTree>
    <p:extLst>
      <p:ext uri="{BB962C8B-B14F-4D97-AF65-F5344CB8AC3E}">
        <p14:creationId xmlns:p14="http://schemas.microsoft.com/office/powerpoint/2010/main" val="12148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Media can be divided into categories based on the technology they use</a:t>
            </a:r>
          </a:p>
          <a:p>
            <a:pPr lvl="1"/>
            <a:r>
              <a:rPr lang="en-GB"/>
              <a:t>Graphic media</a:t>
            </a:r>
          </a:p>
          <a:p>
            <a:pPr lvl="1"/>
            <a:r>
              <a:rPr lang="en-GB"/>
              <a:t>Audio-visual media</a:t>
            </a:r>
          </a:p>
          <a:p>
            <a:pPr lvl="1"/>
            <a:r>
              <a:rPr lang="en-GB"/>
              <a:t>Multimedia</a:t>
            </a:r>
          </a:p>
          <a:p>
            <a:pPr lvl="1"/>
            <a:r>
              <a:rPr lang="en-GB"/>
              <a:t>New Media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5425"/>
            <a:ext cx="4038600" cy="3355513"/>
          </a:xfrm>
        </p:spPr>
      </p:pic>
    </p:spTree>
    <p:extLst>
      <p:ext uri="{BB962C8B-B14F-4D97-AF65-F5344CB8AC3E}">
        <p14:creationId xmlns:p14="http://schemas.microsoft.com/office/powerpoint/2010/main" val="6369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2851C-B8F6-B942-94D4-9E644216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Digital </a:t>
            </a:r>
            <a:r>
              <a:rPr lang="fi-FI" err="1"/>
              <a:t>techonology</a:t>
            </a:r>
            <a:r>
              <a:rPr lang="fi-FI"/>
              <a:t> and </a:t>
            </a:r>
            <a:br>
              <a:rPr lang="fi-FI"/>
            </a:br>
            <a:r>
              <a:rPr lang="fi-FI" err="1"/>
              <a:t>human</a:t>
            </a:r>
            <a:r>
              <a:rPr lang="fi-FI"/>
              <a:t> </a:t>
            </a:r>
            <a:r>
              <a:rPr lang="fi-FI" err="1"/>
              <a:t>interaction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049EFB-07B9-0340-B8F3-92C0BEDBFC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b="1" dirty="0" err="1"/>
              <a:t>Bickart</a:t>
            </a:r>
            <a:r>
              <a:rPr lang="fi-FI" b="1" dirty="0"/>
              <a:t> et al. (2011)</a:t>
            </a:r>
          </a:p>
          <a:p>
            <a:pPr lvl="1"/>
            <a:r>
              <a:rPr lang="en-US" dirty="0"/>
              <a:t>Amygdala volume correlates with the size and complexity of social networks in adult humans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A4904FF-BB16-1743-ABAC-4676F39B70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14705"/>
            <a:ext cx="4038600" cy="2296953"/>
          </a:xfrm>
        </p:spPr>
      </p:pic>
    </p:spTree>
    <p:extLst>
      <p:ext uri="{BB962C8B-B14F-4D97-AF65-F5344CB8AC3E}">
        <p14:creationId xmlns:p14="http://schemas.microsoft.com/office/powerpoint/2010/main" val="42539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519E1E-390B-6948-B34C-76A38885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Digital </a:t>
            </a:r>
            <a:r>
              <a:rPr lang="fi-FI" err="1"/>
              <a:t>techonology</a:t>
            </a:r>
            <a:r>
              <a:rPr lang="fi-FI"/>
              <a:t> and </a:t>
            </a:r>
            <a:br>
              <a:rPr lang="fi-FI"/>
            </a:br>
            <a:r>
              <a:rPr lang="fi-FI" err="1"/>
              <a:t>human</a:t>
            </a:r>
            <a:r>
              <a:rPr lang="fi-FI"/>
              <a:t> </a:t>
            </a:r>
            <a:r>
              <a:rPr lang="fi-FI" err="1"/>
              <a:t>interaction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51BE6-043E-174C-9093-32490B47E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Montag et al. (2017)</a:t>
            </a:r>
          </a:p>
          <a:p>
            <a:pPr lvl="1"/>
            <a:r>
              <a:rPr lang="en-GB" dirty="0"/>
              <a:t>High daily usage of Facebook correlates with smaller grey matter volume in </a:t>
            </a:r>
            <a:r>
              <a:rPr lang="en-GB" i="1" dirty="0"/>
              <a:t>nucleus </a:t>
            </a:r>
            <a:r>
              <a:rPr lang="en-GB" i="1" dirty="0" err="1"/>
              <a:t>accumbens</a:t>
            </a:r>
            <a:endParaRPr lang="en-GB" i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9A43DAF-B848-5B41-A424-19B7D682D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409031"/>
            <a:ext cx="3810000" cy="2908300"/>
          </a:xfrm>
        </p:spPr>
      </p:pic>
    </p:spTree>
    <p:extLst>
      <p:ext uri="{BB962C8B-B14F-4D97-AF65-F5344CB8AC3E}">
        <p14:creationId xmlns:p14="http://schemas.microsoft.com/office/powerpoint/2010/main" val="2212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20AEB5-8930-D741-81A6-1517F459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FADDC-783D-4848-8DDE-41D20DCDF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Read the teacher’s additional materials and find out the gist of </a:t>
            </a:r>
            <a:r>
              <a:rPr lang="en-GB" b="1" dirty="0"/>
              <a:t>Konrath, O’Brian and </a:t>
            </a:r>
            <a:r>
              <a:rPr lang="en-GB" b="1" dirty="0" err="1"/>
              <a:t>Hsing</a:t>
            </a:r>
            <a:r>
              <a:rPr lang="en-GB" b="1" dirty="0"/>
              <a:t> (2011) </a:t>
            </a:r>
            <a:r>
              <a:rPr lang="en-GB" dirty="0"/>
              <a:t>study</a:t>
            </a:r>
          </a:p>
          <a:p>
            <a:pPr lvl="1"/>
            <a:r>
              <a:rPr lang="en-GB" dirty="0"/>
              <a:t>How does digital technology affect the empathic concern and perspective taking?</a:t>
            </a:r>
          </a:p>
        </p:txBody>
      </p:sp>
      <p:pic>
        <p:nvPicPr>
          <p:cNvPr id="6" name="Sisällön paikkamerkki 5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AA4BD29E-E528-384A-90A6-FF28B2D6F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6008" y="2397238"/>
            <a:ext cx="2908300" cy="2997200"/>
          </a:xfrm>
        </p:spPr>
      </p:pic>
    </p:spTree>
    <p:extLst>
      <p:ext uri="{BB962C8B-B14F-4D97-AF65-F5344CB8AC3E}">
        <p14:creationId xmlns:p14="http://schemas.microsoft.com/office/powerpoint/2010/main" val="2936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75C5D-3786-5840-9479-F82C0BD3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Digital </a:t>
            </a:r>
            <a:r>
              <a:rPr lang="fi-FI" dirty="0" err="1"/>
              <a:t>technology</a:t>
            </a:r>
            <a:r>
              <a:rPr lang="fi-FI" dirty="0"/>
              <a:t> and </a:t>
            </a:r>
            <a:br>
              <a:rPr lang="fi-FI" dirty="0"/>
            </a:b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interaction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4AF0A4-DAEB-2F4C-A742-778B83A032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4382"/>
            <a:ext cx="4038600" cy="3557598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C597D2D-129B-C741-9D13-539649F1C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52150"/>
            <a:ext cx="4038600" cy="3622062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34F227C-1034-8446-B618-8E0AFDEB350E}"/>
              </a:ext>
            </a:extLst>
          </p:cNvPr>
          <p:cNvSpPr txBox="1"/>
          <p:nvPr/>
        </p:nvSpPr>
        <p:spPr>
          <a:xfrm>
            <a:off x="1993730" y="5817736"/>
            <a:ext cx="5156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err="1"/>
              <a:t>Konrath</a:t>
            </a:r>
            <a:r>
              <a:rPr lang="fi-FI" sz="2800"/>
              <a:t>, </a:t>
            </a:r>
            <a:r>
              <a:rPr lang="fi-FI" sz="2800" err="1"/>
              <a:t>O’Brien</a:t>
            </a:r>
            <a:r>
              <a:rPr lang="fi-FI" sz="2800"/>
              <a:t> and </a:t>
            </a:r>
            <a:r>
              <a:rPr lang="fi-FI" sz="2800" err="1"/>
              <a:t>Hsing</a:t>
            </a:r>
            <a:r>
              <a:rPr lang="fi-FI" sz="280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819145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CC090E-6FF3-CD44-8016-A7DE4B39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11584-3183-1946-8DFB-908CF47DB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Read pages 194-196 on </a:t>
            </a:r>
            <a:r>
              <a:rPr lang="en-GB" i="1"/>
              <a:t>digital technology and empathy in human interaction</a:t>
            </a:r>
          </a:p>
          <a:p>
            <a:pPr lvl="1"/>
            <a:r>
              <a:rPr lang="en-GB"/>
              <a:t>What do the </a:t>
            </a:r>
            <a:r>
              <a:rPr lang="en-GB" b="1"/>
              <a:t>Carrier et al (2015)</a:t>
            </a:r>
            <a:r>
              <a:rPr lang="en-GB"/>
              <a:t> and </a:t>
            </a:r>
            <a:r>
              <a:rPr lang="en-GB" b="1"/>
              <a:t>Howard-Jones (2011) </a:t>
            </a:r>
            <a:r>
              <a:rPr lang="en-GB"/>
              <a:t>studies suggest on the effect of digital technology on </a:t>
            </a:r>
            <a:r>
              <a:rPr lang="en-GB" b="1"/>
              <a:t>empathy</a:t>
            </a:r>
            <a:r>
              <a:rPr lang="en-GB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33FE05B-6922-D94D-A8C1-4227E61F1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3064" y="1919620"/>
            <a:ext cx="3247327" cy="3878752"/>
          </a:xfrm>
        </p:spPr>
      </p:pic>
    </p:spTree>
    <p:extLst>
      <p:ext uri="{BB962C8B-B14F-4D97-AF65-F5344CB8AC3E}">
        <p14:creationId xmlns:p14="http://schemas.microsoft.com/office/powerpoint/2010/main" val="7980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91B37-841D-E74C-A5F7-5DAF5494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416C5-B9A7-4B4C-B447-E8D55DB070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When are you the most awake during the day?</a:t>
            </a:r>
          </a:p>
          <a:p>
            <a:pPr lvl="1"/>
            <a:r>
              <a:rPr lang="en-GB" dirty="0"/>
              <a:t>Draw your own </a:t>
            </a:r>
            <a:r>
              <a:rPr lang="en-GB" dirty="0" err="1"/>
              <a:t>awakeness</a:t>
            </a:r>
            <a:r>
              <a:rPr lang="en-GB" dirty="0"/>
              <a:t> graph</a:t>
            </a:r>
          </a:p>
          <a:p>
            <a:r>
              <a:rPr lang="en-GB" dirty="0"/>
              <a:t>What kind of factors influence your state of </a:t>
            </a:r>
            <a:r>
              <a:rPr lang="en-GB" dirty="0" err="1"/>
              <a:t>awakeness</a:t>
            </a:r>
            <a:r>
              <a:rPr lang="en-GB" dirty="0"/>
              <a:t>?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7E582117-E60B-ED4F-A737-8F52D4E71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477729"/>
            <a:ext cx="4038599" cy="2524125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348BC3F-40A4-934E-80EF-1D11061E2E9B}"/>
              </a:ext>
            </a:extLst>
          </p:cNvPr>
          <p:cNvSpPr/>
          <p:nvPr/>
        </p:nvSpPr>
        <p:spPr>
          <a:xfrm>
            <a:off x="5176685" y="2654709"/>
            <a:ext cx="2772697" cy="471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2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BD2AF-2C1C-624A-94C1-39D3D691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4A25FC-320B-0549-BBBF-1B2F31D807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How many hours of sleep do you need?</a:t>
            </a:r>
          </a:p>
          <a:p>
            <a:pPr lvl="1"/>
            <a:r>
              <a:rPr lang="en-GB"/>
              <a:t>How does this information relate to your </a:t>
            </a:r>
            <a:r>
              <a:rPr lang="en-GB" err="1"/>
              <a:t>awakeness</a:t>
            </a:r>
            <a:r>
              <a:rPr lang="en-GB"/>
              <a:t> graph?</a:t>
            </a:r>
          </a:p>
          <a:p>
            <a:pPr lvl="1"/>
            <a:r>
              <a:rPr lang="en-GB"/>
              <a:t>What kind of factors influence on how many hours you need to sleep?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607B9B-975C-BF43-8F31-239826790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08898"/>
            <a:ext cx="4191000" cy="2452687"/>
          </a:xfrm>
        </p:spPr>
      </p:pic>
    </p:spTree>
    <p:extLst>
      <p:ext uri="{BB962C8B-B14F-4D97-AF65-F5344CB8AC3E}">
        <p14:creationId xmlns:p14="http://schemas.microsoft.com/office/powerpoint/2010/main" val="34309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AF194B8-EB70-B74C-B402-5CB349012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080" y="543914"/>
            <a:ext cx="6195840" cy="5770171"/>
          </a:xfrm>
        </p:spPr>
      </p:pic>
    </p:spTree>
    <p:extLst>
      <p:ext uri="{BB962C8B-B14F-4D97-AF65-F5344CB8AC3E}">
        <p14:creationId xmlns:p14="http://schemas.microsoft.com/office/powerpoint/2010/main" val="3076334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5963E-C6AA-F44F-8B6A-91EB9935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Sleep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7BFE50B-42CA-2C40-8039-893D568AA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0435"/>
            <a:ext cx="8229600" cy="317762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A34EB84-9D1E-3C47-ACBA-D9CE970EAEAF}"/>
              </a:ext>
            </a:extLst>
          </p:cNvPr>
          <p:cNvSpPr txBox="1"/>
          <p:nvPr/>
        </p:nvSpPr>
        <p:spPr>
          <a:xfrm>
            <a:off x="1166077" y="5321508"/>
            <a:ext cx="128708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AWAKE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84F64A4-FDD6-0A43-BFC2-3CFEDC0E6D1C}"/>
              </a:ext>
            </a:extLst>
          </p:cNvPr>
          <p:cNvSpPr txBox="1"/>
          <p:nvPr/>
        </p:nvSpPr>
        <p:spPr>
          <a:xfrm>
            <a:off x="3624464" y="5321508"/>
            <a:ext cx="189507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DEEP SLEEP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D65572-67CF-174E-AE04-BBA3BC46A93C}"/>
              </a:ext>
            </a:extLst>
          </p:cNvPr>
          <p:cNvSpPr txBox="1"/>
          <p:nvPr/>
        </p:nvSpPr>
        <p:spPr>
          <a:xfrm>
            <a:off x="6298837" y="5321508"/>
            <a:ext cx="181972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REM SLEEP</a:t>
            </a:r>
          </a:p>
        </p:txBody>
      </p:sp>
    </p:spTree>
    <p:extLst>
      <p:ext uri="{BB962C8B-B14F-4D97-AF65-F5344CB8AC3E}">
        <p14:creationId xmlns:p14="http://schemas.microsoft.com/office/powerpoint/2010/main" val="27355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95CEC-5C1E-924A-B3D8-14937BA3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Sleep</a:t>
            </a:r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27E8C14-0206-3C43-A33D-96D56A85D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26" y="1661093"/>
            <a:ext cx="8480148" cy="2968052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638C87-5830-2F43-9B22-EA7BFEB6C8BD}"/>
              </a:ext>
            </a:extLst>
          </p:cNvPr>
          <p:cNvSpPr txBox="1"/>
          <p:nvPr/>
        </p:nvSpPr>
        <p:spPr>
          <a:xfrm>
            <a:off x="457200" y="4910071"/>
            <a:ext cx="4204292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Deep sleep stages are</a:t>
            </a:r>
          </a:p>
          <a:p>
            <a:pPr algn="ctr"/>
            <a:r>
              <a:rPr lang="en-GB" sz="2800" b="1" dirty="0"/>
              <a:t>important in consolidating </a:t>
            </a:r>
          </a:p>
          <a:p>
            <a:pPr algn="ctr"/>
            <a:r>
              <a:rPr lang="en-GB" sz="2800" b="1" dirty="0"/>
              <a:t>memories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5C8EE81-2886-1343-B0B6-A2B77F9B4435}"/>
              </a:ext>
            </a:extLst>
          </p:cNvPr>
          <p:cNvSpPr txBox="1"/>
          <p:nvPr/>
        </p:nvSpPr>
        <p:spPr>
          <a:xfrm>
            <a:off x="5050355" y="5125514"/>
            <a:ext cx="3636445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REM-sleep is vital for</a:t>
            </a:r>
            <a:br>
              <a:rPr lang="en-GB" sz="2800" b="1" dirty="0"/>
            </a:br>
            <a:r>
              <a:rPr lang="en-GB" sz="2800" b="1" dirty="0"/>
              <a:t> strengthening learning</a:t>
            </a:r>
          </a:p>
        </p:txBody>
      </p:sp>
    </p:spTree>
    <p:extLst>
      <p:ext uri="{BB962C8B-B14F-4D97-AF65-F5344CB8AC3E}">
        <p14:creationId xmlns:p14="http://schemas.microsoft.com/office/powerpoint/2010/main" val="34120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Take a stand on the following statements:</a:t>
            </a:r>
          </a:p>
          <a:p>
            <a:pPr lvl="1"/>
            <a:r>
              <a:rPr lang="en-GB" i="1"/>
              <a:t>”Digital media has changed the world and the way people behave”</a:t>
            </a:r>
          </a:p>
          <a:p>
            <a:pPr lvl="1"/>
            <a:r>
              <a:rPr lang="en-GB" i="1"/>
              <a:t>”Media runs the world”</a:t>
            </a:r>
          </a:p>
          <a:p>
            <a:r>
              <a:rPr lang="en-GB"/>
              <a:t>What kind of arguments and counter-arguments can you provide?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79" y="1828800"/>
            <a:ext cx="3497580" cy="3497580"/>
          </a:xfrm>
        </p:spPr>
      </p:pic>
    </p:spTree>
    <p:extLst>
      <p:ext uri="{BB962C8B-B14F-4D97-AF65-F5344CB8AC3E}">
        <p14:creationId xmlns:p14="http://schemas.microsoft.com/office/powerpoint/2010/main" val="8043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8DB1CB-DBFF-874E-B3CA-9CA55C49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Sleep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807FAB-5887-3E46-9233-20EA3ECCD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Brain’s lymphatic system cleans up the the brain from metabolic waste during sleep</a:t>
            </a:r>
          </a:p>
          <a:p>
            <a:endParaRPr lang="en-GB" dirty="0"/>
          </a:p>
          <a:p>
            <a:r>
              <a:rPr lang="en-GB" dirty="0"/>
              <a:t>Sleep is vital to our overall well-being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5C01EAB-1F1F-CD4F-B96A-5B91A2510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94660"/>
            <a:ext cx="4114800" cy="3452980"/>
          </a:xfrm>
        </p:spPr>
      </p:pic>
    </p:spTree>
    <p:extLst>
      <p:ext uri="{BB962C8B-B14F-4D97-AF65-F5344CB8AC3E}">
        <p14:creationId xmlns:p14="http://schemas.microsoft.com/office/powerpoint/2010/main" val="23372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24A050-9F5A-444C-94E5-6DD33029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 </a:t>
            </a:r>
            <a:r>
              <a:rPr lang="fi-FI" err="1"/>
              <a:t>technology</a:t>
            </a:r>
            <a:r>
              <a:rPr lang="fi-FI"/>
              <a:t> and </a:t>
            </a:r>
            <a:r>
              <a:rPr lang="fi-FI" err="1"/>
              <a:t>sleep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6924CD-BA30-D540-AEC2-72C098A950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One of the greatest threats of the use of digital devices is their negative impact on sleep (George &amp; Odgers, 2015)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467194-40E4-0E41-A1F7-CF9B382391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young require 8 to 10 hours of sleep every night, but 58% of the young sleeps less than 7 hours a night (</a:t>
            </a:r>
            <a:r>
              <a:rPr lang="en-US" dirty="0" err="1"/>
              <a:t>Emsellem</a:t>
            </a:r>
            <a:r>
              <a:rPr lang="en-US" dirty="0"/>
              <a:t> et al., 2014)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A895E7E-38F5-1840-B219-36F5718D9A72}"/>
              </a:ext>
            </a:extLst>
          </p:cNvPr>
          <p:cNvSpPr txBox="1"/>
          <p:nvPr/>
        </p:nvSpPr>
        <p:spPr>
          <a:xfrm>
            <a:off x="1292672" y="5411450"/>
            <a:ext cx="65586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HOW CAN DIGITAL DEVICES IMPAIR SLEEP?</a:t>
            </a:r>
          </a:p>
        </p:txBody>
      </p:sp>
    </p:spTree>
    <p:extLst>
      <p:ext uri="{BB962C8B-B14F-4D97-AF65-F5344CB8AC3E}">
        <p14:creationId xmlns:p14="http://schemas.microsoft.com/office/powerpoint/2010/main" val="9553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131CF-E135-BB47-83AE-21D0E7D9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C758D5-B067-5B43-8097-DFD0C065CF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should you change your behaviour with digital devices in order to sleep better?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C90956-163C-664C-A9EB-7CE704D0E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92856"/>
            <a:ext cx="4038600" cy="2690946"/>
          </a:xfrm>
        </p:spPr>
      </p:pic>
    </p:spTree>
    <p:extLst>
      <p:ext uri="{BB962C8B-B14F-4D97-AF65-F5344CB8AC3E}">
        <p14:creationId xmlns:p14="http://schemas.microsoft.com/office/powerpoint/2010/main" val="36076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6217E0-EC24-E844-A0B4-B55AF3F0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6247AD-E1F4-244E-8002-E23EC0D7D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/>
          </a:bodyPr>
          <a:lstStyle/>
          <a:p>
            <a:r>
              <a:rPr lang="en-GB"/>
              <a:t>Form small groups</a:t>
            </a:r>
          </a:p>
          <a:p>
            <a:r>
              <a:rPr lang="en-GB"/>
              <a:t>Choose a topic from </a:t>
            </a:r>
            <a:r>
              <a:rPr lang="en-GB" i="1"/>
              <a:t>”cognitive processing in the digital world” </a:t>
            </a:r>
            <a:r>
              <a:rPr lang="en-GB"/>
              <a:t>and compile and implement a small </a:t>
            </a:r>
            <a:r>
              <a:rPr lang="en-GB" b="1"/>
              <a:t>survey</a:t>
            </a:r>
          </a:p>
          <a:p>
            <a:pPr lvl="1"/>
            <a:r>
              <a:rPr lang="en-GB"/>
              <a:t>What do you want to find out about the use and the effects of digital technology?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E5335A-D791-664D-93C6-8C7848B9B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61044"/>
            <a:ext cx="4038600" cy="5048476"/>
          </a:xfrm>
        </p:spPr>
        <p:txBody>
          <a:bodyPr>
            <a:normAutofit/>
          </a:bodyPr>
          <a:lstStyle/>
          <a:p>
            <a:r>
              <a:rPr lang="en-GB" dirty="0"/>
              <a:t>Compile a </a:t>
            </a:r>
            <a:r>
              <a:rPr lang="en-GB" b="1" dirty="0"/>
              <a:t>research report</a:t>
            </a:r>
            <a:r>
              <a:rPr lang="en-GB" dirty="0"/>
              <a:t>, upload it to </a:t>
            </a:r>
            <a:r>
              <a:rPr lang="en-GB" dirty="0" err="1"/>
              <a:t>ManageBac</a:t>
            </a:r>
            <a:r>
              <a:rPr lang="en-GB" dirty="0"/>
              <a:t> and prepare to present it to others</a:t>
            </a:r>
          </a:p>
          <a:p>
            <a:pPr lvl="1"/>
            <a:r>
              <a:rPr lang="en-GB" dirty="0"/>
              <a:t>What was your </a:t>
            </a:r>
            <a:r>
              <a:rPr lang="en-GB" i="1" dirty="0"/>
              <a:t>research question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What were your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How do your findings connect to the contents we have studied?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4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885191"/>
          </a:xfrm>
        </p:spPr>
        <p:txBody>
          <a:bodyPr>
            <a:normAutofit/>
          </a:bodyPr>
          <a:lstStyle/>
          <a:p>
            <a:r>
              <a:rPr lang="en-GB" dirty="0"/>
              <a:t>Analyse your media diary with the help of the teacher’s instructions</a:t>
            </a:r>
          </a:p>
          <a:p>
            <a:pPr lvl="1"/>
            <a:r>
              <a:rPr lang="en-GB" dirty="0"/>
              <a:t>Upload your report to </a:t>
            </a:r>
            <a:r>
              <a:rPr lang="en-GB" dirty="0" err="1"/>
              <a:t>ManageBac</a:t>
            </a:r>
            <a:endParaRPr lang="en-GB" dirty="0"/>
          </a:p>
          <a:p>
            <a:r>
              <a:rPr lang="en-GB" dirty="0"/>
              <a:t>Give feedback to your friend’s analysis and compare your media diaries and analysis</a:t>
            </a:r>
          </a:p>
          <a:p>
            <a:pPr lvl="1"/>
            <a:r>
              <a:rPr lang="en-GB" dirty="0"/>
              <a:t>How different or similar are they?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2500"/>
            <a:ext cx="4038600" cy="3281362"/>
          </a:xfrm>
        </p:spPr>
      </p:pic>
    </p:spTree>
    <p:extLst>
      <p:ext uri="{BB962C8B-B14F-4D97-AF65-F5344CB8AC3E}">
        <p14:creationId xmlns:p14="http://schemas.microsoft.com/office/powerpoint/2010/main" val="10684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Form groups</a:t>
            </a:r>
          </a:p>
          <a:p>
            <a:r>
              <a:rPr lang="en-GB" dirty="0"/>
              <a:t>Each group compiles a </a:t>
            </a:r>
            <a:r>
              <a:rPr lang="en-GB" i="1" dirty="0"/>
              <a:t>set of rules for media usage </a:t>
            </a:r>
            <a:r>
              <a:rPr lang="en-GB" dirty="0"/>
              <a:t>based on all the the things you have learned in this section</a:t>
            </a:r>
          </a:p>
          <a:p>
            <a:r>
              <a:rPr lang="en-GB" dirty="0"/>
              <a:t>Save your set of rules in </a:t>
            </a:r>
            <a:r>
              <a:rPr lang="en-GB" dirty="0" err="1"/>
              <a:t>ManageBac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8D753FF-D0DC-FD4E-A19E-8B9C601297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89878"/>
            <a:ext cx="4038600" cy="3069336"/>
          </a:xfrm>
        </p:spPr>
      </p:pic>
    </p:spTree>
    <p:extLst>
      <p:ext uri="{BB962C8B-B14F-4D97-AF65-F5344CB8AC3E}">
        <p14:creationId xmlns:p14="http://schemas.microsoft.com/office/powerpoint/2010/main" val="4752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Read pages 196–198</a:t>
            </a:r>
          </a:p>
          <a:p>
            <a:endParaRPr lang="en-GB"/>
          </a:p>
          <a:p>
            <a:r>
              <a:rPr lang="en-GB"/>
              <a:t>Review the whole </a:t>
            </a:r>
            <a:r>
              <a:rPr lang="en-GB" i="1"/>
              <a:t>”Cognitive processing in the digital world” </a:t>
            </a:r>
            <a:r>
              <a:rPr lang="en-GB"/>
              <a:t>section with the help of the textbook from methodological perspective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51026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Think of all the studies we have covered and think of all the </a:t>
            </a:r>
            <a:r>
              <a:rPr lang="en-GB" b="1"/>
              <a:t>methods that were used to study the interaction between digital technology and cognitive processes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E61201-780B-F648-96B2-37099939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CDFF5-9E71-364F-A136-5BE0AD22F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Review all </a:t>
            </a:r>
            <a:r>
              <a:rPr lang="en-GB" i="1"/>
              <a:t>topics</a:t>
            </a:r>
            <a:r>
              <a:rPr lang="en-GB"/>
              <a:t> and </a:t>
            </a:r>
            <a:r>
              <a:rPr lang="en-GB" i="1"/>
              <a:t>contents</a:t>
            </a:r>
            <a:r>
              <a:rPr lang="en-GB"/>
              <a:t> from </a:t>
            </a:r>
            <a:r>
              <a:rPr lang="en-GB" b="1" i="1"/>
              <a:t>cognitive </a:t>
            </a:r>
            <a:r>
              <a:rPr lang="en-GB" i="1"/>
              <a:t>approach to understanding behaviour</a:t>
            </a:r>
          </a:p>
          <a:p>
            <a:r>
              <a:rPr lang="en-GB"/>
              <a:t>What kind of Paper 1 questions could be created based on the HL extension?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E3F8187-B35D-2A40-819C-0971632B8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585829"/>
            <a:ext cx="3810000" cy="1905000"/>
          </a:xfrm>
        </p:spPr>
      </p:pic>
    </p:spTree>
    <p:extLst>
      <p:ext uri="{BB962C8B-B14F-4D97-AF65-F5344CB8AC3E}">
        <p14:creationId xmlns:p14="http://schemas.microsoft.com/office/powerpoint/2010/main" val="10112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3CD2F-35D4-FE43-83CB-1630797E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09DE70E-B195-554F-9746-866EF5F1D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25021"/>
              </p:ext>
            </p:extLst>
          </p:nvPr>
        </p:nvGraphicFramePr>
        <p:xfrm>
          <a:off x="457200" y="1165486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4293442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8481770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6096153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8527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Parts of cognitive approach to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a. Cognitive processing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b. Reliability of cognitive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c. Emotion and 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5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1</a:t>
                      </a:r>
                      <a:r>
                        <a:rPr lang="en-GB" noProof="0"/>
                        <a:t>. </a:t>
                      </a:r>
                      <a:r>
                        <a:rPr lang="en-GB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influence (positive and negative) of technologies (digital/modern) on cognitive processes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81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2</a:t>
                      </a:r>
                      <a:r>
                        <a:rPr lang="en-GB" noProof="0"/>
                        <a:t>. </a:t>
                      </a:r>
                      <a:r>
                        <a:rPr lang="en-GB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 used to study the interaction between technologies and cognitive processes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5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22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A7A93-FE88-3049-BAEB-C1D07E01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472162-56C2-2E40-9F85-B6501D99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the influence of technology on </a:t>
            </a:r>
            <a:r>
              <a:rPr lang="en-GB" b="1" dirty="0"/>
              <a:t>one or more</a:t>
            </a:r>
            <a:r>
              <a:rPr lang="en-GB" dirty="0"/>
              <a:t> cognitive processes (N20)</a:t>
            </a:r>
          </a:p>
          <a:p>
            <a:r>
              <a:rPr lang="en-GB" dirty="0"/>
              <a:t>Discuss </a:t>
            </a:r>
            <a:r>
              <a:rPr lang="en-GB" b="1" dirty="0"/>
              <a:t>one or more </a:t>
            </a:r>
            <a:r>
              <a:rPr lang="en-GB" dirty="0"/>
              <a:t>studies of the positive and/or negative effects of technologies on </a:t>
            </a:r>
            <a:r>
              <a:rPr lang="en-GB"/>
              <a:t>cognitive processes (M22)</a:t>
            </a:r>
            <a:endParaRPr lang="en-GB" dirty="0"/>
          </a:p>
          <a:p>
            <a:endParaRPr lang="en-GB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E9E3411-8047-854D-8670-5074227004E2}"/>
              </a:ext>
            </a:extLst>
          </p:cNvPr>
          <p:cNvSpPr txBox="1"/>
          <p:nvPr/>
        </p:nvSpPr>
        <p:spPr>
          <a:xfrm>
            <a:off x="1603171" y="4333523"/>
            <a:ext cx="593765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would you answer this essay question?</a:t>
            </a:r>
          </a:p>
          <a:p>
            <a:pPr algn="ctr"/>
            <a:r>
              <a:rPr lang="en-GB" sz="2400" b="1" dirty="0"/>
              <a:t>Create sketch responses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127C80F-0C10-2441-A0D1-50F5A2C90FB5}"/>
              </a:ext>
            </a:extLst>
          </p:cNvPr>
          <p:cNvSpPr txBox="1"/>
          <p:nvPr/>
        </p:nvSpPr>
        <p:spPr>
          <a:xfrm>
            <a:off x="1874560" y="5532883"/>
            <a:ext cx="53948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Compare your ideas to the </a:t>
            </a:r>
            <a:r>
              <a:rPr lang="en-GB" sz="2400" b="1" dirty="0" err="1"/>
              <a:t>markscheme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574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Media diary</a:t>
            </a:r>
          </a:p>
          <a:p>
            <a:pPr lvl="1"/>
            <a:r>
              <a:rPr lang="en-GB"/>
              <a:t>Keep track of your use of media for one week (seven days) with the help of teacher’s instructions</a:t>
            </a:r>
          </a:p>
          <a:p>
            <a:pPr lvl="1"/>
            <a:r>
              <a:rPr lang="en-GB"/>
              <a:t>Media diary will be analysed after the week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92" y="2460319"/>
            <a:ext cx="3157415" cy="2805723"/>
          </a:xfrm>
        </p:spPr>
      </p:pic>
    </p:spTree>
    <p:extLst>
      <p:ext uri="{BB962C8B-B14F-4D97-AF65-F5344CB8AC3E}">
        <p14:creationId xmlns:p14="http://schemas.microsoft.com/office/powerpoint/2010/main" val="4867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8FA68-EA05-8143-AF73-C9E6B941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E902FD-D7A1-3C41-8CA5-1365208D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Huotilainen, M. &amp; Moisala, M. (2018). </a:t>
            </a:r>
            <a:r>
              <a:rPr lang="fi-FI" i="1"/>
              <a:t>Keskittymiskyvyn elvytysopas. </a:t>
            </a:r>
            <a:r>
              <a:rPr lang="fi-FI"/>
              <a:t>Jyväskylä: Tuuma-kustannus.</a:t>
            </a:r>
          </a:p>
          <a:p>
            <a:r>
              <a:rPr lang="fi-FI"/>
              <a:t>Moisala, M. (23rd of </a:t>
            </a:r>
            <a:r>
              <a:rPr lang="fi-FI" err="1"/>
              <a:t>Sep</a:t>
            </a:r>
            <a:r>
              <a:rPr lang="fi-FI"/>
              <a:t>, 2017). </a:t>
            </a:r>
            <a:r>
              <a:rPr lang="fi-FI" i="1"/>
              <a:t>Digitaalisuuden vaikutus kehittyviin aivoihin</a:t>
            </a:r>
            <a:r>
              <a:rPr lang="fi-FI"/>
              <a:t>. </a:t>
            </a:r>
            <a:r>
              <a:rPr lang="fi-FI" err="1"/>
              <a:t>Lecture</a:t>
            </a:r>
            <a:r>
              <a:rPr lang="fi-FI"/>
              <a:t> </a:t>
            </a:r>
            <a:r>
              <a:rPr lang="fi-FI" err="1"/>
              <a:t>provided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Suomen aivosäätiö.</a:t>
            </a:r>
          </a:p>
          <a:p>
            <a:r>
              <a:rPr lang="fi-FI"/>
              <a:t>Popov, A., Parker, L. &amp; </a:t>
            </a:r>
            <a:r>
              <a:rPr lang="fi-FI" err="1"/>
              <a:t>Seath</a:t>
            </a:r>
            <a:r>
              <a:rPr lang="fi-FI"/>
              <a:t>, D. (2017).</a:t>
            </a:r>
            <a:r>
              <a:rPr lang="fi-FI" i="1"/>
              <a:t> IB </a:t>
            </a:r>
            <a:r>
              <a:rPr lang="fi-FI" i="1" err="1"/>
              <a:t>Psychology</a:t>
            </a:r>
            <a:r>
              <a:rPr lang="fi-FI" i="1"/>
              <a:t> Course Companion </a:t>
            </a:r>
            <a:r>
              <a:rPr lang="fi-FI"/>
              <a:t>(2nd Edition)</a:t>
            </a:r>
            <a:r>
              <a:rPr lang="fi-FI" i="1"/>
              <a:t>.</a:t>
            </a:r>
            <a:r>
              <a:rPr lang="fi-FI"/>
              <a:t> Oxford: Oxford </a:t>
            </a:r>
            <a:r>
              <a:rPr lang="fi-FI" err="1"/>
              <a:t>University</a:t>
            </a:r>
            <a:r>
              <a:rPr lang="fi-FI"/>
              <a:t> Press.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6847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/>
              <a:t>Media </a:t>
            </a:r>
            <a:r>
              <a:rPr lang="fi-FI" dirty="0" err="1"/>
              <a:t>space</a:t>
            </a:r>
            <a:r>
              <a:rPr lang="fi-FI" dirty="0"/>
              <a:t> &lt;http://</a:t>
            </a:r>
            <a:r>
              <a:rPr lang="fi-FI" dirty="0" err="1"/>
              <a:t>www.torrens.edu.au</a:t>
            </a:r>
            <a:r>
              <a:rPr lang="fi-FI" dirty="0"/>
              <a:t>/</a:t>
            </a:r>
            <a:r>
              <a:rPr lang="fi-FI" dirty="0" err="1"/>
              <a:t>courses</a:t>
            </a:r>
            <a:r>
              <a:rPr lang="fi-FI" dirty="0"/>
              <a:t>/design/bachelor-media-design&gt;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Media </a:t>
            </a:r>
            <a:r>
              <a:rPr lang="fi-FI" dirty="0" err="1"/>
              <a:t>pole</a:t>
            </a:r>
            <a:r>
              <a:rPr lang="fi-FI" dirty="0"/>
              <a:t> &lt;http://</a:t>
            </a:r>
            <a:r>
              <a:rPr lang="fi-FI" dirty="0" err="1"/>
              <a:t>teamsilverline.com</a:t>
            </a:r>
            <a:r>
              <a:rPr lang="fi-FI" dirty="0"/>
              <a:t>/media-buying-101/&gt;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New media &lt;http://</a:t>
            </a:r>
            <a:r>
              <a:rPr lang="fi-FI" dirty="0" err="1"/>
              <a:t>www.mintidea.co.uk</a:t>
            </a:r>
            <a:r>
              <a:rPr lang="fi-FI" dirty="0"/>
              <a:t>/</a:t>
            </a:r>
            <a:r>
              <a:rPr lang="fi-FI" dirty="0" err="1"/>
              <a:t>social</a:t>
            </a:r>
            <a:r>
              <a:rPr lang="fi-FI" dirty="0"/>
              <a:t>-media/4587885649&gt;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Media </a:t>
            </a:r>
            <a:r>
              <a:rPr lang="fi-FI" dirty="0" err="1"/>
              <a:t>bulb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://ww2.frost.com/</a:t>
            </a:r>
            <a:r>
              <a:rPr lang="fi-FI" dirty="0" err="1"/>
              <a:t>research</a:t>
            </a:r>
            <a:r>
              <a:rPr lang="fi-FI" dirty="0"/>
              <a:t>/</a:t>
            </a:r>
            <a:r>
              <a:rPr lang="fi-FI" dirty="0" err="1"/>
              <a:t>industry</a:t>
            </a:r>
            <a:r>
              <a:rPr lang="fi-FI" dirty="0"/>
              <a:t>/</a:t>
            </a:r>
            <a:r>
              <a:rPr lang="fi-FI" dirty="0" err="1"/>
              <a:t>digital-transformation</a:t>
            </a:r>
            <a:r>
              <a:rPr lang="fi-FI" dirty="0"/>
              <a:t>/</a:t>
            </a:r>
            <a:r>
              <a:rPr lang="fi-FI" dirty="0" err="1"/>
              <a:t>digital</a:t>
            </a:r>
            <a:r>
              <a:rPr lang="fi-FI" dirty="0"/>
              <a:t>-media/&gt;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Smombie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www.taalbank.nl</a:t>
            </a:r>
            <a:r>
              <a:rPr lang="fi-FI" dirty="0"/>
              <a:t>/2015/11/23/</a:t>
            </a:r>
            <a:r>
              <a:rPr lang="fi-FI" dirty="0" err="1"/>
              <a:t>smombie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Gamer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/abc-news-</a:t>
            </a:r>
            <a:r>
              <a:rPr lang="fi-FI" dirty="0" err="1"/>
              <a:t>australia</a:t>
            </a:r>
            <a:r>
              <a:rPr lang="fi-FI" dirty="0"/>
              <a:t>/how-to-talk-to-teens-about-computer-games-15b032e38a88&gt;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December</a:t>
            </a:r>
            <a:r>
              <a:rPr lang="fi-FI" dirty="0"/>
              <a:t> 2018.</a:t>
            </a:r>
          </a:p>
          <a:p>
            <a:r>
              <a:rPr lang="fi-FI" dirty="0" err="1"/>
              <a:t>Minecraft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www.thetimes.co.uk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/computer-games-benefit-children-study-finds-pgx9kjzzd0b&gt;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December</a:t>
            </a:r>
            <a:r>
              <a:rPr lang="fi-FI" dirty="0"/>
              <a:t> 2018.</a:t>
            </a:r>
          </a:p>
          <a:p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controller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www.anexia-it.com</a:t>
            </a:r>
            <a:r>
              <a:rPr lang="fi-FI" dirty="0"/>
              <a:t>/en/</a:t>
            </a:r>
            <a:r>
              <a:rPr lang="fi-FI" dirty="0" err="1"/>
              <a:t>hosting</a:t>
            </a:r>
            <a:r>
              <a:rPr lang="fi-FI" dirty="0"/>
              <a:t>-it-</a:t>
            </a:r>
            <a:r>
              <a:rPr lang="fi-FI" dirty="0" err="1"/>
              <a:t>solutions</a:t>
            </a:r>
            <a:r>
              <a:rPr lang="fi-FI" dirty="0"/>
              <a:t>/</a:t>
            </a:r>
            <a:r>
              <a:rPr lang="fi-FI" dirty="0" err="1"/>
              <a:t>managed-hosting</a:t>
            </a:r>
            <a:r>
              <a:rPr lang="fi-FI" dirty="0"/>
              <a:t>/</a:t>
            </a:r>
            <a:r>
              <a:rPr lang="fi-FI" dirty="0" err="1"/>
              <a:t>gaming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First</a:t>
            </a:r>
            <a:r>
              <a:rPr lang="fi-FI" dirty="0"/>
              <a:t>-person </a:t>
            </a:r>
            <a:r>
              <a:rPr lang="fi-FI" dirty="0" err="1"/>
              <a:t>shooter</a:t>
            </a:r>
            <a:r>
              <a:rPr lang="fi-FI" dirty="0"/>
              <a:t> </a:t>
            </a:r>
            <a:r>
              <a:rPr lang="fi-FI" dirty="0" err="1"/>
              <a:t>violence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www.pastemagazine.com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/2016/01/the-50-best-first-person-shooters-of-all-time.html?a=1&gt;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r>
              <a:rPr lang="fi-FI" dirty="0"/>
              <a:t>Eli </a:t>
            </a:r>
            <a:r>
              <a:rPr lang="fi-FI" dirty="0" err="1"/>
              <a:t>Pariser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talks</a:t>
            </a:r>
            <a:r>
              <a:rPr lang="fi-FI" dirty="0"/>
              <a:t>/</a:t>
            </a:r>
            <a:r>
              <a:rPr lang="fi-FI" dirty="0" err="1"/>
              <a:t>eli_pariser_beware_online_filter_bubbles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r>
              <a:rPr lang="fi-FI" dirty="0" err="1"/>
              <a:t>Kurtzgesagt</a:t>
            </a:r>
            <a:r>
              <a:rPr lang="fi-FI" dirty="0"/>
              <a:t>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Kurzgesagt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  <a:p>
            <a:r>
              <a:rPr lang="fi-FI" dirty="0"/>
              <a:t>Internet </a:t>
            </a:r>
            <a:r>
              <a:rPr lang="fi-FI" dirty="0" err="1"/>
              <a:t>addiction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www.addictionpro.com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/internet-</a:t>
            </a:r>
            <a:r>
              <a:rPr lang="fi-FI" dirty="0" err="1"/>
              <a:t>addiction</a:t>
            </a:r>
            <a:r>
              <a:rPr lang="fi-FI" dirty="0"/>
              <a:t>-</a:t>
            </a:r>
            <a:r>
              <a:rPr lang="fi-FI" dirty="0" err="1"/>
              <a:t>treatment-programs-rise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r>
              <a:rPr lang="fi-FI" dirty="0"/>
              <a:t>Internet </a:t>
            </a:r>
            <a:r>
              <a:rPr lang="fi-FI" dirty="0" err="1"/>
              <a:t>addiction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analyst.gr</a:t>
            </a:r>
            <a:r>
              <a:rPr lang="fi-FI" dirty="0"/>
              <a:t>/2014/09/23/o-</a:t>
            </a:r>
            <a:r>
              <a:rPr lang="fi-FI" dirty="0" err="1"/>
              <a:t>diadyktiakos</a:t>
            </a:r>
            <a:r>
              <a:rPr lang="fi-FI" dirty="0"/>
              <a:t>-</a:t>
            </a:r>
            <a:r>
              <a:rPr lang="fi-FI" dirty="0" err="1"/>
              <a:t>ethismos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/>
              <a:t>Internet </a:t>
            </a:r>
            <a:r>
              <a:rPr lang="fi-FI" dirty="0" err="1"/>
              <a:t>addiction</a:t>
            </a:r>
            <a:r>
              <a:rPr lang="fi-FI" dirty="0"/>
              <a:t> 3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www.citelighter.com</a:t>
            </a:r>
            <a:r>
              <a:rPr lang="fi-FI" dirty="0"/>
              <a:t>/</a:t>
            </a:r>
            <a:r>
              <a:rPr lang="fi-FI" dirty="0" err="1"/>
              <a:t>technology</a:t>
            </a:r>
            <a:r>
              <a:rPr lang="fi-FI" dirty="0"/>
              <a:t>/</a:t>
            </a:r>
            <a:r>
              <a:rPr lang="fi-FI" dirty="0" err="1"/>
              <a:t>technology</a:t>
            </a:r>
            <a:r>
              <a:rPr lang="fi-FI" dirty="0"/>
              <a:t>/</a:t>
            </a:r>
            <a:r>
              <a:rPr lang="fi-FI" dirty="0" err="1"/>
              <a:t>knowledgecards</a:t>
            </a:r>
            <a:r>
              <a:rPr lang="fi-FI" dirty="0"/>
              <a:t>/internet-</a:t>
            </a:r>
            <a:r>
              <a:rPr lang="fi-FI" dirty="0" err="1"/>
              <a:t>addiction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Man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cell</a:t>
            </a:r>
            <a:r>
              <a:rPr lang="fi-FI" dirty="0"/>
              <a:t> </a:t>
            </a:r>
            <a:r>
              <a:rPr lang="fi-FI" dirty="0" err="1"/>
              <a:t>phone</a:t>
            </a:r>
            <a:r>
              <a:rPr lang="fi-FI" dirty="0"/>
              <a:t> &lt;http://</a:t>
            </a:r>
            <a:r>
              <a:rPr lang="fi-FI" dirty="0" err="1"/>
              <a:t>www.magazinestoday.co.nz</a:t>
            </a:r>
            <a:r>
              <a:rPr lang="fi-FI" dirty="0"/>
              <a:t>/</a:t>
            </a:r>
            <a:r>
              <a:rPr lang="fi-FI" dirty="0" err="1"/>
              <a:t>digital</a:t>
            </a:r>
            <a:r>
              <a:rPr lang="fi-FI" dirty="0"/>
              <a:t>-amnesia-internet-</a:t>
            </a:r>
            <a:r>
              <a:rPr lang="fi-FI" dirty="0" err="1"/>
              <a:t>killing</a:t>
            </a:r>
            <a:r>
              <a:rPr lang="fi-FI" dirty="0"/>
              <a:t>-</a:t>
            </a:r>
            <a:r>
              <a:rPr lang="fi-FI" dirty="0" err="1"/>
              <a:t>memory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computer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www.flaticon.com</a:t>
            </a:r>
            <a:r>
              <a:rPr lang="fi-FI" dirty="0"/>
              <a:t>/</a:t>
            </a:r>
            <a:r>
              <a:rPr lang="fi-FI" dirty="0" err="1"/>
              <a:t>free-icon</a:t>
            </a:r>
            <a:r>
              <a:rPr lang="fi-FI" dirty="0"/>
              <a:t>/student-boy-sitting-studying-with-a-computer-on-a-table_42914&gt;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/>
              <a:t>Learning </a:t>
            </a:r>
            <a:r>
              <a:rPr lang="fi-FI" dirty="0" err="1"/>
              <a:t>game</a:t>
            </a:r>
            <a:r>
              <a:rPr lang="fi-FI" dirty="0"/>
              <a:t> &lt;http://</a:t>
            </a:r>
            <a:r>
              <a:rPr lang="fi-FI" dirty="0" err="1"/>
              <a:t>www.abclearningtime.com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SAMR &lt;http://</a:t>
            </a:r>
            <a:r>
              <a:rPr lang="fi-FI" dirty="0" err="1"/>
              <a:t>sacsteacher.weebly.com</a:t>
            </a:r>
            <a:r>
              <a:rPr lang="fi-FI" dirty="0"/>
              <a:t>/</a:t>
            </a:r>
            <a:r>
              <a:rPr lang="fi-FI" dirty="0" err="1"/>
              <a:t>samr.html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computers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www.click.in</a:t>
            </a:r>
            <a:r>
              <a:rPr lang="fi-FI" dirty="0"/>
              <a:t>/</a:t>
            </a:r>
            <a:r>
              <a:rPr lang="fi-FI" dirty="0" err="1"/>
              <a:t>dindigul</a:t>
            </a:r>
            <a:r>
              <a:rPr lang="fi-FI" dirty="0"/>
              <a:t>/tnds-computer-education-free-courses-with-govt-certificate-c72-v12536802&gt;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January</a:t>
            </a:r>
            <a:r>
              <a:rPr lang="fi-FI" dirty="0"/>
              <a:t> 2019. </a:t>
            </a:r>
          </a:p>
          <a:p>
            <a:r>
              <a:rPr lang="fi-FI" dirty="0" err="1"/>
              <a:t>Volunteer</a:t>
            </a:r>
            <a:r>
              <a:rPr lang="fi-FI" dirty="0"/>
              <a:t> &lt;http://</a:t>
            </a:r>
            <a:r>
              <a:rPr lang="fi-FI" dirty="0" err="1"/>
              <a:t>sjpersonnel.com.au</a:t>
            </a:r>
            <a:r>
              <a:rPr lang="fi-FI" dirty="0"/>
              <a:t>/im-</a:t>
            </a:r>
            <a:r>
              <a:rPr lang="fi-FI" dirty="0" err="1"/>
              <a:t>volunteer</a:t>
            </a:r>
            <a:r>
              <a:rPr lang="fi-FI" dirty="0"/>
              <a:t>-</a:t>
            </a:r>
            <a:r>
              <a:rPr lang="fi-FI" dirty="0" err="1"/>
              <a:t>will-win-job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Multitasker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newparadigmcoaching.com</a:t>
            </a:r>
            <a:r>
              <a:rPr lang="fi-FI" dirty="0"/>
              <a:t>/life-</a:t>
            </a:r>
            <a:r>
              <a:rPr lang="fi-FI" dirty="0" err="1"/>
              <a:t>coaching</a:t>
            </a:r>
            <a:r>
              <a:rPr lang="fi-FI" dirty="0"/>
              <a:t>-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are</a:t>
            </a:r>
            <a:r>
              <a:rPr lang="fi-FI" dirty="0"/>
              <a:t>-</a:t>
            </a:r>
            <a:r>
              <a:rPr lang="fi-FI" dirty="0" err="1"/>
              <a:t>you</a:t>
            </a:r>
            <a:r>
              <a:rPr lang="fi-FI" dirty="0"/>
              <a:t>-a-</a:t>
            </a:r>
            <a:r>
              <a:rPr lang="fi-FI" dirty="0" err="1"/>
              <a:t>multi</a:t>
            </a:r>
            <a:r>
              <a:rPr lang="fi-FI" dirty="0"/>
              <a:t>-</a:t>
            </a:r>
            <a:r>
              <a:rPr lang="fi-FI" dirty="0" err="1"/>
              <a:t>tasker</a:t>
            </a:r>
            <a:r>
              <a:rPr lang="fi-FI" dirty="0"/>
              <a:t>-</a:t>
            </a:r>
            <a:r>
              <a:rPr lang="fi-FI" dirty="0" err="1"/>
              <a:t>what</a:t>
            </a:r>
            <a:r>
              <a:rPr lang="fi-FI" dirty="0"/>
              <a:t>-is-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problem-solving-style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Multitasking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images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www.frontiersin.org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/10.3389/fnhum.2015.00086/</a:t>
            </a:r>
            <a:r>
              <a:rPr lang="fi-FI" dirty="0" err="1"/>
              <a:t>full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Multitasking </a:t>
            </a:r>
            <a:r>
              <a:rPr lang="fi-FI" dirty="0" err="1"/>
              <a:t>meme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www.winled.fi</a:t>
            </a:r>
            <a:r>
              <a:rPr lang="fi-FI" dirty="0"/>
              <a:t>/blogi/</a:t>
            </a:r>
            <a:r>
              <a:rPr lang="fi-FI" dirty="0" err="1"/>
              <a:t>multi-tasking-information-overload-pregnancy-brain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Multitasker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davidsonbelluso.com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reality</a:t>
            </a:r>
            <a:r>
              <a:rPr lang="fi-FI" dirty="0"/>
              <a:t>-of-</a:t>
            </a:r>
            <a:r>
              <a:rPr lang="fi-FI" dirty="0" err="1"/>
              <a:t>multitasking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r>
              <a:rPr lang="fi-FI" dirty="0"/>
              <a:t>ADHD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www.guioteca.com</a:t>
            </a:r>
            <a:r>
              <a:rPr lang="fi-FI" dirty="0"/>
              <a:t>/</a:t>
            </a:r>
            <a:r>
              <a:rPr lang="fi-FI" dirty="0" err="1"/>
              <a:t>educacion-secundaria</a:t>
            </a:r>
            <a:r>
              <a:rPr lang="fi-FI" dirty="0"/>
              <a:t>/</a:t>
            </a:r>
            <a:r>
              <a:rPr lang="fi-FI" dirty="0" err="1"/>
              <a:t>deficit</a:t>
            </a:r>
            <a:r>
              <a:rPr lang="fi-FI" dirty="0"/>
              <a:t>-</a:t>
            </a:r>
            <a:r>
              <a:rPr lang="fi-FI" dirty="0" err="1"/>
              <a:t>atencional</a:t>
            </a:r>
            <a:r>
              <a:rPr lang="fi-FI" dirty="0"/>
              <a:t>-en-</a:t>
            </a:r>
            <a:r>
              <a:rPr lang="fi-FI" dirty="0" err="1"/>
              <a:t>menores</a:t>
            </a:r>
            <a:r>
              <a:rPr lang="fi-FI" dirty="0"/>
              <a:t>-</a:t>
            </a:r>
            <a:r>
              <a:rPr lang="fi-FI" dirty="0" err="1"/>
              <a:t>que</a:t>
            </a:r>
            <a:r>
              <a:rPr lang="fi-FI" dirty="0"/>
              <a:t>-es-y-</a:t>
            </a:r>
            <a:r>
              <a:rPr lang="fi-FI" dirty="0" err="1"/>
              <a:t>como</a:t>
            </a:r>
            <a:r>
              <a:rPr lang="fi-FI" dirty="0"/>
              <a:t>-</a:t>
            </a:r>
            <a:r>
              <a:rPr lang="fi-FI" dirty="0" err="1"/>
              <a:t>actuar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ADT &lt;http://176.32.230.49/stuartlennon2.com/</a:t>
            </a:r>
            <a:r>
              <a:rPr lang="fi-FI" dirty="0" err="1"/>
              <a:t>digital-overload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EBA45-4CEE-F643-B442-F38BE780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C476FD-F419-DB4F-8698-E98AB8DB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Focused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&lt;http://</a:t>
            </a:r>
            <a:r>
              <a:rPr lang="fi-FI" dirty="0" err="1"/>
              <a:t>themodernvedic.com</a:t>
            </a:r>
            <a:r>
              <a:rPr lang="fi-FI" dirty="0"/>
              <a:t>/life/</a:t>
            </a:r>
            <a:r>
              <a:rPr lang="fi-FI" dirty="0" err="1"/>
              <a:t>importance-concentration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r>
              <a:rPr lang="fi-FI" dirty="0"/>
              <a:t>FOMO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www.theodysseyonline.com</a:t>
            </a:r>
            <a:r>
              <a:rPr lang="fi-FI" dirty="0"/>
              <a:t>/</a:t>
            </a:r>
            <a:r>
              <a:rPr lang="fi-FI" dirty="0" err="1"/>
              <a:t>fomo</a:t>
            </a:r>
            <a:r>
              <a:rPr lang="fi-FI" dirty="0"/>
              <a:t>-an-</a:t>
            </a:r>
            <a:r>
              <a:rPr lang="fi-FI" dirty="0" err="1"/>
              <a:t>epidemic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 </a:t>
            </a:r>
            <a:r>
              <a:rPr lang="fi-FI" dirty="0" err="1"/>
              <a:t>phones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pumpic.com</a:t>
            </a:r>
            <a:r>
              <a:rPr lang="fi-FI" dirty="0"/>
              <a:t>/</a:t>
            </a:r>
            <a:r>
              <a:rPr lang="fi-FI" dirty="0" err="1"/>
              <a:t>security</a:t>
            </a:r>
            <a:r>
              <a:rPr lang="fi-FI" dirty="0"/>
              <a:t>/</a:t>
            </a:r>
            <a:r>
              <a:rPr lang="fi-FI" dirty="0" err="1"/>
              <a:t>cell</a:t>
            </a:r>
            <a:r>
              <a:rPr lang="fi-FI" dirty="0"/>
              <a:t>-</a:t>
            </a:r>
            <a:r>
              <a:rPr lang="fi-FI" dirty="0" err="1"/>
              <a:t>phone</a:t>
            </a:r>
            <a:r>
              <a:rPr lang="fi-FI" dirty="0"/>
              <a:t>-</a:t>
            </a:r>
            <a:r>
              <a:rPr lang="fi-FI" dirty="0" err="1"/>
              <a:t>rules</a:t>
            </a:r>
            <a:r>
              <a:rPr lang="fi-FI" dirty="0"/>
              <a:t>-for-</a:t>
            </a:r>
            <a:r>
              <a:rPr lang="fi-FI" dirty="0" err="1"/>
              <a:t>kids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Amygdala</a:t>
            </a:r>
            <a:r>
              <a:rPr lang="fi-FI" dirty="0"/>
              <a:t> &lt;http://</a:t>
            </a:r>
            <a:r>
              <a:rPr lang="fi-FI" dirty="0" err="1"/>
              <a:t>www.braininjury-explanation.com</a:t>
            </a:r>
            <a:r>
              <a:rPr lang="fi-FI" dirty="0"/>
              <a:t>/</a:t>
            </a:r>
            <a:r>
              <a:rPr lang="fi-FI" dirty="0" err="1"/>
              <a:t>consequences</a:t>
            </a:r>
            <a:r>
              <a:rPr lang="fi-FI" dirty="0"/>
              <a:t>/</a:t>
            </a:r>
            <a:r>
              <a:rPr lang="fi-FI" dirty="0" err="1"/>
              <a:t>impact-by-brain-area</a:t>
            </a:r>
            <a:r>
              <a:rPr lang="fi-FI" dirty="0"/>
              <a:t>/</a:t>
            </a:r>
            <a:r>
              <a:rPr lang="fi-FI" dirty="0" err="1"/>
              <a:t>amygdala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reward</a:t>
            </a:r>
            <a:r>
              <a:rPr lang="fi-FI" dirty="0"/>
              <a:t> </a:t>
            </a:r>
            <a:r>
              <a:rPr lang="fi-FI" dirty="0" err="1"/>
              <a:t>circuit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stephanielenogue.com</a:t>
            </a:r>
            <a:r>
              <a:rPr lang="fi-FI" dirty="0"/>
              <a:t>/2016/06/14/</a:t>
            </a:r>
            <a:r>
              <a:rPr lang="fi-FI" dirty="0" err="1"/>
              <a:t>this</a:t>
            </a:r>
            <a:r>
              <a:rPr lang="fi-FI" dirty="0"/>
              <a:t>-is-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brain</a:t>
            </a:r>
            <a:r>
              <a:rPr lang="fi-FI" dirty="0"/>
              <a:t>-on-science/&gt;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People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&lt;http://tiisetso360.blogspot.com/2015/04/</a:t>
            </a:r>
            <a:r>
              <a:rPr lang="fi-FI" dirty="0" err="1"/>
              <a:t>poster.html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2020.</a:t>
            </a:r>
          </a:p>
          <a:p>
            <a:r>
              <a:rPr lang="fi-FI" dirty="0" err="1"/>
              <a:t>Empathy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www.osv.com</a:t>
            </a:r>
            <a:r>
              <a:rPr lang="fi-FI" dirty="0"/>
              <a:t>/</a:t>
            </a:r>
            <a:r>
              <a:rPr lang="fi-FI" dirty="0" err="1"/>
              <a:t>TheChurch</a:t>
            </a:r>
            <a:r>
              <a:rPr lang="fi-FI" dirty="0"/>
              <a:t>/</a:t>
            </a:r>
            <a:r>
              <a:rPr lang="fi-FI" dirty="0" err="1"/>
              <a:t>SinandVirtue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</a:t>
            </a:r>
            <a:r>
              <a:rPr lang="fi-FI" dirty="0" err="1"/>
              <a:t>TabId</a:t>
            </a:r>
            <a:r>
              <a:rPr lang="fi-FI" dirty="0"/>
              <a:t>/669/</a:t>
            </a:r>
            <a:r>
              <a:rPr lang="fi-FI" dirty="0" err="1"/>
              <a:t>ArtMID</a:t>
            </a:r>
            <a:r>
              <a:rPr lang="fi-FI" dirty="0"/>
              <a:t>/13710/</a:t>
            </a:r>
            <a:r>
              <a:rPr lang="fi-FI" dirty="0" err="1"/>
              <a:t>ArticleID</a:t>
            </a:r>
            <a:r>
              <a:rPr lang="fi-FI" dirty="0"/>
              <a:t>/21199/How-to-</a:t>
            </a:r>
            <a:r>
              <a:rPr lang="fi-FI" dirty="0" err="1"/>
              <a:t>foster</a:t>
            </a:r>
            <a:r>
              <a:rPr lang="fi-FI" dirty="0"/>
              <a:t>-</a:t>
            </a:r>
            <a:r>
              <a:rPr lang="fi-FI" dirty="0" err="1"/>
              <a:t>empathy.aspx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Awakeness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&lt;http://ps3ihminenjatieto.blogspot.fi/2013/12/15-vireys.html&gt; </a:t>
            </a:r>
            <a:r>
              <a:rPr lang="fi-FI" dirty="0" err="1"/>
              <a:t>Accessed</a:t>
            </a:r>
            <a:r>
              <a:rPr lang="fi-FI" dirty="0"/>
              <a:t> 23rd of November 2015. </a:t>
            </a:r>
          </a:p>
          <a:p>
            <a:r>
              <a:rPr lang="fi-FI" dirty="0" err="1"/>
              <a:t>Sleeping</a:t>
            </a:r>
            <a:r>
              <a:rPr lang="fi-FI" dirty="0"/>
              <a:t> </a:t>
            </a:r>
            <a:r>
              <a:rPr lang="fi-FI" dirty="0" err="1"/>
              <a:t>girl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www.helsinki.fi</a:t>
            </a:r>
            <a:r>
              <a:rPr lang="fi-FI" dirty="0"/>
              <a:t>/en/news/</a:t>
            </a:r>
            <a:r>
              <a:rPr lang="fi-FI" dirty="0" err="1"/>
              <a:t>health</a:t>
            </a:r>
            <a:r>
              <a:rPr lang="fi-FI" dirty="0"/>
              <a:t>/too-little-sleep-in-childhood-has-negative-effects-on-cholesterol-levels&gt;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</a:t>
            </a:r>
          </a:p>
          <a:p>
            <a:r>
              <a:rPr lang="fi-FI" dirty="0" err="1"/>
              <a:t>Sleep</a:t>
            </a:r>
            <a:r>
              <a:rPr lang="fi-FI" dirty="0"/>
              <a:t> </a:t>
            </a:r>
            <a:r>
              <a:rPr lang="fi-FI" dirty="0" err="1"/>
              <a:t>waves</a:t>
            </a:r>
            <a:r>
              <a:rPr lang="fi-FI" dirty="0"/>
              <a:t> &lt;http://</a:t>
            </a:r>
            <a:r>
              <a:rPr lang="fi-FI" dirty="0" err="1"/>
              <a:t>www.macmillanhighered.com</a:t>
            </a:r>
            <a:r>
              <a:rPr lang="fi-FI" dirty="0"/>
              <a:t>/</a:t>
            </a:r>
            <a:r>
              <a:rPr lang="fi-FI" dirty="0" err="1"/>
              <a:t>BrainHoney</a:t>
            </a:r>
            <a:r>
              <a:rPr lang="fi-FI" dirty="0"/>
              <a:t>/Resource/22292/</a:t>
            </a:r>
            <a:r>
              <a:rPr lang="fi-FI" dirty="0" err="1"/>
              <a:t>digital_first_content</a:t>
            </a:r>
            <a:r>
              <a:rPr lang="fi-FI" dirty="0"/>
              <a:t>/</a:t>
            </a:r>
            <a:r>
              <a:rPr lang="fi-FI" dirty="0" err="1"/>
              <a:t>trunk</a:t>
            </a:r>
            <a:r>
              <a:rPr lang="fi-FI" dirty="0"/>
              <a:t>/</a:t>
            </a:r>
            <a:r>
              <a:rPr lang="fi-FI" dirty="0" err="1"/>
              <a:t>test</a:t>
            </a:r>
            <a:r>
              <a:rPr lang="fi-FI" dirty="0"/>
              <a:t>/schacter3e/</a:t>
            </a:r>
            <a:r>
              <a:rPr lang="fi-FI" dirty="0" err="1"/>
              <a:t>asset</a:t>
            </a:r>
            <a:r>
              <a:rPr lang="fi-FI" dirty="0"/>
              <a:t>/img_ch5/c05_fig09.html&gt;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 </a:t>
            </a:r>
          </a:p>
          <a:p>
            <a:r>
              <a:rPr lang="fi-FI" dirty="0"/>
              <a:t>PET-</a:t>
            </a:r>
            <a:r>
              <a:rPr lang="fi-FI" dirty="0" err="1"/>
              <a:t>scans</a:t>
            </a:r>
            <a:r>
              <a:rPr lang="fi-FI" dirty="0"/>
              <a:t>, </a:t>
            </a:r>
            <a:r>
              <a:rPr lang="fi-FI" dirty="0" err="1"/>
              <a:t>brain</a:t>
            </a:r>
            <a:r>
              <a:rPr lang="fi-FI" dirty="0"/>
              <a:t> in </a:t>
            </a:r>
            <a:r>
              <a:rPr lang="fi-FI" dirty="0" err="1"/>
              <a:t>sleep</a:t>
            </a:r>
            <a:r>
              <a:rPr lang="fi-FI" dirty="0"/>
              <a:t>, Copyright Hank Morgan, Science </a:t>
            </a:r>
            <a:r>
              <a:rPr lang="fi-FI" dirty="0" err="1"/>
              <a:t>source</a:t>
            </a:r>
            <a:r>
              <a:rPr lang="fi-FI" dirty="0"/>
              <a:t>/Photo </a:t>
            </a:r>
            <a:r>
              <a:rPr lang="fi-FI" dirty="0" err="1"/>
              <a:t>researchers</a:t>
            </a:r>
            <a:r>
              <a:rPr lang="fi-FI" dirty="0"/>
              <a:t>, Inc.</a:t>
            </a:r>
          </a:p>
          <a:p>
            <a:r>
              <a:rPr lang="fi-FI" dirty="0" err="1"/>
              <a:t>Sleep</a:t>
            </a:r>
            <a:r>
              <a:rPr lang="fi-FI" dirty="0"/>
              <a:t> </a:t>
            </a:r>
            <a:r>
              <a:rPr lang="fi-FI" dirty="0" err="1"/>
              <a:t>cycles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corrosion-doctors.org</a:t>
            </a:r>
            <a:r>
              <a:rPr lang="fi-FI" dirty="0"/>
              <a:t>/Dreaming%20is%20Personal/</a:t>
            </a:r>
            <a:r>
              <a:rPr lang="fi-FI" dirty="0" err="1"/>
              <a:t>Cycles.htm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 </a:t>
            </a:r>
          </a:p>
          <a:p>
            <a:r>
              <a:rPr lang="fi-FI" dirty="0" err="1"/>
              <a:t>Brain’s</a:t>
            </a:r>
            <a:r>
              <a:rPr lang="fi-FI" dirty="0"/>
              <a:t> </a:t>
            </a:r>
            <a:r>
              <a:rPr lang="fi-FI" dirty="0" err="1"/>
              <a:t>lymphatic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mappingignorance.org</a:t>
            </a:r>
            <a:r>
              <a:rPr lang="fi-FI" dirty="0"/>
              <a:t>/2015/06/22/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brain</a:t>
            </a:r>
            <a:r>
              <a:rPr lang="fi-FI" dirty="0"/>
              <a:t>-</a:t>
            </a:r>
            <a:r>
              <a:rPr lang="fi-FI" dirty="0" err="1"/>
              <a:t>has</a:t>
            </a:r>
            <a:r>
              <a:rPr lang="fi-FI" dirty="0"/>
              <a:t>-a-</a:t>
            </a:r>
            <a:r>
              <a:rPr lang="fi-FI" dirty="0" err="1"/>
              <a:t>direct</a:t>
            </a:r>
            <a:r>
              <a:rPr lang="fi-FI" dirty="0"/>
              <a:t>-</a:t>
            </a:r>
            <a:r>
              <a:rPr lang="fi-FI" dirty="0" err="1"/>
              <a:t>connection</a:t>
            </a:r>
            <a:r>
              <a:rPr lang="fi-FI" dirty="0"/>
              <a:t>-to-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lymphatic-system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 </a:t>
            </a:r>
          </a:p>
          <a:p>
            <a:r>
              <a:rPr lang="fi-FI" dirty="0" err="1"/>
              <a:t>Sleeping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devices</a:t>
            </a:r>
            <a:r>
              <a:rPr lang="fi-FI" dirty="0"/>
              <a:t> &lt;http://</a:t>
            </a:r>
            <a:r>
              <a:rPr lang="fi-FI" dirty="0" err="1"/>
              <a:t>theconversation.com</a:t>
            </a:r>
            <a:r>
              <a:rPr lang="fi-FI" dirty="0"/>
              <a:t>/our-dependence-on-digital-devices-may-affect-sleep-and-memory-28464&gt;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January</a:t>
            </a:r>
            <a:r>
              <a:rPr lang="fi-FI" dirty="0"/>
              <a:t> 2019. </a:t>
            </a:r>
          </a:p>
          <a:p>
            <a:r>
              <a:rPr lang="fi-FI" dirty="0" err="1"/>
              <a:t>Diary</a:t>
            </a:r>
            <a:r>
              <a:rPr lang="fi-FI" dirty="0"/>
              <a:t> &lt;http://</a:t>
            </a:r>
            <a:r>
              <a:rPr lang="fi-FI" dirty="0" err="1"/>
              <a:t>www.themorgan.org</a:t>
            </a:r>
            <a:r>
              <a:rPr lang="fi-FI" dirty="0"/>
              <a:t>/</a:t>
            </a:r>
            <a:r>
              <a:rPr lang="fi-FI" dirty="0" err="1"/>
              <a:t>exhibitions</a:t>
            </a:r>
            <a:r>
              <a:rPr lang="fi-FI" dirty="0"/>
              <a:t>/</a:t>
            </a:r>
            <a:r>
              <a:rPr lang="fi-FI" dirty="0" err="1"/>
              <a:t>the-diary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Cell </a:t>
            </a:r>
            <a:r>
              <a:rPr lang="fi-FI" dirty="0" err="1"/>
              <a:t>phone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www.osv.com</a:t>
            </a:r>
            <a:r>
              <a:rPr lang="fi-FI" dirty="0"/>
              <a:t>/</a:t>
            </a:r>
            <a:r>
              <a:rPr lang="fi-FI" dirty="0" err="1"/>
              <a:t>TheChurch</a:t>
            </a:r>
            <a:r>
              <a:rPr lang="fi-FI" dirty="0"/>
              <a:t>/</a:t>
            </a:r>
            <a:r>
              <a:rPr lang="fi-FI" dirty="0" err="1"/>
              <a:t>SinandVirtue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</a:t>
            </a:r>
            <a:r>
              <a:rPr lang="fi-FI" dirty="0" err="1"/>
              <a:t>TabId</a:t>
            </a:r>
            <a:r>
              <a:rPr lang="fi-FI" dirty="0"/>
              <a:t>/669/</a:t>
            </a:r>
            <a:r>
              <a:rPr lang="fi-FI" dirty="0" err="1"/>
              <a:t>ArtMID</a:t>
            </a:r>
            <a:r>
              <a:rPr lang="fi-FI" dirty="0"/>
              <a:t>/13710/</a:t>
            </a:r>
            <a:r>
              <a:rPr lang="fi-FI" dirty="0" err="1"/>
              <a:t>ArticleID</a:t>
            </a:r>
            <a:r>
              <a:rPr lang="fi-FI" dirty="0"/>
              <a:t>/21199/How-to-</a:t>
            </a:r>
            <a:r>
              <a:rPr lang="fi-FI" dirty="0" err="1"/>
              <a:t>foster</a:t>
            </a:r>
            <a:r>
              <a:rPr lang="fi-FI" dirty="0"/>
              <a:t>-</a:t>
            </a:r>
            <a:r>
              <a:rPr lang="fi-FI" dirty="0" err="1"/>
              <a:t>empathy.aspx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Review</a:t>
            </a:r>
            <a:r>
              <a:rPr lang="fi-FI" dirty="0"/>
              <a:t> &lt;http://</a:t>
            </a:r>
            <a:r>
              <a:rPr lang="fi-FI" dirty="0" err="1"/>
              <a:t>ajslp.pubs.asha.org</a:t>
            </a:r>
            <a:r>
              <a:rPr lang="fi-FI" dirty="0"/>
              <a:t>/</a:t>
            </a:r>
            <a:r>
              <a:rPr lang="fi-FI" dirty="0" err="1"/>
              <a:t>article.aspx?articleid</a:t>
            </a:r>
            <a:r>
              <a:rPr lang="fi-FI" dirty="0"/>
              <a:t>=2204333&gt; </a:t>
            </a:r>
            <a:r>
              <a:rPr lang="fi-FI" dirty="0" err="1"/>
              <a:t>Accessed</a:t>
            </a:r>
            <a:r>
              <a:rPr lang="fi-FI" dirty="0"/>
              <a:t> 22nd of November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52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A669F-454F-144A-9319-17456C92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193C3-BE59-304B-A7EB-637094716F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kind of media </a:t>
            </a:r>
            <a:br>
              <a:rPr lang="en-GB"/>
            </a:br>
            <a:r>
              <a:rPr lang="en-GB"/>
              <a:t>do electronic games represent?</a:t>
            </a:r>
          </a:p>
          <a:p>
            <a:endParaRPr lang="en-GB"/>
          </a:p>
          <a:p>
            <a:r>
              <a:rPr lang="en-GB"/>
              <a:t>What types of electronic games </a:t>
            </a:r>
            <a:br>
              <a:rPr lang="en-GB"/>
            </a:br>
            <a:r>
              <a:rPr lang="en-GB"/>
              <a:t>are there?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E950C24-021C-6C4D-BEEC-E5C504F0B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29548" y="2578733"/>
            <a:ext cx="4557252" cy="2568896"/>
          </a:xfrm>
        </p:spPr>
      </p:pic>
    </p:spTree>
    <p:extLst>
      <p:ext uri="{BB962C8B-B14F-4D97-AF65-F5344CB8AC3E}">
        <p14:creationId xmlns:p14="http://schemas.microsoft.com/office/powerpoint/2010/main" val="22713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CEFA8-4E3E-834E-9B8F-5CB73BAC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5B0B78-A98D-B142-97D8-54A100B36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What kind of electronic games do you play?</a:t>
            </a:r>
          </a:p>
          <a:p>
            <a:pPr lvl="1"/>
            <a:r>
              <a:rPr lang="en-GB"/>
              <a:t>What are your favourites?</a:t>
            </a:r>
          </a:p>
          <a:p>
            <a:pPr lvl="1"/>
            <a:r>
              <a:rPr lang="en-GB"/>
              <a:t>Give examples!</a:t>
            </a:r>
          </a:p>
          <a:p>
            <a:pPr lvl="1"/>
            <a:r>
              <a:rPr lang="en-GB"/>
              <a:t>If possible, try to give a demonstration to your fellow students or for the whole class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2CF9E45-E675-224D-983A-BE5A32FEFB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8946"/>
            <a:ext cx="4038600" cy="2688469"/>
          </a:xfrm>
        </p:spPr>
      </p:pic>
    </p:spTree>
    <p:extLst>
      <p:ext uri="{BB962C8B-B14F-4D97-AF65-F5344CB8AC3E}">
        <p14:creationId xmlns:p14="http://schemas.microsoft.com/office/powerpoint/2010/main" val="19125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D6ECD-48DD-CF45-AF5E-2C77E09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88F200-D50B-0F4D-BD82-977CFA4B58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Is playing electronic games beneficial or detrimental to cognitive functions?</a:t>
            </a:r>
          </a:p>
          <a:p>
            <a:r>
              <a:rPr lang="en-GB"/>
              <a:t>What factors affect how games influence us?</a:t>
            </a:r>
          </a:p>
          <a:p>
            <a:r>
              <a:rPr lang="en-GB"/>
              <a:t>How can electronic games be used to improve human life?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59E721-FF07-EB48-B5FD-F13C070DA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58719"/>
            <a:ext cx="4038599" cy="2899508"/>
          </a:xfrm>
        </p:spPr>
      </p:pic>
    </p:spTree>
    <p:extLst>
      <p:ext uri="{BB962C8B-B14F-4D97-AF65-F5344CB8AC3E}">
        <p14:creationId xmlns:p14="http://schemas.microsoft.com/office/powerpoint/2010/main" val="8660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11608</TotalTime>
  <Words>3101</Words>
  <Application>Microsoft Macintosh PowerPoint</Application>
  <PresentationFormat>Näytössä katseltava diaesitys (4:3)</PresentationFormat>
  <Paragraphs>373</Paragraphs>
  <Slides>62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Office-teema</vt:lpstr>
      <vt:lpstr>COGNITIVE PROCESSING IN A TECHNOLOGICAL WORLD</vt:lpstr>
      <vt:lpstr>TASK</vt:lpstr>
      <vt:lpstr>Media</vt:lpstr>
      <vt:lpstr>Media</vt:lpstr>
      <vt:lpstr>TASK</vt:lpstr>
      <vt:lpstr>TASK</vt:lpstr>
      <vt:lpstr>TASK</vt:lpstr>
      <vt:lpstr>TASK</vt:lpstr>
      <vt:lpstr>TASK</vt:lpstr>
      <vt:lpstr>TASK</vt:lpstr>
      <vt:lpstr>Electronic games</vt:lpstr>
      <vt:lpstr>Electronic games</vt:lpstr>
      <vt:lpstr>TASK</vt:lpstr>
      <vt:lpstr>Electronic games</vt:lpstr>
      <vt:lpstr>REVIEW</vt:lpstr>
      <vt:lpstr>TASK</vt:lpstr>
      <vt:lpstr>TASK</vt:lpstr>
      <vt:lpstr>TASK</vt:lpstr>
      <vt:lpstr>TASK</vt:lpstr>
      <vt:lpstr>TOK-LINK</vt:lpstr>
      <vt:lpstr>TASK</vt:lpstr>
      <vt:lpstr>TASK</vt:lpstr>
      <vt:lpstr>TASK</vt:lpstr>
      <vt:lpstr>TASK</vt:lpstr>
      <vt:lpstr>Digital technology and learning</vt:lpstr>
      <vt:lpstr>Digital technology and learning</vt:lpstr>
      <vt:lpstr>Digital technology and learning</vt:lpstr>
      <vt:lpstr>TASK </vt:lpstr>
      <vt:lpstr>TASK</vt:lpstr>
      <vt:lpstr>TASK</vt:lpstr>
      <vt:lpstr>Multitasking</vt:lpstr>
      <vt:lpstr>TASK </vt:lpstr>
      <vt:lpstr>TASK</vt:lpstr>
      <vt:lpstr>TASK</vt:lpstr>
      <vt:lpstr>Digital technolgy and ADHD</vt:lpstr>
      <vt:lpstr>Attention Deficit Trait (ADT)</vt:lpstr>
      <vt:lpstr>TASK</vt:lpstr>
      <vt:lpstr>TASK</vt:lpstr>
      <vt:lpstr>Digital techonology and  human interaction</vt:lpstr>
      <vt:lpstr>Digital techonology and  human interaction</vt:lpstr>
      <vt:lpstr>Digital techonology and  human interaction</vt:lpstr>
      <vt:lpstr>TASK</vt:lpstr>
      <vt:lpstr>Digital technology and  human interaction</vt:lpstr>
      <vt:lpstr>TASK</vt:lpstr>
      <vt:lpstr>TASK</vt:lpstr>
      <vt:lpstr>TASK</vt:lpstr>
      <vt:lpstr>PowerPoint-esitys</vt:lpstr>
      <vt:lpstr>Sleep</vt:lpstr>
      <vt:lpstr>Sleep</vt:lpstr>
      <vt:lpstr>Sleep</vt:lpstr>
      <vt:lpstr>Digital technology and sleep</vt:lpstr>
      <vt:lpstr>TASK</vt:lpstr>
      <vt:lpstr>TASK</vt:lpstr>
      <vt:lpstr>TASK</vt:lpstr>
      <vt:lpstr>TASK</vt:lpstr>
      <vt:lpstr>TASK</vt:lpstr>
      <vt:lpstr>TASK</vt:lpstr>
      <vt:lpstr>TASK</vt:lpstr>
      <vt:lpstr>Past questions</vt:lpstr>
      <vt:lpstr>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269</cp:revision>
  <dcterms:created xsi:type="dcterms:W3CDTF">2016-01-27T06:20:57Z</dcterms:created>
  <dcterms:modified xsi:type="dcterms:W3CDTF">2023-12-11T07:03:21Z</dcterms:modified>
</cp:coreProperties>
</file>