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8" r:id="rId3"/>
    <p:sldId id="289" r:id="rId4"/>
    <p:sldId id="292" r:id="rId5"/>
    <p:sldId id="295" r:id="rId6"/>
    <p:sldId id="296" r:id="rId7"/>
    <p:sldId id="298" r:id="rId8"/>
    <p:sldId id="302" r:id="rId9"/>
    <p:sldId id="299" r:id="rId10"/>
    <p:sldId id="300" r:id="rId11"/>
    <p:sldId id="305" r:id="rId12"/>
    <p:sldId id="303" r:id="rId13"/>
    <p:sldId id="301" r:id="rId14"/>
    <p:sldId id="304" r:id="rId15"/>
    <p:sldId id="369" r:id="rId16"/>
    <p:sldId id="282" r:id="rId17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35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16.8.2023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EMOTION AND COGNITION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80857"/>
          </a:xfrm>
        </p:spPr>
        <p:txBody>
          <a:bodyPr>
            <a:normAutofit/>
          </a:bodyPr>
          <a:lstStyle/>
          <a:p>
            <a:r>
              <a:rPr lang="en-GB" dirty="0"/>
              <a:t>What kind of flashbulb memories do you have?</a:t>
            </a:r>
          </a:p>
          <a:p>
            <a:pPr lvl="1"/>
            <a:r>
              <a:rPr lang="en-GB" dirty="0"/>
              <a:t>How vividly and accurately can you remember these?</a:t>
            </a:r>
          </a:p>
          <a:p>
            <a:r>
              <a:rPr lang="en-GB" dirty="0"/>
              <a:t>Can you rely on your flashbulb memories?</a:t>
            </a:r>
          </a:p>
          <a:p>
            <a:pPr lvl="1"/>
            <a:r>
              <a:rPr lang="en-GB" dirty="0"/>
              <a:t>Do you really remember emotionally strong events more accurately than other events?</a:t>
            </a:r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7576" y="2139517"/>
            <a:ext cx="4149224" cy="3602221"/>
          </a:xfrm>
        </p:spPr>
      </p:pic>
    </p:spTree>
    <p:extLst>
      <p:ext uri="{BB962C8B-B14F-4D97-AF65-F5344CB8AC3E}">
        <p14:creationId xmlns:p14="http://schemas.microsoft.com/office/powerpoint/2010/main" val="37130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794C1F-6D15-6847-B6DD-4E603058E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127E8C-2108-5446-917B-19B3C22EC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Answer the following questions based on your previously acquired psychological knowledge:</a:t>
            </a:r>
          </a:p>
          <a:p>
            <a:pPr lvl="1"/>
            <a:r>
              <a:rPr lang="en-GB" dirty="0"/>
              <a:t>How flashbulb memories could be formed? What could be the psychological mechanisms?</a:t>
            </a:r>
          </a:p>
          <a:p>
            <a:pPr lvl="1"/>
            <a:r>
              <a:rPr lang="en-GB" dirty="0"/>
              <a:t>What could be the neural mechanism of flashbulb memories?</a:t>
            </a:r>
          </a:p>
          <a:p>
            <a:pPr lvl="1"/>
            <a:r>
              <a:rPr lang="en-GB" dirty="0"/>
              <a:t>Are flashbulb memories accurate and reliable?</a:t>
            </a:r>
          </a:p>
        </p:txBody>
      </p:sp>
    </p:spTree>
    <p:extLst>
      <p:ext uri="{BB962C8B-B14F-4D97-AF65-F5344CB8AC3E}">
        <p14:creationId xmlns:p14="http://schemas.microsoft.com/office/powerpoint/2010/main" val="169079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yöristetty suorakulmio 17">
            <a:extLst>
              <a:ext uri="{FF2B5EF4-FFF2-40B4-BE49-F238E27FC236}">
                <a16:creationId xmlns:a16="http://schemas.microsoft.com/office/drawing/2014/main" id="{0AE81DDF-064D-3048-BC9D-4C3AB7600E0E}"/>
              </a:ext>
            </a:extLst>
          </p:cNvPr>
          <p:cNvSpPr/>
          <p:nvPr/>
        </p:nvSpPr>
        <p:spPr>
          <a:xfrm>
            <a:off x="4343309" y="2323476"/>
            <a:ext cx="4382584" cy="4107304"/>
          </a:xfrm>
          <a:prstGeom prst="round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yöristetty suorakulmio 15">
            <a:extLst>
              <a:ext uri="{FF2B5EF4-FFF2-40B4-BE49-F238E27FC236}">
                <a16:creationId xmlns:a16="http://schemas.microsoft.com/office/drawing/2014/main" id="{9B8874C0-679A-1341-B57E-AEA88A283F3D}"/>
              </a:ext>
            </a:extLst>
          </p:cNvPr>
          <p:cNvSpPr/>
          <p:nvPr/>
        </p:nvSpPr>
        <p:spPr>
          <a:xfrm>
            <a:off x="686478" y="2338467"/>
            <a:ext cx="3061879" cy="4107304"/>
          </a:xfrm>
          <a:prstGeom prst="round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D5F4C9F-02B7-A442-8A47-947EF6BE5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Flashbulb</a:t>
            </a:r>
            <a:r>
              <a:rPr lang="fi-FI" dirty="0"/>
              <a:t> </a:t>
            </a:r>
            <a:r>
              <a:rPr lang="fi-FI" dirty="0" err="1"/>
              <a:t>memories</a:t>
            </a:r>
            <a:endParaRPr lang="fi-FI" dirty="0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A50814C2-E725-4344-B57C-755162E71670}"/>
              </a:ext>
            </a:extLst>
          </p:cNvPr>
          <p:cNvSpPr txBox="1"/>
          <p:nvPr/>
        </p:nvSpPr>
        <p:spPr>
          <a:xfrm>
            <a:off x="418106" y="1543989"/>
            <a:ext cx="8307787" cy="52322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800" b="1" dirty="0"/>
              <a:t>Theory of flashbulb memories (Brown and Kulik, 1977)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3DE25E9E-0A4D-8645-9C67-8E33C30CC6CC}"/>
              </a:ext>
            </a:extLst>
          </p:cNvPr>
          <p:cNvSpPr txBox="1"/>
          <p:nvPr/>
        </p:nvSpPr>
        <p:spPr>
          <a:xfrm>
            <a:off x="955675" y="3064409"/>
            <a:ext cx="2488886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Event is surprising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003281E-6691-E44B-93ED-F89B5D1A9156}"/>
              </a:ext>
            </a:extLst>
          </p:cNvPr>
          <p:cNvSpPr txBox="1"/>
          <p:nvPr/>
        </p:nvSpPr>
        <p:spPr>
          <a:xfrm>
            <a:off x="919895" y="3729110"/>
            <a:ext cx="2560446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Event is personally</a:t>
            </a:r>
            <a:br>
              <a:rPr lang="en-GB" sz="2400" b="1" dirty="0"/>
            </a:br>
            <a:r>
              <a:rPr lang="en-GB" sz="2400" b="1" dirty="0"/>
              <a:t> consequential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AD2F5A0A-22EB-4047-9FAA-7FC0F06C4816}"/>
              </a:ext>
            </a:extLst>
          </p:cNvPr>
          <p:cNvSpPr txBox="1"/>
          <p:nvPr/>
        </p:nvSpPr>
        <p:spPr>
          <a:xfrm>
            <a:off x="800649" y="5181668"/>
            <a:ext cx="2833533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Event is emotionally </a:t>
            </a:r>
            <a:br>
              <a:rPr lang="en-GB" sz="2400" b="1" dirty="0"/>
            </a:br>
            <a:r>
              <a:rPr lang="en-GB" sz="2400" b="1" dirty="0"/>
              <a:t>arousing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7515608F-2AF8-E14F-8521-E09FBA6F359A}"/>
              </a:ext>
            </a:extLst>
          </p:cNvPr>
          <p:cNvSpPr txBox="1"/>
          <p:nvPr/>
        </p:nvSpPr>
        <p:spPr>
          <a:xfrm>
            <a:off x="869707" y="2510936"/>
            <a:ext cx="2695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Model of formation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FB41C735-E388-384F-A32E-144D489F847B}"/>
              </a:ext>
            </a:extLst>
          </p:cNvPr>
          <p:cNvSpPr txBox="1"/>
          <p:nvPr/>
        </p:nvSpPr>
        <p:spPr>
          <a:xfrm>
            <a:off x="4994083" y="2500569"/>
            <a:ext cx="30810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Model of maintenance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FFF578CB-1FEE-044B-9478-BD9E0E5DFC49}"/>
              </a:ext>
            </a:extLst>
          </p:cNvPr>
          <p:cNvSpPr txBox="1"/>
          <p:nvPr/>
        </p:nvSpPr>
        <p:spPr>
          <a:xfrm>
            <a:off x="4678871" y="3324136"/>
            <a:ext cx="1374865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Overt </a:t>
            </a:r>
            <a:br>
              <a:rPr lang="en-GB" sz="2400" b="1" dirty="0"/>
            </a:br>
            <a:r>
              <a:rPr lang="en-GB" sz="2400" b="1" dirty="0"/>
              <a:t>rehearsal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D889C950-043A-FE4C-B0F4-3642474EB28B}"/>
              </a:ext>
            </a:extLst>
          </p:cNvPr>
          <p:cNvSpPr txBox="1"/>
          <p:nvPr/>
        </p:nvSpPr>
        <p:spPr>
          <a:xfrm>
            <a:off x="7024706" y="3324135"/>
            <a:ext cx="1374865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Covert </a:t>
            </a:r>
            <a:br>
              <a:rPr lang="en-GB" sz="2400" b="1" dirty="0"/>
            </a:br>
            <a:r>
              <a:rPr lang="en-GB" sz="2400" b="1" dirty="0"/>
              <a:t>rehearsal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5E8BD076-6FC2-9447-80EE-CFB0F716DFC0}"/>
              </a:ext>
            </a:extLst>
          </p:cNvPr>
          <p:cNvSpPr txBox="1"/>
          <p:nvPr/>
        </p:nvSpPr>
        <p:spPr>
          <a:xfrm>
            <a:off x="5366304" y="5166676"/>
            <a:ext cx="2345835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Consolidation of </a:t>
            </a:r>
            <a:br>
              <a:rPr lang="en-GB" sz="2400" b="1" dirty="0"/>
            </a:br>
            <a:r>
              <a:rPr lang="en-GB" sz="2400" b="1" dirty="0"/>
              <a:t>memory traces</a:t>
            </a:r>
          </a:p>
        </p:txBody>
      </p:sp>
      <p:sp>
        <p:nvSpPr>
          <p:cNvPr id="17" name="Alanuoli 16">
            <a:extLst>
              <a:ext uri="{FF2B5EF4-FFF2-40B4-BE49-F238E27FC236}">
                <a16:creationId xmlns:a16="http://schemas.microsoft.com/office/drawing/2014/main" id="{36980511-C9BF-D240-913A-4E7D87E2F0ED}"/>
              </a:ext>
            </a:extLst>
          </p:cNvPr>
          <p:cNvSpPr/>
          <p:nvPr/>
        </p:nvSpPr>
        <p:spPr>
          <a:xfrm>
            <a:off x="1967770" y="4508985"/>
            <a:ext cx="464695" cy="726280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Alanuoli 18">
            <a:extLst>
              <a:ext uri="{FF2B5EF4-FFF2-40B4-BE49-F238E27FC236}">
                <a16:creationId xmlns:a16="http://schemas.microsoft.com/office/drawing/2014/main" id="{D39DF966-D887-CA41-8885-CD814F3FB1E2}"/>
              </a:ext>
            </a:extLst>
          </p:cNvPr>
          <p:cNvSpPr/>
          <p:nvPr/>
        </p:nvSpPr>
        <p:spPr>
          <a:xfrm rot="19672521">
            <a:off x="5451661" y="4008415"/>
            <a:ext cx="464695" cy="1304978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Alanuoli 19">
            <a:extLst>
              <a:ext uri="{FF2B5EF4-FFF2-40B4-BE49-F238E27FC236}">
                <a16:creationId xmlns:a16="http://schemas.microsoft.com/office/drawing/2014/main" id="{2B1C5F0A-1524-AE43-ABBA-4EE05057C1D2}"/>
              </a:ext>
            </a:extLst>
          </p:cNvPr>
          <p:cNvSpPr/>
          <p:nvPr/>
        </p:nvSpPr>
        <p:spPr>
          <a:xfrm rot="1859766">
            <a:off x="7153530" y="4008415"/>
            <a:ext cx="464695" cy="1304978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92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6" grpId="0" animBg="1"/>
      <p:bldP spid="6" grpId="0" animBg="1"/>
      <p:bldP spid="8" grpId="0" animBg="1"/>
      <p:bldP spid="9" grpId="0" animBg="1"/>
      <p:bldP spid="10" grpId="0" animBg="1"/>
      <p:bldP spid="11" grpId="0"/>
      <p:bldP spid="12" grpId="0"/>
      <p:bldP spid="13" grpId="0" animBg="1"/>
      <p:bldP spid="14" grpId="0" animBg="1"/>
      <p:bldP spid="15" grpId="0" animBg="1"/>
      <p:bldP spid="17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7E54AB-21DE-0D49-AD40-DDB5CAA33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DEB113-E4DD-DC4B-8B53-EE6E84CD3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Read pages 183–186 and find the </a:t>
            </a:r>
            <a:r>
              <a:rPr lang="en-GB" i="1" dirty="0"/>
              <a:t>aim</a:t>
            </a:r>
            <a:r>
              <a:rPr lang="en-GB" dirty="0"/>
              <a:t>, </a:t>
            </a:r>
            <a:r>
              <a:rPr lang="en-GB" i="1" dirty="0"/>
              <a:t>procedure</a:t>
            </a:r>
            <a:r>
              <a:rPr lang="en-GB" dirty="0"/>
              <a:t> and </a:t>
            </a:r>
            <a:r>
              <a:rPr lang="en-GB" i="1" dirty="0"/>
              <a:t>results</a:t>
            </a:r>
            <a:r>
              <a:rPr lang="en-GB" dirty="0"/>
              <a:t> of the following studies</a:t>
            </a:r>
          </a:p>
          <a:p>
            <a:pPr lvl="1"/>
            <a:r>
              <a:rPr lang="en-GB" b="1" dirty="0"/>
              <a:t>Brown and Kulik (1977)</a:t>
            </a:r>
            <a:r>
              <a:rPr lang="en-GB" dirty="0"/>
              <a:t>: Psychological mechanisms of flashbulb memories</a:t>
            </a:r>
          </a:p>
          <a:p>
            <a:pPr lvl="1"/>
            <a:r>
              <a:rPr lang="en-GB" b="1" dirty="0" err="1"/>
              <a:t>Sharot</a:t>
            </a:r>
            <a:r>
              <a:rPr lang="en-GB" b="1" dirty="0"/>
              <a:t> et al. (2007)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dirty="0"/>
              <a:t>Neural basis of flashbulb memories</a:t>
            </a:r>
          </a:p>
          <a:p>
            <a:pPr lvl="1"/>
            <a:r>
              <a:rPr lang="en-GB" b="1" dirty="0"/>
              <a:t>Neisser et al. (1996)</a:t>
            </a:r>
            <a:r>
              <a:rPr lang="en-GB" dirty="0"/>
              <a:t>: Encoding vs. rehearsal in forming flashbulb memories</a:t>
            </a:r>
          </a:p>
          <a:p>
            <a:pPr lvl="1"/>
            <a:r>
              <a:rPr lang="en-GB" b="1" dirty="0"/>
              <a:t>Neisser and </a:t>
            </a:r>
            <a:r>
              <a:rPr lang="en-GB" b="1" dirty="0" err="1"/>
              <a:t>Harsch</a:t>
            </a:r>
            <a:r>
              <a:rPr lang="en-GB" b="1" dirty="0"/>
              <a:t> (1992)</a:t>
            </a:r>
            <a:r>
              <a:rPr lang="en-GB" dirty="0"/>
              <a:t>: Accuracy and reliability of flashbulb memories</a:t>
            </a:r>
          </a:p>
        </p:txBody>
      </p:sp>
    </p:spTree>
    <p:extLst>
      <p:ext uri="{BB962C8B-B14F-4D97-AF65-F5344CB8AC3E}">
        <p14:creationId xmlns:p14="http://schemas.microsoft.com/office/powerpoint/2010/main" val="423622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B536CA-1854-304C-B5BE-D6EBDDB30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3C6E2B-F2FE-C644-8D90-478DEF6B3D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Critical thinking hub:</a:t>
            </a:r>
          </a:p>
          <a:p>
            <a:pPr lvl="1"/>
            <a:r>
              <a:rPr lang="en-GB" dirty="0"/>
              <a:t>Do TEACUP analysis of the theory of flashbulb memory</a:t>
            </a:r>
          </a:p>
          <a:p>
            <a:pPr lvl="1"/>
            <a:r>
              <a:rPr lang="en-GB" dirty="0"/>
              <a:t>Do MAGEC/GRENADE analysis of each study related to the theory of flashbulb memory</a:t>
            </a:r>
          </a:p>
          <a:p>
            <a:pPr lvl="1"/>
            <a:r>
              <a:rPr lang="en-GB" dirty="0"/>
              <a:t>Aim for holistic approach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738278FF-C428-D440-962C-E5413CBA006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519745"/>
            <a:ext cx="4038600" cy="2686871"/>
          </a:xfrm>
        </p:spPr>
      </p:pic>
    </p:spTree>
    <p:extLst>
      <p:ext uri="{BB962C8B-B14F-4D97-AF65-F5344CB8AC3E}">
        <p14:creationId xmlns:p14="http://schemas.microsoft.com/office/powerpoint/2010/main" val="223900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81704D-4C4A-5945-829A-BC38C9029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7EBFD1-B355-7644-998F-F13CF8DAD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97428"/>
            <a:ext cx="4038600" cy="5331505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Read the sample responses, both SAQs and ERQ/essays, in </a:t>
            </a:r>
            <a:r>
              <a:rPr lang="en-GB" dirty="0" err="1"/>
              <a:t>peda.net</a:t>
            </a:r>
            <a:r>
              <a:rPr lang="en-GB" dirty="0"/>
              <a:t> related to emotion and cognition</a:t>
            </a:r>
            <a:endParaRPr lang="en-GB" i="1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07CC1D-7FA6-C941-AFF3-9CF6C8784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147457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After reading the responses, pay attention to the examiner’s comments</a:t>
            </a:r>
          </a:p>
          <a:p>
            <a:endParaRPr lang="en-GB" dirty="0"/>
          </a:p>
          <a:p>
            <a:r>
              <a:rPr lang="en-GB" dirty="0"/>
              <a:t>What were you able to learn from these responses? </a:t>
            </a:r>
          </a:p>
        </p:txBody>
      </p:sp>
    </p:spTree>
    <p:extLst>
      <p:ext uri="{BB962C8B-B14F-4D97-AF65-F5344CB8AC3E}">
        <p14:creationId xmlns:p14="http://schemas.microsoft.com/office/powerpoint/2010/main" val="246130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7AC592-1D8F-E543-A350-CC7611C25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010BBF-3B57-B84C-8A4C-602E6089B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i-FI" dirty="0" err="1"/>
              <a:t>Emotional</a:t>
            </a:r>
            <a:r>
              <a:rPr lang="fi-FI" dirty="0"/>
              <a:t> </a:t>
            </a:r>
            <a:r>
              <a:rPr lang="fi-FI" dirty="0" err="1"/>
              <a:t>faces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datascience.berkeley.edu</a:t>
            </a:r>
            <a:r>
              <a:rPr lang="fi-FI" dirty="0"/>
              <a:t>/</a:t>
            </a:r>
            <a:r>
              <a:rPr lang="fi-FI" dirty="0" err="1"/>
              <a:t>sentiment</a:t>
            </a:r>
            <a:r>
              <a:rPr lang="fi-FI" dirty="0"/>
              <a:t>-</a:t>
            </a:r>
            <a:r>
              <a:rPr lang="fi-FI" dirty="0" err="1"/>
              <a:t>analysis</a:t>
            </a:r>
            <a:r>
              <a:rPr lang="fi-FI" dirty="0"/>
              <a:t>-symposium-</a:t>
            </a:r>
            <a:r>
              <a:rPr lang="fi-FI" dirty="0" err="1"/>
              <a:t>adventures</a:t>
            </a:r>
            <a:r>
              <a:rPr lang="fi-FI" dirty="0"/>
              <a:t>-</a:t>
            </a:r>
            <a:r>
              <a:rPr lang="fi-FI" dirty="0" err="1"/>
              <a:t>emotion-recognition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12th of </a:t>
            </a:r>
            <a:r>
              <a:rPr lang="fi-FI" dirty="0" err="1"/>
              <a:t>January</a:t>
            </a:r>
            <a:r>
              <a:rPr lang="fi-FI" dirty="0"/>
              <a:t> 2015.</a:t>
            </a:r>
          </a:p>
          <a:p>
            <a:r>
              <a:rPr lang="fi-FI" dirty="0" err="1"/>
              <a:t>Psycho</a:t>
            </a:r>
            <a:r>
              <a:rPr lang="fi-FI" dirty="0"/>
              <a:t> &lt;http://io9.gizmodo.com/5808083/</a:t>
            </a:r>
            <a:r>
              <a:rPr lang="fi-FI" dirty="0" err="1"/>
              <a:t>ten</a:t>
            </a:r>
            <a:r>
              <a:rPr lang="fi-FI" dirty="0"/>
              <a:t>-</a:t>
            </a:r>
            <a:r>
              <a:rPr lang="fi-FI" dirty="0" err="1"/>
              <a:t>fear</a:t>
            </a:r>
            <a:r>
              <a:rPr lang="fi-FI" dirty="0"/>
              <a:t>-</a:t>
            </a:r>
            <a:r>
              <a:rPr lang="fi-FI" dirty="0" err="1"/>
              <a:t>responses</a:t>
            </a:r>
            <a:r>
              <a:rPr lang="fi-FI" dirty="0"/>
              <a:t>-</a:t>
            </a:r>
            <a:r>
              <a:rPr lang="fi-FI" dirty="0" err="1"/>
              <a:t>that</a:t>
            </a:r>
            <a:r>
              <a:rPr lang="fi-FI" dirty="0"/>
              <a:t>-</a:t>
            </a:r>
            <a:r>
              <a:rPr lang="fi-FI" dirty="0" err="1"/>
              <a:t>make</a:t>
            </a:r>
            <a:r>
              <a:rPr lang="fi-FI" dirty="0"/>
              <a:t>-no-</a:t>
            </a:r>
            <a:r>
              <a:rPr lang="fi-FI" dirty="0" err="1"/>
              <a:t>sense</a:t>
            </a:r>
            <a:r>
              <a:rPr lang="fi-FI" dirty="0"/>
              <a:t>-and-</a:t>
            </a:r>
            <a:r>
              <a:rPr lang="fi-FI" dirty="0" err="1"/>
              <a:t>why</a:t>
            </a:r>
            <a:r>
              <a:rPr lang="fi-FI" dirty="0"/>
              <a:t>-</a:t>
            </a:r>
            <a:r>
              <a:rPr lang="fi-FI" dirty="0" err="1"/>
              <a:t>we-have-them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12th of </a:t>
            </a:r>
            <a:r>
              <a:rPr lang="fi-FI" dirty="0" err="1"/>
              <a:t>January</a:t>
            </a:r>
            <a:r>
              <a:rPr lang="fi-FI" dirty="0"/>
              <a:t> 2015.</a:t>
            </a:r>
          </a:p>
          <a:p>
            <a:r>
              <a:rPr lang="fi-FI" dirty="0" err="1"/>
              <a:t>Happy</a:t>
            </a:r>
            <a:r>
              <a:rPr lang="fi-FI" dirty="0"/>
              <a:t> </a:t>
            </a:r>
            <a:r>
              <a:rPr lang="fi-FI" dirty="0" err="1"/>
              <a:t>sunset</a:t>
            </a:r>
            <a:r>
              <a:rPr lang="fi-FI" dirty="0"/>
              <a:t> &lt;http://</a:t>
            </a:r>
            <a:r>
              <a:rPr lang="fi-FI" dirty="0" err="1"/>
              <a:t>www.rgbstock.com</a:t>
            </a:r>
            <a:r>
              <a:rPr lang="fi-FI" dirty="0"/>
              <a:t>/</a:t>
            </a:r>
            <a:r>
              <a:rPr lang="fi-FI" dirty="0" err="1"/>
              <a:t>bigphoto</a:t>
            </a:r>
            <a:r>
              <a:rPr lang="fi-FI" dirty="0"/>
              <a:t>/n4gg6uG/</a:t>
            </a:r>
            <a:r>
              <a:rPr lang="fi-FI" dirty="0" err="1"/>
              <a:t>happy+at+sunset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14th of </a:t>
            </a:r>
            <a:r>
              <a:rPr lang="fi-FI" dirty="0" err="1"/>
              <a:t>January</a:t>
            </a:r>
            <a:r>
              <a:rPr lang="fi-FI" dirty="0"/>
              <a:t> 2015.</a:t>
            </a:r>
          </a:p>
          <a:p>
            <a:r>
              <a:rPr lang="fi-FI" dirty="0" err="1"/>
              <a:t>Painted</a:t>
            </a:r>
            <a:r>
              <a:rPr lang="fi-FI" dirty="0"/>
              <a:t> </a:t>
            </a:r>
            <a:r>
              <a:rPr lang="fi-FI" dirty="0" err="1"/>
              <a:t>face</a:t>
            </a:r>
            <a:r>
              <a:rPr lang="fi-FI" dirty="0"/>
              <a:t> &lt;http://</a:t>
            </a:r>
            <a:r>
              <a:rPr lang="fi-FI" dirty="0" err="1"/>
              <a:t>www.bemotion.fi</a:t>
            </a:r>
            <a:r>
              <a:rPr lang="fi-FI" dirty="0"/>
              <a:t>/#!mielen-salatut-voimat-workshop-1-3/c1t6p&gt; </a:t>
            </a:r>
            <a:r>
              <a:rPr lang="fi-FI" dirty="0" err="1"/>
              <a:t>Accessed</a:t>
            </a:r>
            <a:r>
              <a:rPr lang="fi-FI" dirty="0"/>
              <a:t> 14th of </a:t>
            </a:r>
            <a:r>
              <a:rPr lang="fi-FI" dirty="0" err="1"/>
              <a:t>January</a:t>
            </a:r>
            <a:r>
              <a:rPr lang="fi-FI" dirty="0"/>
              <a:t> 2015. </a:t>
            </a:r>
          </a:p>
          <a:p>
            <a:r>
              <a:rPr lang="fi-FI" dirty="0" err="1"/>
              <a:t>Adrenaline</a:t>
            </a:r>
            <a:r>
              <a:rPr lang="fi-FI" dirty="0"/>
              <a:t> </a:t>
            </a:r>
            <a:r>
              <a:rPr lang="fi-FI" dirty="0" err="1"/>
              <a:t>syringe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www.dreamviews.com</a:t>
            </a:r>
            <a:r>
              <a:rPr lang="fi-FI" dirty="0"/>
              <a:t>/</a:t>
            </a:r>
            <a:r>
              <a:rPr lang="fi-FI" dirty="0" err="1"/>
              <a:t>blogs</a:t>
            </a:r>
            <a:r>
              <a:rPr lang="fi-FI" dirty="0"/>
              <a:t>/</a:t>
            </a:r>
            <a:r>
              <a:rPr lang="fi-FI" dirty="0" err="1"/>
              <a:t>hyu</a:t>
            </a:r>
            <a:r>
              <a:rPr lang="fi-FI" dirty="0"/>
              <a:t>/adrenaline-59342/&gt; </a:t>
            </a:r>
            <a:r>
              <a:rPr lang="fi-FI" dirty="0" err="1"/>
              <a:t>Accessed</a:t>
            </a:r>
            <a:r>
              <a:rPr lang="fi-FI" dirty="0"/>
              <a:t> 5th of </a:t>
            </a:r>
            <a:r>
              <a:rPr lang="fi-FI" dirty="0" err="1"/>
              <a:t>March</a:t>
            </a:r>
            <a:r>
              <a:rPr lang="fi-FI" dirty="0"/>
              <a:t> 2018.</a:t>
            </a:r>
          </a:p>
          <a:p>
            <a:r>
              <a:rPr lang="fi-FI" dirty="0" err="1"/>
              <a:t>Head</a:t>
            </a:r>
            <a:r>
              <a:rPr lang="fi-FI" dirty="0"/>
              <a:t> &lt;http://</a:t>
            </a:r>
            <a:r>
              <a:rPr lang="fi-FI" dirty="0" err="1"/>
              <a:t>hosen-shituf.gov.il</a:t>
            </a:r>
            <a:r>
              <a:rPr lang="fi-FI" dirty="0"/>
              <a:t>/he/news&gt; </a:t>
            </a:r>
            <a:r>
              <a:rPr lang="fi-FI" dirty="0" err="1"/>
              <a:t>Accessed</a:t>
            </a:r>
            <a:r>
              <a:rPr lang="fi-FI" dirty="0"/>
              <a:t> 5th of </a:t>
            </a:r>
            <a:r>
              <a:rPr lang="fi-FI" dirty="0" err="1"/>
              <a:t>March</a:t>
            </a:r>
            <a:r>
              <a:rPr lang="fi-FI" dirty="0"/>
              <a:t> 2018.</a:t>
            </a:r>
          </a:p>
          <a:p>
            <a:r>
              <a:rPr lang="fi-FI" dirty="0" err="1"/>
              <a:t>Joy</a:t>
            </a:r>
            <a:r>
              <a:rPr lang="fi-FI" dirty="0"/>
              <a:t> and </a:t>
            </a:r>
            <a:r>
              <a:rPr lang="fi-FI" dirty="0" err="1"/>
              <a:t>sadness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choice.npr.org</a:t>
            </a:r>
            <a:r>
              <a:rPr lang="fi-FI" dirty="0"/>
              <a:t>/</a:t>
            </a:r>
            <a:r>
              <a:rPr lang="fi-FI" dirty="0" err="1"/>
              <a:t>index.html?origin</a:t>
            </a:r>
            <a:r>
              <a:rPr lang="fi-FI" dirty="0"/>
              <a:t>=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www.npr.org</a:t>
            </a:r>
            <a:r>
              <a:rPr lang="fi-FI" dirty="0"/>
              <a:t>/</a:t>
            </a:r>
            <a:r>
              <a:rPr lang="fi-FI" dirty="0" err="1"/>
              <a:t>sections</a:t>
            </a:r>
            <a:r>
              <a:rPr lang="fi-FI" dirty="0"/>
              <a:t>/</a:t>
            </a:r>
            <a:r>
              <a:rPr lang="fi-FI" dirty="0" err="1"/>
              <a:t>health-shots</a:t>
            </a:r>
            <a:r>
              <a:rPr lang="fi-FI" dirty="0"/>
              <a:t>/2015/06/13/413980258/science-of-sadness-and-joy-inside-out-gets-childhood-emotions-right&gt; </a:t>
            </a:r>
            <a:r>
              <a:rPr lang="fi-FI" dirty="0" err="1"/>
              <a:t>Accessed</a:t>
            </a:r>
            <a:r>
              <a:rPr lang="fi-FI" dirty="0"/>
              <a:t> 10th of </a:t>
            </a:r>
            <a:r>
              <a:rPr lang="fi-FI" dirty="0" err="1"/>
              <a:t>February</a:t>
            </a:r>
            <a:r>
              <a:rPr lang="fi-FI" dirty="0"/>
              <a:t> 2019. </a:t>
            </a:r>
          </a:p>
          <a:p>
            <a:r>
              <a:rPr lang="fi-FI" dirty="0"/>
              <a:t>9/11 &lt;http://</a:t>
            </a:r>
            <a:r>
              <a:rPr lang="fi-FI" dirty="0" err="1"/>
              <a:t>www.blucoreshootingcenter.com</a:t>
            </a:r>
            <a:r>
              <a:rPr lang="fi-FI" dirty="0"/>
              <a:t>/</a:t>
            </a:r>
            <a:r>
              <a:rPr lang="fi-FI" dirty="0" err="1"/>
              <a:t>blog</a:t>
            </a:r>
            <a:r>
              <a:rPr lang="fi-FI" dirty="0"/>
              <a:t>/</a:t>
            </a:r>
            <a:r>
              <a:rPr lang="fi-FI" dirty="0" err="1"/>
              <a:t>tag</a:t>
            </a:r>
            <a:r>
              <a:rPr lang="fi-FI" dirty="0"/>
              <a:t>/911/&gt; </a:t>
            </a:r>
            <a:r>
              <a:rPr lang="fi-FI" dirty="0" err="1"/>
              <a:t>Accessed</a:t>
            </a:r>
            <a:r>
              <a:rPr lang="fi-FI" dirty="0"/>
              <a:t> 10th of </a:t>
            </a:r>
            <a:r>
              <a:rPr lang="fi-FI" dirty="0" err="1"/>
              <a:t>March</a:t>
            </a:r>
            <a:r>
              <a:rPr lang="fi-FI" dirty="0"/>
              <a:t> 2016.</a:t>
            </a:r>
          </a:p>
          <a:p>
            <a:r>
              <a:rPr lang="fi-FI" dirty="0" err="1"/>
              <a:t>Motorcycle</a:t>
            </a:r>
            <a:r>
              <a:rPr lang="fi-FI" dirty="0"/>
              <a:t> </a:t>
            </a:r>
            <a:r>
              <a:rPr lang="fi-FI" dirty="0" err="1"/>
              <a:t>accident</a:t>
            </a:r>
            <a:r>
              <a:rPr lang="fi-FI" dirty="0"/>
              <a:t> &lt;http://</a:t>
            </a:r>
            <a:r>
              <a:rPr lang="fi-FI" dirty="0" err="1"/>
              <a:t>www.break.com</a:t>
            </a:r>
            <a:r>
              <a:rPr lang="fi-FI" dirty="0"/>
              <a:t>/</a:t>
            </a:r>
            <a:r>
              <a:rPr lang="fi-FI" dirty="0" err="1"/>
              <a:t>article</a:t>
            </a:r>
            <a:r>
              <a:rPr lang="fi-FI" dirty="0"/>
              <a:t>/motorcycle-accidents-two-wheels-to-the-hospital-2806353&gt; </a:t>
            </a:r>
            <a:r>
              <a:rPr lang="fi-FI" dirty="0" err="1"/>
              <a:t>Accessed</a:t>
            </a:r>
            <a:r>
              <a:rPr lang="fi-FI" dirty="0"/>
              <a:t> 10th of </a:t>
            </a:r>
            <a:r>
              <a:rPr lang="fi-FI" dirty="0" err="1"/>
              <a:t>March</a:t>
            </a:r>
            <a:r>
              <a:rPr lang="fi-FI" dirty="0"/>
              <a:t> 2016.</a:t>
            </a:r>
          </a:p>
          <a:p>
            <a:r>
              <a:rPr lang="fi-FI" dirty="0"/>
              <a:t>Critical </a:t>
            </a:r>
            <a:r>
              <a:rPr lang="fi-FI" dirty="0" err="1"/>
              <a:t>thinking</a:t>
            </a:r>
            <a:r>
              <a:rPr lang="fi-FI" dirty="0"/>
              <a:t> puzzle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www.chronicle.com</a:t>
            </a:r>
            <a:r>
              <a:rPr lang="fi-FI" dirty="0"/>
              <a:t>/</a:t>
            </a:r>
            <a:r>
              <a:rPr lang="fi-FI" dirty="0" err="1"/>
              <a:t>article</a:t>
            </a:r>
            <a:r>
              <a:rPr lang="fi-FI" dirty="0"/>
              <a:t>/Beyond-Critical-</a:t>
            </a:r>
            <a:r>
              <a:rPr lang="fi-FI" dirty="0" err="1"/>
              <a:t>Thinking</a:t>
            </a:r>
            <a:r>
              <a:rPr lang="fi-FI" dirty="0"/>
              <a:t>/63288&gt; </a:t>
            </a:r>
            <a:r>
              <a:rPr lang="fi-FI" dirty="0" err="1"/>
              <a:t>Accessed</a:t>
            </a:r>
            <a:r>
              <a:rPr lang="fi-FI" dirty="0"/>
              <a:t> 10th of </a:t>
            </a:r>
            <a:r>
              <a:rPr lang="fi-FI" dirty="0" err="1"/>
              <a:t>February</a:t>
            </a:r>
            <a:r>
              <a:rPr lang="fi-FI" dirty="0"/>
              <a:t> 2019.</a:t>
            </a:r>
          </a:p>
        </p:txBody>
      </p:sp>
    </p:spTree>
    <p:extLst>
      <p:ext uri="{BB962C8B-B14F-4D97-AF65-F5344CB8AC3E}">
        <p14:creationId xmlns:p14="http://schemas.microsoft.com/office/powerpoint/2010/main" val="365122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1A10FE-5F45-ED4C-B544-6B391060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7968F5-60DD-FB45-87E1-DBB6FDC01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762238"/>
            <a:ext cx="4038600" cy="4201886"/>
          </a:xfrm>
        </p:spPr>
        <p:txBody>
          <a:bodyPr/>
          <a:lstStyle/>
          <a:p>
            <a:r>
              <a:rPr lang="en-GB" dirty="0"/>
              <a:t>Give yourself a moment for introspection</a:t>
            </a:r>
          </a:p>
          <a:p>
            <a:pPr lvl="1"/>
            <a:r>
              <a:rPr lang="en-GB" dirty="0"/>
              <a:t>What kind of emotions are you experiencing at the moment?</a:t>
            </a:r>
          </a:p>
          <a:p>
            <a:pPr lvl="1"/>
            <a:r>
              <a:rPr lang="en-GB" dirty="0"/>
              <a:t>How do the emotions affect your cognition?</a:t>
            </a:r>
          </a:p>
          <a:p>
            <a:r>
              <a:rPr lang="en-GB" dirty="0"/>
              <a:t>Engage in conversation with your pair/group</a:t>
            </a:r>
          </a:p>
        </p:txBody>
      </p:sp>
      <p:pic>
        <p:nvPicPr>
          <p:cNvPr id="5" name="Sisällön paikkamerkki 5" descr="emotions-faces.jpg">
            <a:extLst>
              <a:ext uri="{FF2B5EF4-FFF2-40B4-BE49-F238E27FC236}">
                <a16:creationId xmlns:a16="http://schemas.microsoft.com/office/drawing/2014/main" id="{BD2CFFC6-3F40-5547-9862-922242CB272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78" r="-1307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753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5DA432-39D7-624D-8429-8678BF13E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850921-867C-5A48-AB76-84B28BDF684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When was the last time when you had a really strong emotion?</a:t>
            </a:r>
          </a:p>
          <a:p>
            <a:pPr lvl="1"/>
            <a:r>
              <a:rPr lang="en-GB" dirty="0"/>
              <a:t>What was the </a:t>
            </a:r>
            <a:r>
              <a:rPr lang="en-GB" b="1" dirty="0"/>
              <a:t>stimulus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What were the </a:t>
            </a:r>
            <a:r>
              <a:rPr lang="en-GB" b="1" dirty="0"/>
              <a:t>physiological changes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What was the </a:t>
            </a:r>
            <a:br>
              <a:rPr lang="en-GB" dirty="0"/>
            </a:br>
            <a:r>
              <a:rPr lang="en-GB" b="1" dirty="0"/>
              <a:t>subjective feeling</a:t>
            </a:r>
            <a:r>
              <a:rPr lang="en-GB" dirty="0"/>
              <a:t>?</a:t>
            </a:r>
          </a:p>
          <a:p>
            <a:pPr lvl="1"/>
            <a:r>
              <a:rPr lang="en-GB" dirty="0"/>
              <a:t>What was the </a:t>
            </a:r>
            <a:br>
              <a:rPr lang="en-GB" dirty="0"/>
            </a:br>
            <a:r>
              <a:rPr lang="en-GB" b="1" dirty="0"/>
              <a:t>associated behaviour</a:t>
            </a:r>
            <a:r>
              <a:rPr lang="en-GB" dirty="0"/>
              <a:t>?</a:t>
            </a:r>
          </a:p>
        </p:txBody>
      </p:sp>
      <p:pic>
        <p:nvPicPr>
          <p:cNvPr id="5" name="Sisällön paikkamerkki 5" descr="18lr48jzbeqsnjpg.jpg">
            <a:extLst>
              <a:ext uri="{FF2B5EF4-FFF2-40B4-BE49-F238E27FC236}">
                <a16:creationId xmlns:a16="http://schemas.microsoft.com/office/drawing/2014/main" id="{6EDF157A-F97B-7F4A-91B9-75F8BF122C2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96" r="39132"/>
          <a:stretch/>
        </p:blipFill>
        <p:spPr>
          <a:xfrm>
            <a:off x="5029201" y="1901639"/>
            <a:ext cx="3263772" cy="3650878"/>
          </a:xfrm>
        </p:spPr>
      </p:pic>
    </p:spTree>
    <p:extLst>
      <p:ext uri="{BB962C8B-B14F-4D97-AF65-F5344CB8AC3E}">
        <p14:creationId xmlns:p14="http://schemas.microsoft.com/office/powerpoint/2010/main" val="84457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9C1B82-BB11-7540-8D66-C82D04185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Schacter</a:t>
            </a:r>
            <a:r>
              <a:rPr lang="fi-FI" dirty="0"/>
              <a:t> &amp; Singer </a:t>
            </a:r>
            <a:r>
              <a:rPr lang="fi-FI" dirty="0" err="1"/>
              <a:t>adrenaline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 err="1"/>
              <a:t>experiment</a:t>
            </a:r>
            <a:r>
              <a:rPr lang="fi-FI" dirty="0"/>
              <a:t> (1962)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6B5E78-3325-3441-B529-D66F1F0E13E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Aim</a:t>
            </a:r>
          </a:p>
          <a:p>
            <a:pPr lvl="1"/>
            <a:r>
              <a:rPr lang="en-GB" dirty="0"/>
              <a:t>To test how cognition influences emotions by using adrenaline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3CCC84A1-913A-434D-B57F-3C356C73CBC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975921" y="1600200"/>
            <a:ext cx="3383157" cy="4525963"/>
          </a:xfrm>
        </p:spPr>
      </p:pic>
    </p:spTree>
    <p:extLst>
      <p:ext uri="{BB962C8B-B14F-4D97-AF65-F5344CB8AC3E}">
        <p14:creationId xmlns:p14="http://schemas.microsoft.com/office/powerpoint/2010/main" val="297201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A99230-81DE-8A40-811D-32953FB1D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Schacter</a:t>
            </a:r>
            <a:r>
              <a:rPr lang="fi-FI" dirty="0"/>
              <a:t> &amp; Singer </a:t>
            </a:r>
            <a:r>
              <a:rPr lang="fi-FI" dirty="0" err="1"/>
              <a:t>adrenaline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 err="1"/>
              <a:t>experiment</a:t>
            </a:r>
            <a:r>
              <a:rPr lang="fi-FI" dirty="0"/>
              <a:t> (1962)</a:t>
            </a:r>
            <a:endParaRPr lang="fi-FI" dirty="0">
              <a:solidFill>
                <a:srgbClr val="FF0000"/>
              </a:solidFill>
            </a:endParaRP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2EBD4DC6-BE60-0F42-B00C-8479BBED9A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4300"/>
              </p:ext>
            </p:extLst>
          </p:nvPr>
        </p:nvGraphicFramePr>
        <p:xfrm>
          <a:off x="457200" y="2155371"/>
          <a:ext cx="8229600" cy="3931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35412867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97464511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255099960"/>
                    </a:ext>
                  </a:extLst>
                </a:gridCol>
              </a:tblGrid>
              <a:tr h="370840">
                <a:tc rowSpan="4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184 male college students were divided into four groups. All were participants were told that they were going to be given a vitamin injection </a:t>
                      </a:r>
                      <a:r>
                        <a:rPr lang="en-GB" i="1" noProof="0" dirty="0" err="1"/>
                        <a:t>Suproxin</a:t>
                      </a:r>
                      <a:r>
                        <a:rPr lang="en-GB" noProof="0" dirty="0"/>
                        <a:t>. In reality, they were given an adrenaline injection (except for the placebo group).</a:t>
                      </a:r>
                    </a:p>
                    <a:p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noProof="0" dirty="0"/>
                        <a:t>Informed group </a:t>
                      </a:r>
                      <a:r>
                        <a:rPr lang="en-GB" noProof="0" dirty="0"/>
                        <a:t>were told that </a:t>
                      </a:r>
                      <a:r>
                        <a:rPr lang="en-GB" i="1" noProof="0" dirty="0" err="1"/>
                        <a:t>Suproxin</a:t>
                      </a:r>
                      <a:r>
                        <a:rPr lang="en-GB" noProof="0" dirty="0"/>
                        <a:t> might cause adrenaline like effects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noProof="0" dirty="0"/>
                    </a:p>
                    <a:p>
                      <a:r>
                        <a:rPr lang="en-GB" noProof="0" dirty="0"/>
                        <a:t>In </a:t>
                      </a:r>
                      <a:r>
                        <a:rPr lang="en-GB" b="1" noProof="0" dirty="0"/>
                        <a:t>euphoria condition </a:t>
                      </a:r>
                      <a:r>
                        <a:rPr lang="en-GB" noProof="0" dirty="0"/>
                        <a:t>the confederates tried to amuse the participants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8086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noProof="0" dirty="0"/>
                        <a:t>Ignorant group </a:t>
                      </a:r>
                      <a:r>
                        <a:rPr lang="en-GB" noProof="0" dirty="0"/>
                        <a:t>were given no information on the effects of </a:t>
                      </a:r>
                      <a:r>
                        <a:rPr lang="en-GB" i="1" noProof="0" dirty="0" err="1"/>
                        <a:t>Suproxin</a:t>
                      </a:r>
                      <a:endParaRPr lang="en-GB" i="1" noProof="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625834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noProof="0" dirty="0"/>
                        <a:t>Misinformed group </a:t>
                      </a:r>
                      <a:r>
                        <a:rPr lang="en-GB" noProof="0" dirty="0"/>
                        <a:t>were told that </a:t>
                      </a:r>
                      <a:r>
                        <a:rPr lang="en-GB" i="1" noProof="0" dirty="0" err="1"/>
                        <a:t>Suproxin</a:t>
                      </a:r>
                      <a:r>
                        <a:rPr lang="en-GB" noProof="0" dirty="0"/>
                        <a:t> might cause effect other than adrenaline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GB" noProof="0" dirty="0"/>
                    </a:p>
                    <a:p>
                      <a:endParaRPr lang="en-GB" noProof="0" dirty="0"/>
                    </a:p>
                    <a:p>
                      <a:r>
                        <a:rPr lang="en-GB" noProof="0" dirty="0"/>
                        <a:t>In </a:t>
                      </a:r>
                      <a:r>
                        <a:rPr lang="en-GB" b="1" noProof="0" dirty="0"/>
                        <a:t>anger condition </a:t>
                      </a:r>
                      <a:r>
                        <a:rPr lang="en-GB" noProof="0" dirty="0"/>
                        <a:t>confederates tried to annoy the participants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61568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noProof="0" dirty="0"/>
                        <a:t>Placebo group </a:t>
                      </a:r>
                      <a:r>
                        <a:rPr lang="en-GB" noProof="0" dirty="0"/>
                        <a:t>were given an injection with no effect and no information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516673"/>
                  </a:ext>
                </a:extLst>
              </a:tr>
            </a:tbl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60E1DF6F-1454-2744-AAC1-F41F8B1A325A}"/>
              </a:ext>
            </a:extLst>
          </p:cNvPr>
          <p:cNvSpPr txBox="1"/>
          <p:nvPr/>
        </p:nvSpPr>
        <p:spPr>
          <a:xfrm>
            <a:off x="457200" y="1524894"/>
            <a:ext cx="21752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Procedure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574FDA8C-52D3-0B41-B63B-2F44C1716359}"/>
              </a:ext>
            </a:extLst>
          </p:cNvPr>
          <p:cNvSpPr/>
          <p:nvPr/>
        </p:nvSpPr>
        <p:spPr>
          <a:xfrm>
            <a:off x="457195" y="2150374"/>
            <a:ext cx="2721429" cy="393192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D12930D9-6CF0-BD46-A028-96B26DF9162B}"/>
              </a:ext>
            </a:extLst>
          </p:cNvPr>
          <p:cNvSpPr/>
          <p:nvPr/>
        </p:nvSpPr>
        <p:spPr>
          <a:xfrm>
            <a:off x="3178624" y="5171287"/>
            <a:ext cx="2775860" cy="91600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F6E02D64-2CA2-A244-B3D9-4EC6E4ABB185}"/>
              </a:ext>
            </a:extLst>
          </p:cNvPr>
          <p:cNvSpPr/>
          <p:nvPr/>
        </p:nvSpPr>
        <p:spPr>
          <a:xfrm>
            <a:off x="3178623" y="2155367"/>
            <a:ext cx="2775860" cy="906015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520753B8-3594-AA40-901F-03E89BFDFBBB}"/>
              </a:ext>
            </a:extLst>
          </p:cNvPr>
          <p:cNvSpPr/>
          <p:nvPr/>
        </p:nvSpPr>
        <p:spPr>
          <a:xfrm>
            <a:off x="3178627" y="3069770"/>
            <a:ext cx="2775858" cy="90601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7820496B-EEC8-B645-BA6F-9E93229A6F17}"/>
              </a:ext>
            </a:extLst>
          </p:cNvPr>
          <p:cNvSpPr/>
          <p:nvPr/>
        </p:nvSpPr>
        <p:spPr>
          <a:xfrm>
            <a:off x="3178625" y="3984168"/>
            <a:ext cx="2775858" cy="117873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6941E813-A021-7D4A-B0A5-4B21CD1EC13D}"/>
              </a:ext>
            </a:extLst>
          </p:cNvPr>
          <p:cNvSpPr/>
          <p:nvPr/>
        </p:nvSpPr>
        <p:spPr>
          <a:xfrm>
            <a:off x="5954486" y="3984168"/>
            <a:ext cx="2732314" cy="210312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8F1DCA3E-4ABD-4E47-A938-A911148CA388}"/>
              </a:ext>
            </a:extLst>
          </p:cNvPr>
          <p:cNvSpPr/>
          <p:nvPr/>
        </p:nvSpPr>
        <p:spPr>
          <a:xfrm>
            <a:off x="5954487" y="2155369"/>
            <a:ext cx="2732314" cy="182041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84EB14B6-2F46-E145-B528-D9C90505F485}"/>
              </a:ext>
            </a:extLst>
          </p:cNvPr>
          <p:cNvSpPr txBox="1"/>
          <p:nvPr/>
        </p:nvSpPr>
        <p:spPr>
          <a:xfrm>
            <a:off x="6060458" y="3522502"/>
            <a:ext cx="2520370" cy="92333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b="1" dirty="0"/>
              <a:t>All groups were divided</a:t>
            </a:r>
            <a:br>
              <a:rPr lang="en-GB" b="1" dirty="0"/>
            </a:br>
            <a:r>
              <a:rPr lang="en-GB" b="1" dirty="0"/>
              <a:t> into both conditions </a:t>
            </a:r>
            <a:br>
              <a:rPr lang="en-GB" b="1" dirty="0"/>
            </a:br>
            <a:r>
              <a:rPr lang="en-GB" b="1" dirty="0"/>
              <a:t>(independent measures)</a:t>
            </a:r>
          </a:p>
        </p:txBody>
      </p:sp>
    </p:spTree>
    <p:extLst>
      <p:ext uri="{BB962C8B-B14F-4D97-AF65-F5344CB8AC3E}">
        <p14:creationId xmlns:p14="http://schemas.microsoft.com/office/powerpoint/2010/main" val="73609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698103-DE9E-7D44-B341-32CC5039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Schacter</a:t>
            </a:r>
            <a:r>
              <a:rPr lang="fi-FI" dirty="0"/>
              <a:t> &amp; Singer </a:t>
            </a:r>
            <a:r>
              <a:rPr lang="fi-FI" dirty="0" err="1"/>
              <a:t>adrenaline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 err="1"/>
              <a:t>experiment</a:t>
            </a:r>
            <a:r>
              <a:rPr lang="fi-FI" dirty="0"/>
              <a:t> (1962)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A8B74FD-0928-D64D-AFF5-45E8B4965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b="1" dirty="0"/>
          </a:p>
          <a:p>
            <a:r>
              <a:rPr lang="en-GB" b="1" dirty="0"/>
              <a:t>Results</a:t>
            </a:r>
          </a:p>
          <a:p>
            <a:pPr lvl="1"/>
            <a:r>
              <a:rPr lang="en-GB" dirty="0"/>
              <a:t>Based on </a:t>
            </a:r>
            <a:r>
              <a:rPr lang="en-GB" i="1" dirty="0"/>
              <a:t>observation</a:t>
            </a:r>
            <a:r>
              <a:rPr lang="en-GB" dirty="0"/>
              <a:t> and </a:t>
            </a:r>
            <a:r>
              <a:rPr lang="en-GB" i="1" dirty="0"/>
              <a:t>questionnaires</a:t>
            </a:r>
          </a:p>
          <a:p>
            <a:pPr lvl="1"/>
            <a:r>
              <a:rPr lang="en-GB" i="1" dirty="0"/>
              <a:t>Informed group </a:t>
            </a:r>
            <a:r>
              <a:rPr lang="en-GB" dirty="0"/>
              <a:t>showed minimal changes in emotion</a:t>
            </a:r>
          </a:p>
          <a:p>
            <a:pPr lvl="1"/>
            <a:r>
              <a:rPr lang="en-GB" i="1" dirty="0"/>
              <a:t>Ignorant</a:t>
            </a:r>
            <a:r>
              <a:rPr lang="en-GB" dirty="0"/>
              <a:t> and </a:t>
            </a:r>
            <a:r>
              <a:rPr lang="en-GB" i="1" dirty="0"/>
              <a:t>misinformed groups </a:t>
            </a:r>
            <a:r>
              <a:rPr lang="en-GB" dirty="0"/>
              <a:t>showed significant changes in emotion</a:t>
            </a:r>
          </a:p>
          <a:p>
            <a:pPr lvl="1"/>
            <a:r>
              <a:rPr lang="en-GB" i="1" dirty="0"/>
              <a:t>Placebo group </a:t>
            </a:r>
            <a:r>
              <a:rPr lang="en-GB" dirty="0"/>
              <a:t>showed no changes in emotion</a:t>
            </a:r>
          </a:p>
        </p:txBody>
      </p:sp>
    </p:spTree>
    <p:extLst>
      <p:ext uri="{BB962C8B-B14F-4D97-AF65-F5344CB8AC3E}">
        <p14:creationId xmlns:p14="http://schemas.microsoft.com/office/powerpoint/2010/main" val="373305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5CD8E0-F52D-B741-B771-0562D0AA6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Schacter</a:t>
            </a:r>
            <a:r>
              <a:rPr lang="fi-FI" dirty="0"/>
              <a:t> &amp; Singer </a:t>
            </a:r>
            <a:r>
              <a:rPr lang="fi-FI" dirty="0" err="1"/>
              <a:t>adrenaline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 err="1"/>
              <a:t>experiment</a:t>
            </a:r>
            <a:r>
              <a:rPr lang="fi-FI" dirty="0"/>
              <a:t> (1962)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D9571B-B5CC-944D-BA43-8BB8936E94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Conclusion</a:t>
            </a:r>
          </a:p>
          <a:p>
            <a:pPr lvl="1"/>
            <a:r>
              <a:rPr lang="en-GB" dirty="0"/>
              <a:t>We label our physiological arousal with </a:t>
            </a:r>
            <a:r>
              <a:rPr lang="en-GB" i="1" dirty="0"/>
              <a:t>cognitive appraisal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7700786B-0738-C148-B666-E5814ABBC07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95800" y="2216837"/>
            <a:ext cx="4191000" cy="2967080"/>
          </a:xfrm>
        </p:spPr>
      </p:pic>
    </p:spTree>
    <p:extLst>
      <p:ext uri="{BB962C8B-B14F-4D97-AF65-F5344CB8AC3E}">
        <p14:creationId xmlns:p14="http://schemas.microsoft.com/office/powerpoint/2010/main" val="23906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E6437B-8E1B-2E4D-A05A-B79CA27E3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influence</a:t>
            </a:r>
            <a:r>
              <a:rPr lang="fi-FI" dirty="0"/>
              <a:t> of </a:t>
            </a:r>
            <a:r>
              <a:rPr lang="fi-FI" dirty="0" err="1"/>
              <a:t>emotion</a:t>
            </a:r>
            <a:r>
              <a:rPr lang="fi-FI" dirty="0"/>
              <a:t> on </a:t>
            </a:r>
            <a:r>
              <a:rPr lang="fi-FI" dirty="0" err="1"/>
              <a:t>cognition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571EBE-AE3E-4F41-9F2F-A46AB262B6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Interaction between emotion and cognition is </a:t>
            </a:r>
            <a:r>
              <a:rPr lang="en-GB" b="1" dirty="0"/>
              <a:t>bidirectional</a:t>
            </a:r>
          </a:p>
          <a:p>
            <a:pPr lvl="1"/>
            <a:r>
              <a:rPr lang="en-GB" dirty="0"/>
              <a:t>Cognition influences emotion through </a:t>
            </a:r>
            <a:r>
              <a:rPr lang="en-GB" i="1" dirty="0"/>
              <a:t>cognitive appraisal</a:t>
            </a:r>
          </a:p>
          <a:p>
            <a:pPr lvl="1"/>
            <a:r>
              <a:rPr lang="en-GB" dirty="0"/>
              <a:t>Emotion influences cognition via </a:t>
            </a:r>
            <a:r>
              <a:rPr lang="en-GB" i="1" dirty="0"/>
              <a:t>flashbulb memory</a:t>
            </a:r>
            <a:r>
              <a:rPr lang="en-GB" dirty="0"/>
              <a:t> mechanism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CB10CDC7-1247-E545-B94C-779BE079646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495800" y="2705000"/>
            <a:ext cx="4289302" cy="2407370"/>
          </a:xfrm>
        </p:spPr>
      </p:pic>
    </p:spTree>
    <p:extLst>
      <p:ext uri="{BB962C8B-B14F-4D97-AF65-F5344CB8AC3E}">
        <p14:creationId xmlns:p14="http://schemas.microsoft.com/office/powerpoint/2010/main" val="94137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E22BBB-CDEF-994F-A90F-320A78BF6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Flashbulb</a:t>
            </a:r>
            <a:r>
              <a:rPr lang="fi-FI" dirty="0"/>
              <a:t> </a:t>
            </a:r>
            <a:r>
              <a:rPr lang="fi-FI" dirty="0" err="1"/>
              <a:t>memories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296CBF-1855-C145-9638-47BED40617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/>
              <a:t>Refer </a:t>
            </a:r>
            <a:r>
              <a:rPr lang="en-GB" dirty="0"/>
              <a:t>to dramatic and emotionally charged events that etch themselves onto our minds with unusual vividness, accuracy and durability</a:t>
            </a:r>
          </a:p>
          <a:p>
            <a:pPr lvl="1"/>
            <a:r>
              <a:rPr lang="en-GB" dirty="0"/>
              <a:t>Can be associated with shared events or personal traumas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105C81C6-C6CD-1742-80E4-919A6860783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682" y="1600200"/>
            <a:ext cx="3771635" cy="4525963"/>
          </a:xfrm>
        </p:spPr>
      </p:pic>
    </p:spTree>
    <p:extLst>
      <p:ext uri="{BB962C8B-B14F-4D97-AF65-F5344CB8AC3E}">
        <p14:creationId xmlns:p14="http://schemas.microsoft.com/office/powerpoint/2010/main" val="196344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852</Words>
  <Application>Microsoft Macintosh PowerPoint</Application>
  <PresentationFormat>Näytössä katseltava diaesitys (4:3)</PresentationFormat>
  <Paragraphs>106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Office-teema</vt:lpstr>
      <vt:lpstr>EMOTION AND COGNITION</vt:lpstr>
      <vt:lpstr>TASK</vt:lpstr>
      <vt:lpstr>TASK</vt:lpstr>
      <vt:lpstr>Schacter &amp; Singer adrenaline  experiment (1962)</vt:lpstr>
      <vt:lpstr>Schacter &amp; Singer adrenaline  experiment (1962)</vt:lpstr>
      <vt:lpstr>Schacter &amp; Singer adrenaline  experiment (1962)</vt:lpstr>
      <vt:lpstr>Schacter &amp; Singer adrenaline  experiment (1962)</vt:lpstr>
      <vt:lpstr>The influence of emotion on cognition</vt:lpstr>
      <vt:lpstr>Flashbulb memories</vt:lpstr>
      <vt:lpstr>TASK</vt:lpstr>
      <vt:lpstr>TASK</vt:lpstr>
      <vt:lpstr>Flashbulb memories</vt:lpstr>
      <vt:lpstr>TASK</vt:lpstr>
      <vt:lpstr>TASK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124</cp:revision>
  <dcterms:created xsi:type="dcterms:W3CDTF">2016-01-27T06:20:57Z</dcterms:created>
  <dcterms:modified xsi:type="dcterms:W3CDTF">2023-08-16T12:07:25Z</dcterms:modified>
</cp:coreProperties>
</file>