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3" r:id="rId3"/>
    <p:sldId id="302" r:id="rId4"/>
    <p:sldId id="285" r:id="rId5"/>
    <p:sldId id="303" r:id="rId6"/>
    <p:sldId id="388" r:id="rId7"/>
    <p:sldId id="389" r:id="rId8"/>
    <p:sldId id="284" r:id="rId9"/>
    <p:sldId id="375" r:id="rId10"/>
    <p:sldId id="376" r:id="rId11"/>
    <p:sldId id="305" r:id="rId12"/>
    <p:sldId id="372" r:id="rId13"/>
    <p:sldId id="373" r:id="rId14"/>
    <p:sldId id="378" r:id="rId15"/>
    <p:sldId id="296" r:id="rId16"/>
    <p:sldId id="297" r:id="rId17"/>
    <p:sldId id="379" r:id="rId18"/>
    <p:sldId id="307" r:id="rId19"/>
    <p:sldId id="308" r:id="rId20"/>
    <p:sldId id="309" r:id="rId21"/>
    <p:sldId id="291" r:id="rId22"/>
    <p:sldId id="381" r:id="rId23"/>
    <p:sldId id="387" r:id="rId24"/>
    <p:sldId id="390" r:id="rId25"/>
    <p:sldId id="293" r:id="rId26"/>
    <p:sldId id="294" r:id="rId27"/>
    <p:sldId id="370" r:id="rId28"/>
    <p:sldId id="382" r:id="rId29"/>
    <p:sldId id="383" r:id="rId30"/>
    <p:sldId id="380" r:id="rId31"/>
    <p:sldId id="384" r:id="rId32"/>
    <p:sldId id="385" r:id="rId33"/>
    <p:sldId id="299" r:id="rId34"/>
    <p:sldId id="301" r:id="rId35"/>
    <p:sldId id="367" r:id="rId36"/>
    <p:sldId id="369" r:id="rId37"/>
    <p:sldId id="300" r:id="rId38"/>
    <p:sldId id="282" r:id="rId39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eFqFPJHLhA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ted.com/talks/laurie_santos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peda.net/id/8ada4b30b8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83AE62F-53B5-344D-9AA0-D1078C8C1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THINKING, DECISION-MAKING AND THEIR RELIABILITY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C6EE852-E013-3742-9644-1EAEA2C65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/>
              <a:t> LAJM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62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39965-3AFC-5146-AAD6-0B2FEFD3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0642BFB-651F-5047-97AE-E3354CBE6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749" y="1600200"/>
            <a:ext cx="7460502" cy="4525963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E304F81-B576-914E-934F-FD478A3D2782}"/>
              </a:ext>
            </a:extLst>
          </p:cNvPr>
          <p:cNvSpPr txBox="1"/>
          <p:nvPr/>
        </p:nvSpPr>
        <p:spPr>
          <a:xfrm>
            <a:off x="4713833" y="2101725"/>
            <a:ext cx="35884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TPB successfully predicted fast food</a:t>
            </a:r>
          </a:p>
          <a:p>
            <a:pPr algn="ctr"/>
            <a:r>
              <a:rPr lang="en-GB" b="1" dirty="0"/>
              <a:t> consumption, especially for </a:t>
            </a:r>
          </a:p>
          <a:p>
            <a:pPr algn="ctr"/>
            <a:r>
              <a:rPr lang="en-GB" b="1" dirty="0"/>
              <a:t>retrospective behaviour  </a:t>
            </a:r>
          </a:p>
        </p:txBody>
      </p:sp>
    </p:spTree>
    <p:extLst>
      <p:ext uri="{BB962C8B-B14F-4D97-AF65-F5344CB8AC3E}">
        <p14:creationId xmlns:p14="http://schemas.microsoft.com/office/powerpoint/2010/main" val="9303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2FE66D-B453-5A4A-B0F5-9BB52A84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EE420F-3804-BC41-BEC1-58397136E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/>
              <a:t>Apply the theory of planned behaviour to everyday situations</a:t>
            </a:r>
          </a:p>
          <a:p>
            <a:pPr lvl="1"/>
            <a:r>
              <a:rPr lang="en-GB"/>
              <a:t>Do an intervention programme as a mini-CAS project where the elements of TPB appear</a:t>
            </a:r>
          </a:p>
          <a:p>
            <a:r>
              <a:rPr lang="en-GB"/>
              <a:t>In addition, do a TEACUP analysis of the theory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D24EFCA5-F330-094B-8B55-F7ED766455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9" y="2121040"/>
            <a:ext cx="4322589" cy="2564736"/>
          </a:xfrm>
        </p:spPr>
      </p:pic>
    </p:spTree>
    <p:extLst>
      <p:ext uri="{BB962C8B-B14F-4D97-AF65-F5344CB8AC3E}">
        <p14:creationId xmlns:p14="http://schemas.microsoft.com/office/powerpoint/2010/main" val="13765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58450-C793-574B-A154-7194C3D0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99D7F4-CFA5-0344-93D8-739E7AB19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/>
              <a:t>You have to bid for the house of your dreams on the right</a:t>
            </a:r>
          </a:p>
          <a:p>
            <a:endParaRPr lang="en-GB"/>
          </a:p>
          <a:p>
            <a:r>
              <a:rPr lang="en-GB"/>
              <a:t>The selling price is </a:t>
            </a:r>
            <a:br>
              <a:rPr lang="en-GB"/>
            </a:br>
            <a:r>
              <a:rPr lang="en-GB" b="1"/>
              <a:t>300 000€</a:t>
            </a:r>
          </a:p>
          <a:p>
            <a:endParaRPr lang="en-GB"/>
          </a:p>
          <a:p>
            <a:r>
              <a:rPr lang="en-GB"/>
              <a:t>Write your bidding price on a piece of paper!</a:t>
            </a:r>
          </a:p>
        </p:txBody>
      </p:sp>
      <p:pic>
        <p:nvPicPr>
          <p:cNvPr id="6" name="Sisällön paikkamerkki 5" descr="Kuva, joka sisältää kohteen ulko, rakennus, lomakohde, talo&#10;&#10;Kuvaus luotu automaattisesti">
            <a:extLst>
              <a:ext uri="{FF2B5EF4-FFF2-40B4-BE49-F238E27FC236}">
                <a16:creationId xmlns:a16="http://schemas.microsoft.com/office/drawing/2014/main" id="{3F6621BF-A907-B946-9CDF-DBD211275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30038"/>
            <a:ext cx="4038600" cy="3866286"/>
          </a:xfrm>
        </p:spPr>
      </p:pic>
    </p:spTree>
    <p:extLst>
      <p:ext uri="{BB962C8B-B14F-4D97-AF65-F5344CB8AC3E}">
        <p14:creationId xmlns:p14="http://schemas.microsoft.com/office/powerpoint/2010/main" val="41130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58450-C793-574B-A154-7194C3D0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99D7F4-CFA5-0344-93D8-739E7AB19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/>
              <a:t>You have to bid for the house of your dreams on the right</a:t>
            </a:r>
          </a:p>
          <a:p>
            <a:endParaRPr lang="en-GB"/>
          </a:p>
          <a:p>
            <a:r>
              <a:rPr lang="en-GB"/>
              <a:t>The selling price is </a:t>
            </a:r>
            <a:br>
              <a:rPr lang="en-GB"/>
            </a:br>
            <a:r>
              <a:rPr lang="en-GB" b="1"/>
              <a:t>900 000€</a:t>
            </a:r>
          </a:p>
          <a:p>
            <a:endParaRPr lang="en-GB"/>
          </a:p>
          <a:p>
            <a:r>
              <a:rPr lang="en-GB"/>
              <a:t>Write your bidding price on a piece of paper!</a:t>
            </a:r>
          </a:p>
        </p:txBody>
      </p:sp>
      <p:pic>
        <p:nvPicPr>
          <p:cNvPr id="6" name="Sisällön paikkamerkki 5" descr="Kuva, joka sisältää kohteen ulko, rakennus, lomakohde, talo&#10;&#10;Kuvaus luotu automaattisesti">
            <a:extLst>
              <a:ext uri="{FF2B5EF4-FFF2-40B4-BE49-F238E27FC236}">
                <a16:creationId xmlns:a16="http://schemas.microsoft.com/office/drawing/2014/main" id="{3F6621BF-A907-B946-9CDF-DBD211275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30038"/>
            <a:ext cx="4038600" cy="3866286"/>
          </a:xfrm>
        </p:spPr>
      </p:pic>
    </p:spTree>
    <p:extLst>
      <p:ext uri="{BB962C8B-B14F-4D97-AF65-F5344CB8AC3E}">
        <p14:creationId xmlns:p14="http://schemas.microsoft.com/office/powerpoint/2010/main" val="39887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12851A-38E6-A644-9E6D-127DD241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43B25F8-3393-DC47-98EA-D4FF8F93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Audrey Hepburn, </a:t>
            </a:r>
            <a:r>
              <a:rPr lang="fi-FI" err="1"/>
              <a:t>Charlize</a:t>
            </a:r>
            <a:r>
              <a:rPr lang="fi-FI"/>
              <a:t> </a:t>
            </a:r>
            <a:r>
              <a:rPr lang="fi-FI" err="1"/>
              <a:t>Theron</a:t>
            </a:r>
            <a:r>
              <a:rPr lang="fi-FI"/>
              <a:t>, Emma Stone, Robert </a:t>
            </a:r>
            <a:r>
              <a:rPr lang="fi-FI" err="1"/>
              <a:t>Pattinson</a:t>
            </a:r>
            <a:r>
              <a:rPr lang="fi-FI"/>
              <a:t>, George Clooney, Cary Grant, </a:t>
            </a:r>
            <a:r>
              <a:rPr lang="fi-FI" err="1"/>
              <a:t>Halle</a:t>
            </a:r>
            <a:r>
              <a:rPr lang="fi-FI"/>
              <a:t> Berry, John David Washington, Jennifer Lawrence, </a:t>
            </a:r>
            <a:r>
              <a:rPr lang="fi-FI" err="1"/>
              <a:t>Liam</a:t>
            </a:r>
            <a:r>
              <a:rPr lang="fi-FI"/>
              <a:t> </a:t>
            </a:r>
            <a:r>
              <a:rPr lang="fi-FI" err="1"/>
              <a:t>Hemsworth</a:t>
            </a:r>
            <a:r>
              <a:rPr lang="fi-FI"/>
              <a:t>, </a:t>
            </a:r>
            <a:r>
              <a:rPr lang="fi-FI" err="1"/>
              <a:t>Uma</a:t>
            </a:r>
            <a:r>
              <a:rPr lang="fi-FI"/>
              <a:t> </a:t>
            </a:r>
            <a:r>
              <a:rPr lang="fi-FI" err="1"/>
              <a:t>Thurman</a:t>
            </a:r>
            <a:r>
              <a:rPr lang="fi-FI"/>
              <a:t>, </a:t>
            </a:r>
            <a:r>
              <a:rPr lang="fi-FI" err="1"/>
              <a:t>Seth</a:t>
            </a:r>
            <a:r>
              <a:rPr lang="fi-FI"/>
              <a:t> </a:t>
            </a:r>
            <a:r>
              <a:rPr lang="fi-FI" err="1"/>
              <a:t>MacFarlane</a:t>
            </a:r>
            <a:r>
              <a:rPr lang="fi-FI"/>
              <a:t>, Jane Fonda, Robert Redford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80B26D9-1C56-874D-9306-929E987FE140}"/>
              </a:ext>
            </a:extLst>
          </p:cNvPr>
          <p:cNvSpPr txBox="1"/>
          <p:nvPr/>
        </p:nvSpPr>
        <p:spPr>
          <a:xfrm>
            <a:off x="2057978" y="1307812"/>
            <a:ext cx="502804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/>
              <a:t>Read the following list once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2113394-E963-ED45-A1BD-C73759D2599C}"/>
              </a:ext>
            </a:extLst>
          </p:cNvPr>
          <p:cNvSpPr txBox="1"/>
          <p:nvPr/>
        </p:nvSpPr>
        <p:spPr>
          <a:xfrm>
            <a:off x="594916" y="4965414"/>
            <a:ext cx="795416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/>
              <a:t>Were there more females or males in the list?</a:t>
            </a:r>
          </a:p>
        </p:txBody>
      </p:sp>
    </p:spTree>
    <p:extLst>
      <p:ext uri="{BB962C8B-B14F-4D97-AF65-F5344CB8AC3E}">
        <p14:creationId xmlns:p14="http://schemas.microsoft.com/office/powerpoint/2010/main" val="6207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9796D-FF6D-864B-A2CA-D469BB2F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829FD-7E68-1F4D-B958-AD1CD5CCA3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Alan</a:t>
            </a:r>
            <a:r>
              <a:rPr lang="en-GB"/>
              <a:t>: </a:t>
            </a:r>
          </a:p>
          <a:p>
            <a:pPr lvl="1"/>
            <a:r>
              <a:rPr lang="en-GB"/>
              <a:t>intelligent </a:t>
            </a:r>
          </a:p>
          <a:p>
            <a:pPr lvl="1"/>
            <a:r>
              <a:rPr lang="en-GB"/>
              <a:t>industrious</a:t>
            </a:r>
          </a:p>
          <a:p>
            <a:pPr lvl="1"/>
            <a:r>
              <a:rPr lang="en-GB"/>
              <a:t>impulsive </a:t>
            </a:r>
          </a:p>
          <a:p>
            <a:pPr lvl="1"/>
            <a:r>
              <a:rPr lang="en-GB"/>
              <a:t>critical</a:t>
            </a:r>
          </a:p>
          <a:p>
            <a:pPr lvl="1"/>
            <a:r>
              <a:rPr lang="en-GB"/>
              <a:t>stubborn </a:t>
            </a:r>
          </a:p>
          <a:p>
            <a:pPr lvl="1"/>
            <a:r>
              <a:rPr lang="en-GB"/>
              <a:t>envious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E840F8-517C-654E-87A8-005572071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Ben</a:t>
            </a:r>
            <a:r>
              <a:rPr lang="en-GB"/>
              <a:t>: </a:t>
            </a:r>
          </a:p>
          <a:p>
            <a:pPr lvl="1"/>
            <a:r>
              <a:rPr lang="en-GB"/>
              <a:t>envious</a:t>
            </a:r>
          </a:p>
          <a:p>
            <a:pPr lvl="1"/>
            <a:r>
              <a:rPr lang="en-GB"/>
              <a:t>stubborn</a:t>
            </a:r>
          </a:p>
          <a:p>
            <a:pPr lvl="1"/>
            <a:r>
              <a:rPr lang="en-GB"/>
              <a:t>critical </a:t>
            </a:r>
          </a:p>
          <a:p>
            <a:pPr lvl="1"/>
            <a:r>
              <a:rPr lang="en-GB"/>
              <a:t>impulsive </a:t>
            </a:r>
          </a:p>
          <a:p>
            <a:pPr lvl="1"/>
            <a:r>
              <a:rPr lang="en-GB"/>
              <a:t>industrious</a:t>
            </a:r>
          </a:p>
          <a:p>
            <a:pPr lvl="1"/>
            <a:r>
              <a:rPr lang="en-GB"/>
              <a:t>intelligent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1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9796D-FF6D-864B-A2CA-D469BB2F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829FD-7E68-1F4D-B958-AD1CD5CCA3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Alan</a:t>
            </a:r>
            <a:r>
              <a:rPr lang="en-GB"/>
              <a:t>: </a:t>
            </a:r>
          </a:p>
          <a:p>
            <a:pPr lvl="1"/>
            <a:r>
              <a:rPr lang="en-GB"/>
              <a:t>intelligent </a:t>
            </a:r>
          </a:p>
          <a:p>
            <a:pPr lvl="1"/>
            <a:r>
              <a:rPr lang="en-GB"/>
              <a:t>industrious</a:t>
            </a:r>
          </a:p>
          <a:p>
            <a:pPr lvl="1"/>
            <a:r>
              <a:rPr lang="en-GB"/>
              <a:t>impulsive </a:t>
            </a:r>
          </a:p>
          <a:p>
            <a:pPr lvl="1"/>
            <a:r>
              <a:rPr lang="en-GB"/>
              <a:t>critical</a:t>
            </a:r>
          </a:p>
          <a:p>
            <a:pPr lvl="1"/>
            <a:r>
              <a:rPr lang="en-GB"/>
              <a:t>stubborn </a:t>
            </a:r>
          </a:p>
          <a:p>
            <a:pPr lvl="1"/>
            <a:r>
              <a:rPr lang="en-GB"/>
              <a:t>envious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E840F8-517C-654E-87A8-005572071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Ben</a:t>
            </a:r>
            <a:r>
              <a:rPr lang="en-GB"/>
              <a:t>: </a:t>
            </a:r>
          </a:p>
          <a:p>
            <a:pPr lvl="1"/>
            <a:r>
              <a:rPr lang="en-GB"/>
              <a:t>envious</a:t>
            </a:r>
          </a:p>
          <a:p>
            <a:pPr lvl="1"/>
            <a:r>
              <a:rPr lang="en-GB"/>
              <a:t>stubborn</a:t>
            </a:r>
          </a:p>
          <a:p>
            <a:pPr lvl="1"/>
            <a:r>
              <a:rPr lang="en-GB"/>
              <a:t>critical </a:t>
            </a:r>
          </a:p>
          <a:p>
            <a:pPr lvl="1"/>
            <a:r>
              <a:rPr lang="en-GB"/>
              <a:t>impulsive </a:t>
            </a:r>
          </a:p>
          <a:p>
            <a:pPr lvl="1"/>
            <a:r>
              <a:rPr lang="en-GB"/>
              <a:t>industrious</a:t>
            </a:r>
          </a:p>
          <a:p>
            <a:pPr lvl="1"/>
            <a:r>
              <a:rPr lang="en-GB"/>
              <a:t>intelligent</a:t>
            </a:r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F686718-BF30-6B4C-AC4F-602C956C27FC}"/>
              </a:ext>
            </a:extLst>
          </p:cNvPr>
          <p:cNvSpPr txBox="1"/>
          <p:nvPr/>
        </p:nvSpPr>
        <p:spPr>
          <a:xfrm>
            <a:off x="453526" y="1417638"/>
            <a:ext cx="838934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WHICH ONE DID YOU VIEW MORE FAVOURABLE? ALAN OR BEN?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AE22726-A996-E34E-B461-B27289B302B5}"/>
              </a:ext>
            </a:extLst>
          </p:cNvPr>
          <p:cNvSpPr txBox="1"/>
          <p:nvPr/>
        </p:nvSpPr>
        <p:spPr>
          <a:xfrm>
            <a:off x="3692425" y="5486399"/>
            <a:ext cx="191154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LOOK AGAIN!</a:t>
            </a:r>
          </a:p>
        </p:txBody>
      </p:sp>
    </p:spTree>
    <p:extLst>
      <p:ext uri="{BB962C8B-B14F-4D97-AF65-F5344CB8AC3E}">
        <p14:creationId xmlns:p14="http://schemas.microsoft.com/office/powerpoint/2010/main" val="3804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36854-1C42-3942-A742-00DB4654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D90561-4D3B-D045-9925-C072A6A6C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486" y="1417637"/>
            <a:ext cx="3875314" cy="493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Linda is a 31 years old, single, outspoken, and very bright. She majored in Philosophy. As a student, she was deeply concerned with issues of discrimination and social justice, and also participated in antinuclear demonstrations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73F890-AA63-8F40-88F6-E21800449A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Which alternative is more probable?</a:t>
            </a:r>
          </a:p>
          <a:p>
            <a:pPr lvl="1"/>
            <a:r>
              <a:rPr lang="en-GB"/>
              <a:t>(a) Linda is a bank teller</a:t>
            </a:r>
          </a:p>
          <a:p>
            <a:pPr lvl="1"/>
            <a:r>
              <a:rPr lang="en-GB"/>
              <a:t>(b) Linda is a bank teller and is active in the feminist movement</a:t>
            </a:r>
          </a:p>
        </p:txBody>
      </p:sp>
    </p:spTree>
    <p:extLst>
      <p:ext uri="{BB962C8B-B14F-4D97-AF65-F5344CB8AC3E}">
        <p14:creationId xmlns:p14="http://schemas.microsoft.com/office/powerpoint/2010/main" val="314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5F5CAB-3B33-B545-8EE6-00EFDC9C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E09434-0DA2-0F41-BB66-EA1E7BDC9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A bat and ball cost $1.10</a:t>
            </a:r>
          </a:p>
          <a:p>
            <a:r>
              <a:rPr lang="en-GB"/>
              <a:t>The bat costs one dollar more than the ball</a:t>
            </a:r>
          </a:p>
          <a:p>
            <a:r>
              <a:rPr lang="en-GB"/>
              <a:t>How much does the ball cost?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B23FF6F-A07A-DC49-BDCE-19E629072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60614"/>
            <a:ext cx="4038600" cy="2805135"/>
          </a:xfrm>
        </p:spPr>
      </p:pic>
    </p:spTree>
    <p:extLst>
      <p:ext uri="{BB962C8B-B14F-4D97-AF65-F5344CB8AC3E}">
        <p14:creationId xmlns:p14="http://schemas.microsoft.com/office/powerpoint/2010/main" val="33592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0BB755-58E1-A143-B37A-439940A6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499F68-211B-3446-B871-D9153DEF8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76058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Read the following story:</a:t>
            </a:r>
          </a:p>
          <a:p>
            <a:pPr lvl="1"/>
            <a:r>
              <a:rPr lang="en-GB" i="1"/>
              <a:t>After spending a day exploring beautiful sights in the crowded streets of New York, Jane discovered that her wallet was missing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D0F12B-6534-E34D-B72C-6EA8B1B80B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3257" y="2675956"/>
            <a:ext cx="4157662" cy="2338683"/>
          </a:xfrm>
        </p:spPr>
      </p:pic>
    </p:spTree>
    <p:extLst>
      <p:ext uri="{BB962C8B-B14F-4D97-AF65-F5344CB8AC3E}">
        <p14:creationId xmlns:p14="http://schemas.microsoft.com/office/powerpoint/2010/main" val="1192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370CF54-C1CE-754D-9C47-1DACC827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16CAB44-502E-B84D-BD47-09C19D21F8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i="1"/>
              <a:t>Thinking</a:t>
            </a:r>
            <a:r>
              <a:rPr lang="en-GB"/>
              <a:t> modifies information</a:t>
            </a:r>
          </a:p>
          <a:p>
            <a:pPr lvl="1"/>
            <a:r>
              <a:rPr lang="en-GB"/>
              <a:t>E.g. analysis, synthesis and categorization</a:t>
            </a:r>
          </a:p>
          <a:p>
            <a:pPr lvl="1"/>
            <a:r>
              <a:rPr lang="en-GB"/>
              <a:t>Generates new knowledge</a:t>
            </a:r>
          </a:p>
          <a:p>
            <a:pPr lvl="1"/>
            <a:endParaRPr lang="en-GB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7DCEBC01-273A-1F48-8F1C-76523C786F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4599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FAA89-FD81-2F4F-8A6D-E5C825B9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D41C06-0F10-0949-BD83-35758E1D6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What happened to Jane’s wallet?</a:t>
            </a:r>
          </a:p>
          <a:p>
            <a:pPr lvl="1"/>
            <a:r>
              <a:rPr lang="en-GB"/>
              <a:t>Write down your answer using a single word</a:t>
            </a:r>
          </a:p>
          <a:p>
            <a:pPr lvl="1"/>
            <a:r>
              <a:rPr lang="en-GB"/>
              <a:t>Share your answer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041BAED-CD43-8640-91E6-1E053C9F79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9572" y="2130826"/>
            <a:ext cx="3026228" cy="3473986"/>
          </a:xfrm>
        </p:spPr>
      </p:pic>
    </p:spTree>
    <p:extLst>
      <p:ext uri="{BB962C8B-B14F-4D97-AF65-F5344CB8AC3E}">
        <p14:creationId xmlns:p14="http://schemas.microsoft.com/office/powerpoint/2010/main" val="24233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C5973-A68E-1848-A3E0-A68CACBD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CE68F-C8C8-1D42-B186-46B10CF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Heuristics</a:t>
            </a:r>
            <a:endParaRPr lang="en-GB"/>
          </a:p>
          <a:p>
            <a:pPr lvl="1"/>
            <a:r>
              <a:rPr lang="en-GB"/>
              <a:t>Shortcuts in thinking and decision-making that people take when there is no time or resources to analyse the situation thoroughly</a:t>
            </a:r>
            <a:r>
              <a:rPr lang="fi-FI"/>
              <a:t> </a:t>
            </a:r>
            <a:endParaRPr lang="en-GB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1508B07-4B10-F846-ABCC-C580E8592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4214" y="1600200"/>
            <a:ext cx="3726572" cy="4525963"/>
          </a:xfrm>
        </p:spPr>
      </p:pic>
    </p:spTree>
    <p:extLst>
      <p:ext uri="{BB962C8B-B14F-4D97-AF65-F5344CB8AC3E}">
        <p14:creationId xmlns:p14="http://schemas.microsoft.com/office/powerpoint/2010/main" val="23803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FF5C51-404E-A942-97F7-5CA79979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90BA43-1EA7-BF4C-8449-D1AF33717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i="1"/>
              <a:t>Anchoring</a:t>
            </a:r>
          </a:p>
          <a:p>
            <a:pPr lvl="1"/>
            <a:r>
              <a:rPr lang="en-GB"/>
              <a:t>Tendency to anchor our thinking and decision-making to the information we initially get </a:t>
            </a:r>
          </a:p>
          <a:p>
            <a:r>
              <a:rPr lang="en-GB" i="1"/>
              <a:t>Representativeness</a:t>
            </a:r>
          </a:p>
          <a:p>
            <a:pPr lvl="1"/>
            <a:r>
              <a:rPr lang="en-GB"/>
              <a:t>Tendency to choose things that</a:t>
            </a:r>
            <a:r>
              <a:rPr lang="en-GB" i="1"/>
              <a:t> feel </a:t>
            </a:r>
            <a:r>
              <a:rPr lang="en-GB"/>
              <a:t>probable through </a:t>
            </a:r>
            <a:r>
              <a:rPr lang="en-GB" err="1"/>
              <a:t>representa-tiveness</a:t>
            </a:r>
            <a:endParaRPr lang="en-GB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119A066-3A3C-034C-99CA-B2E722C693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r>
              <a:rPr lang="en-GB" i="1"/>
              <a:t>Availability</a:t>
            </a:r>
          </a:p>
          <a:p>
            <a:pPr lvl="1"/>
            <a:r>
              <a:rPr lang="en-GB"/>
              <a:t>Tendency to rely too strongly on information that is readily available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9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1B41E-CDB4-D24F-BA3B-A3495C49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2F62E7-015B-794F-ACAB-B464DE148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52258" cy="4525963"/>
          </a:xfrm>
        </p:spPr>
        <p:txBody>
          <a:bodyPr>
            <a:normAutofit/>
          </a:bodyPr>
          <a:lstStyle/>
          <a:p>
            <a:r>
              <a:rPr lang="en-GB" b="1" err="1"/>
              <a:t>Englich</a:t>
            </a:r>
            <a:r>
              <a:rPr lang="en-GB" b="1"/>
              <a:t> and </a:t>
            </a:r>
            <a:r>
              <a:rPr lang="en-GB" b="1" err="1"/>
              <a:t>Mussweiller</a:t>
            </a:r>
            <a:r>
              <a:rPr lang="en-GB" b="1"/>
              <a:t> (2001)</a:t>
            </a:r>
          </a:p>
          <a:p>
            <a:pPr lvl="1"/>
            <a:r>
              <a:rPr lang="en-GB"/>
              <a:t>What role does </a:t>
            </a:r>
            <a:r>
              <a:rPr lang="en-GB" i="1"/>
              <a:t>anchoring </a:t>
            </a:r>
            <a:r>
              <a:rPr lang="en-GB"/>
              <a:t>play in determining sentences in courtrooms?</a:t>
            </a:r>
          </a:p>
          <a:p>
            <a:pPr lvl="1"/>
            <a:r>
              <a:rPr lang="en-GB"/>
              <a:t>44 German senior law students were given a scenario of a rape case with either a 34-month sentence (condition 1) or a 2-month sentence (condition 2)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96E5AC-DD06-6748-96CB-BACBB8671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01886" cy="4525963"/>
          </a:xfrm>
        </p:spPr>
        <p:txBody>
          <a:bodyPr>
            <a:normAutofit/>
          </a:bodyPr>
          <a:lstStyle/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Participants in the condition 1 recommended on average </a:t>
            </a:r>
            <a:r>
              <a:rPr lang="en-GB" i="1"/>
              <a:t>eight months longer</a:t>
            </a:r>
            <a:r>
              <a:rPr lang="en-GB"/>
              <a:t> in prison than in condition 2 – </a:t>
            </a:r>
            <a:r>
              <a:rPr lang="en-GB" i="1"/>
              <a:t>for the same crime</a:t>
            </a:r>
          </a:p>
        </p:txBody>
      </p:sp>
    </p:spTree>
    <p:extLst>
      <p:ext uri="{BB962C8B-B14F-4D97-AF65-F5344CB8AC3E}">
        <p14:creationId xmlns:p14="http://schemas.microsoft.com/office/powerpoint/2010/main" val="1219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6C4CC-F964-E87C-D7F1-74EAC180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F855F2-C380-F731-98D4-88AE147E97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this </a:t>
            </a:r>
            <a:r>
              <a:rPr lang="en-GB" dirty="0">
                <a:hlinkClick r:id="rId2"/>
              </a:rPr>
              <a:t>educational video</a:t>
            </a:r>
            <a:r>
              <a:rPr lang="en-GB" dirty="0"/>
              <a:t> on heuristics and biases in thinking and decision-making</a:t>
            </a:r>
          </a:p>
        </p:txBody>
      </p:sp>
      <p:pic>
        <p:nvPicPr>
          <p:cNvPr id="6" name="Sisällön paikkamerkki 5" descr="Kuva, joka sisältää kohteen teksti, animaatio, kuvakaappaus, muotoilu&#10;&#10;Kuvaus luotu automaattisesti">
            <a:extLst>
              <a:ext uri="{FF2B5EF4-FFF2-40B4-BE49-F238E27FC236}">
                <a16:creationId xmlns:a16="http://schemas.microsoft.com/office/drawing/2014/main" id="{6A2CF916-A5F1-3645-A3D3-0DB9EB1F0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54517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D243CB-BE56-5E46-9CB9-2AC03AE8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403975-EF8C-5248-BA9B-044A8AD0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71257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Daniel </a:t>
            </a:r>
            <a:r>
              <a:rPr lang="en-GB" err="1"/>
              <a:t>Kahneman</a:t>
            </a:r>
            <a:r>
              <a:rPr lang="en-GB"/>
              <a:t> (2011): </a:t>
            </a:r>
            <a:r>
              <a:rPr lang="en-GB" i="1"/>
              <a:t>Thinking, Fast And Slow</a:t>
            </a:r>
          </a:p>
          <a:p>
            <a:pPr lvl="1"/>
            <a:r>
              <a:rPr lang="en-GB"/>
              <a:t>Humans have two independent cognitive systems that operate sequentially</a:t>
            </a:r>
          </a:p>
          <a:p>
            <a:pPr lvl="1"/>
            <a:r>
              <a:rPr lang="en-GB" b="1"/>
              <a:t>The Dual Process Model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B4F9786-17A0-6F47-B5AE-0EFF27DD1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9854" y="2351315"/>
            <a:ext cx="4456946" cy="2505526"/>
          </a:xfrm>
        </p:spPr>
      </p:pic>
    </p:spTree>
    <p:extLst>
      <p:ext uri="{BB962C8B-B14F-4D97-AF65-F5344CB8AC3E}">
        <p14:creationId xmlns:p14="http://schemas.microsoft.com/office/powerpoint/2010/main" val="15919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FE8AF-A7C3-CA45-96AA-CB9F6D9B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349507-0AA1-2F46-84F7-41C09F2FEB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System 1 </a:t>
            </a:r>
          </a:p>
          <a:p>
            <a:pPr lvl="1"/>
            <a:r>
              <a:rPr lang="en-GB"/>
              <a:t>Operates automatically and quickly, with little or no effort and no sense of voluntary control</a:t>
            </a:r>
          </a:p>
          <a:p>
            <a:pPr lvl="1"/>
            <a:r>
              <a:rPr lang="en-GB"/>
              <a:t>Thinking is fast, intuitive and unconscious</a:t>
            </a:r>
          </a:p>
          <a:p>
            <a:pPr lvl="1"/>
            <a:r>
              <a:rPr lang="en-GB"/>
              <a:t>Cognitive ease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CE4E57-01D6-3649-A44D-F9D6C8DE37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System 2 </a:t>
            </a:r>
          </a:p>
          <a:p>
            <a:pPr lvl="1"/>
            <a:r>
              <a:rPr lang="en-GB"/>
              <a:t>Allocates resources to the effortful mental activities that demand concentration</a:t>
            </a:r>
          </a:p>
          <a:p>
            <a:pPr lvl="1"/>
            <a:r>
              <a:rPr lang="en-GB"/>
              <a:t>Thinking is slow, analytical and conscious</a:t>
            </a:r>
          </a:p>
          <a:p>
            <a:pPr lvl="1"/>
            <a:r>
              <a:rPr lang="en-GB"/>
              <a:t>Cognitive strain</a:t>
            </a:r>
          </a:p>
        </p:txBody>
      </p:sp>
    </p:spTree>
    <p:extLst>
      <p:ext uri="{BB962C8B-B14F-4D97-AF65-F5344CB8AC3E}">
        <p14:creationId xmlns:p14="http://schemas.microsoft.com/office/powerpoint/2010/main" val="34173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3D2BAF-771C-BB4A-9C93-174A2B88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84D5A3-EA2B-BC49-85C2-9B208EEC23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/>
          </a:p>
          <a:p>
            <a:r>
              <a:rPr lang="en-GB" b="1"/>
              <a:t>Framing effect</a:t>
            </a:r>
          </a:p>
          <a:p>
            <a:pPr lvl="1"/>
            <a:r>
              <a:rPr lang="en-GB"/>
              <a:t>Drawing different conclusions from the same information, depending on how that information is presented</a:t>
            </a:r>
          </a:p>
          <a:p>
            <a:pPr lvl="1"/>
            <a:r>
              <a:rPr lang="en-GB"/>
              <a:t>Is the problem formulated in terms of </a:t>
            </a:r>
            <a:r>
              <a:rPr lang="en-GB">
                <a:solidFill>
                  <a:srgbClr val="00B050"/>
                </a:solidFill>
              </a:rPr>
              <a:t>gains</a:t>
            </a:r>
            <a:r>
              <a:rPr lang="en-GB"/>
              <a:t> or </a:t>
            </a:r>
            <a:r>
              <a:rPr lang="en-GB">
                <a:solidFill>
                  <a:srgbClr val="FF0000"/>
                </a:solidFill>
              </a:rPr>
              <a:t>losses</a:t>
            </a:r>
            <a:r>
              <a:rPr lang="en-GB"/>
              <a:t>?</a:t>
            </a:r>
          </a:p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D4DA864-98E6-7241-AC73-4141C560F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717346"/>
            <a:ext cx="4038598" cy="2291669"/>
          </a:xfrm>
        </p:spPr>
      </p:pic>
    </p:spTree>
    <p:extLst>
      <p:ext uri="{BB962C8B-B14F-4D97-AF65-F5344CB8AC3E}">
        <p14:creationId xmlns:p14="http://schemas.microsoft.com/office/powerpoint/2010/main" val="37379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441FF-F951-BF47-B717-E4767791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3D8EB3-25AC-6C4A-9BCF-AA8125839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/>
              <a:t>Expected utility theory</a:t>
            </a:r>
          </a:p>
          <a:p>
            <a:pPr lvl="1"/>
            <a:r>
              <a:rPr lang="en-GB"/>
              <a:t>Normative model of choice</a:t>
            </a:r>
          </a:p>
          <a:p>
            <a:pPr lvl="1"/>
            <a:r>
              <a:rPr lang="en-GB"/>
              <a:t>One should multiply the utility of an outcome by the probability of that outcome, and choose the outcome that yields the highest number</a:t>
            </a:r>
            <a:r>
              <a:rPr lang="fi-FI"/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8536A0-6CDE-A54A-884E-701B557EF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7600" y="2497931"/>
            <a:ext cx="3479800" cy="2730500"/>
          </a:xfrm>
        </p:spPr>
      </p:pic>
    </p:spTree>
    <p:extLst>
      <p:ext uri="{BB962C8B-B14F-4D97-AF65-F5344CB8AC3E}">
        <p14:creationId xmlns:p14="http://schemas.microsoft.com/office/powerpoint/2010/main" val="42166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445C82-336E-D640-A2E8-BD45F055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232BA8-607D-614B-97B8-7AA8007BD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67201" cy="4525963"/>
          </a:xfrm>
        </p:spPr>
        <p:txBody>
          <a:bodyPr/>
          <a:lstStyle/>
          <a:p>
            <a:r>
              <a:rPr lang="en-GB" b="1"/>
              <a:t>Prospect theory</a:t>
            </a:r>
          </a:p>
          <a:p>
            <a:pPr lvl="1"/>
            <a:r>
              <a:rPr lang="en-GB"/>
              <a:t>Descriptive model of decision-making under risk</a:t>
            </a:r>
          </a:p>
          <a:p>
            <a:pPr lvl="1"/>
            <a:r>
              <a:rPr lang="en-GB"/>
              <a:t>Shift in the </a:t>
            </a:r>
            <a:r>
              <a:rPr lang="en-GB" i="1"/>
              <a:t>reference point </a:t>
            </a:r>
            <a:r>
              <a:rPr lang="en-GB"/>
              <a:t>causes changes in decision-making</a:t>
            </a:r>
          </a:p>
          <a:p>
            <a:pPr lvl="1"/>
            <a:r>
              <a:rPr lang="en-GB"/>
              <a:t>Potential </a:t>
            </a:r>
            <a:r>
              <a:rPr lang="en-GB">
                <a:solidFill>
                  <a:srgbClr val="00B050"/>
                </a:solidFill>
              </a:rPr>
              <a:t>gains</a:t>
            </a:r>
            <a:r>
              <a:rPr lang="en-GB"/>
              <a:t> cause risk aversion</a:t>
            </a:r>
          </a:p>
          <a:p>
            <a:pPr lvl="1"/>
            <a:r>
              <a:rPr lang="en-GB"/>
              <a:t>Potential </a:t>
            </a:r>
            <a:r>
              <a:rPr lang="en-GB">
                <a:solidFill>
                  <a:srgbClr val="FF0000"/>
                </a:solidFill>
              </a:rPr>
              <a:t>losses </a:t>
            </a:r>
            <a:r>
              <a:rPr lang="en-GB"/>
              <a:t>cause more risk taking</a:t>
            </a:r>
          </a:p>
          <a:p>
            <a:pPr lvl="1"/>
            <a:endParaRPr lang="en-GB"/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27E65A-72D4-ED4D-810C-59D7F317A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467"/>
          <a:stretch/>
        </p:blipFill>
        <p:spPr>
          <a:xfrm>
            <a:off x="4855029" y="2264847"/>
            <a:ext cx="4038600" cy="3196668"/>
          </a:xfrm>
        </p:spPr>
      </p:pic>
    </p:spTree>
    <p:extLst>
      <p:ext uri="{BB962C8B-B14F-4D97-AF65-F5344CB8AC3E}">
        <p14:creationId xmlns:p14="http://schemas.microsoft.com/office/powerpoint/2010/main" val="25167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54ABB-4BF1-7148-9A6F-3CFFD72E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AF754-5D31-6B44-A6AA-FC6B52571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i="1"/>
              <a:t>Decision-making</a:t>
            </a:r>
            <a:r>
              <a:rPr lang="en-GB"/>
              <a:t> is about making a choice between alternatives</a:t>
            </a:r>
          </a:p>
          <a:p>
            <a:pPr lvl="1"/>
            <a:r>
              <a:rPr lang="en-GB"/>
              <a:t>Before we can choose, we must </a:t>
            </a:r>
            <a:r>
              <a:rPr lang="en-GB" i="1"/>
              <a:t>think</a:t>
            </a:r>
            <a:r>
              <a:rPr lang="en-GB"/>
              <a:t> about different alternatives</a:t>
            </a:r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AC00F3-093E-5244-BB49-BD1761346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0069"/>
            <a:ext cx="4038600" cy="2677862"/>
          </a:xfrm>
        </p:spPr>
      </p:pic>
    </p:spTree>
    <p:extLst>
      <p:ext uri="{BB962C8B-B14F-4D97-AF65-F5344CB8AC3E}">
        <p14:creationId xmlns:p14="http://schemas.microsoft.com/office/powerpoint/2010/main" val="25684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199FDA-28A5-0B4F-AA5F-FD8DEACF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E908F0-A7E6-884D-9305-C8F917A82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Read pages 172–173</a:t>
            </a:r>
          </a:p>
          <a:p>
            <a:r>
              <a:rPr lang="en-GB"/>
              <a:t>What were the </a:t>
            </a:r>
            <a:r>
              <a:rPr lang="en-GB" i="1"/>
              <a:t>aim</a:t>
            </a:r>
            <a:r>
              <a:rPr lang="en-GB"/>
              <a:t>, </a:t>
            </a:r>
            <a:r>
              <a:rPr lang="en-GB" i="1"/>
              <a:t>procedure</a:t>
            </a:r>
            <a:r>
              <a:rPr lang="en-GB"/>
              <a:t> and</a:t>
            </a:r>
            <a:r>
              <a:rPr lang="en-GB" i="1"/>
              <a:t> results </a:t>
            </a:r>
            <a:r>
              <a:rPr lang="en-GB"/>
              <a:t>of </a:t>
            </a:r>
            <a:r>
              <a:rPr lang="en-GB" b="1"/>
              <a:t>Tversky and Kahneman (1981) </a:t>
            </a:r>
            <a:r>
              <a:rPr lang="en-GB"/>
              <a:t>study?</a:t>
            </a:r>
            <a:endParaRPr lang="en-GB" b="1"/>
          </a:p>
          <a:p>
            <a:pPr lvl="1"/>
            <a:r>
              <a:rPr lang="en-GB"/>
              <a:t>What kind of evidence does this study provide for </a:t>
            </a:r>
            <a:r>
              <a:rPr lang="en-GB" i="1"/>
              <a:t>framing effect </a:t>
            </a:r>
            <a:r>
              <a:rPr lang="en-GB"/>
              <a:t>and </a:t>
            </a:r>
            <a:r>
              <a:rPr lang="en-GB" i="1"/>
              <a:t>prospect theory</a:t>
            </a:r>
            <a:r>
              <a:rPr lang="en-GB"/>
              <a:t>?</a:t>
            </a:r>
          </a:p>
        </p:txBody>
      </p:sp>
      <p:pic>
        <p:nvPicPr>
          <p:cNvPr id="6" name="Sisällön paikkamerkki 5" descr="Kuva, joka sisältää kohteen ulko, henkilö, poseeraaminen, seisominen&#10;&#10;Kuvaus luotu automaattisesti">
            <a:extLst>
              <a:ext uri="{FF2B5EF4-FFF2-40B4-BE49-F238E27FC236}">
                <a16:creationId xmlns:a16="http://schemas.microsoft.com/office/drawing/2014/main" id="{4B944A95-2547-2C40-800F-5645441B6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3644" y="1417638"/>
            <a:ext cx="3194797" cy="4525963"/>
          </a:xfrm>
        </p:spPr>
      </p:pic>
    </p:spTree>
    <p:extLst>
      <p:ext uri="{BB962C8B-B14F-4D97-AF65-F5344CB8AC3E}">
        <p14:creationId xmlns:p14="http://schemas.microsoft.com/office/powerpoint/2010/main" val="25808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3BBDFF-3FDA-DA46-9D8D-9832C699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BD140-7C9B-F948-B24D-A5DF37B944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Read the </a:t>
            </a:r>
            <a:r>
              <a:rPr lang="en-GB" b="1"/>
              <a:t>Keysar et al (2012) </a:t>
            </a:r>
            <a:r>
              <a:rPr lang="en-GB"/>
              <a:t>study</a:t>
            </a:r>
          </a:p>
          <a:p>
            <a:r>
              <a:rPr lang="en-GB"/>
              <a:t>Effectively summarize the </a:t>
            </a:r>
            <a:r>
              <a:rPr lang="en-GB" i="1"/>
              <a:t>aim</a:t>
            </a:r>
            <a:r>
              <a:rPr lang="en-GB"/>
              <a:t>, </a:t>
            </a:r>
            <a:r>
              <a:rPr lang="en-GB" i="1"/>
              <a:t>procedure</a:t>
            </a:r>
            <a:r>
              <a:rPr lang="en-GB"/>
              <a:t> and </a:t>
            </a:r>
            <a:r>
              <a:rPr lang="en-GB" i="1"/>
              <a:t>results</a:t>
            </a:r>
            <a:r>
              <a:rPr lang="en-GB"/>
              <a:t> of the study in your own words</a:t>
            </a:r>
          </a:p>
          <a:p>
            <a:pPr lvl="1"/>
            <a:r>
              <a:rPr lang="en-GB"/>
              <a:t>How does foreign language influence framing effect?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1087506-B2A0-D04F-BF31-124F1A585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30688"/>
            <a:ext cx="4191000" cy="2172335"/>
          </a:xfrm>
        </p:spPr>
      </p:pic>
    </p:spTree>
    <p:extLst>
      <p:ext uri="{BB962C8B-B14F-4D97-AF65-F5344CB8AC3E}">
        <p14:creationId xmlns:p14="http://schemas.microsoft.com/office/powerpoint/2010/main" val="18263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3356B-5991-A74A-BAFE-588CBCC2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07DAF7-B652-2948-91A2-39A4E91B0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 err="1"/>
              <a:t>Strough</a:t>
            </a:r>
            <a:r>
              <a:rPr lang="en-GB" b="1"/>
              <a:t> et al (2011)</a:t>
            </a:r>
          </a:p>
          <a:p>
            <a:pPr lvl="1"/>
            <a:r>
              <a:rPr lang="en-GB"/>
              <a:t>Does the susceptibility to framing effect change during lifespan?</a:t>
            </a:r>
          </a:p>
          <a:p>
            <a:pPr lvl="1"/>
            <a:r>
              <a:rPr lang="en-GB"/>
              <a:t>Meta-analysis of framing effect studies </a:t>
            </a:r>
          </a:p>
          <a:p>
            <a:pPr lvl="1"/>
            <a:r>
              <a:rPr lang="en-GB"/>
              <a:t>Framing effect stays relatively stable across lifespan</a:t>
            </a:r>
          </a:p>
        </p:txBody>
      </p:sp>
      <p:pic>
        <p:nvPicPr>
          <p:cNvPr id="6" name="Sisällön paikkamerkki 5" descr="Kuva, joka sisältää kohteen seisominen, hiihtäminen, poseeraaminen, lumi&#10;&#10;Kuvaus luotu automaattisesti">
            <a:extLst>
              <a:ext uri="{FF2B5EF4-FFF2-40B4-BE49-F238E27FC236}">
                <a16:creationId xmlns:a16="http://schemas.microsoft.com/office/drawing/2014/main" id="{8409A71C-6C8B-C443-9FD4-E654CB25F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831760"/>
            <a:ext cx="3975100" cy="2476500"/>
          </a:xfrm>
        </p:spPr>
      </p:pic>
    </p:spTree>
    <p:extLst>
      <p:ext uri="{BB962C8B-B14F-4D97-AF65-F5344CB8AC3E}">
        <p14:creationId xmlns:p14="http://schemas.microsoft.com/office/powerpoint/2010/main" val="15888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9EDB6-7738-7847-9396-7F0E054A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8FA42C-4A65-D44E-935D-F87E30B26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Watch Laurie Santos TED-talk </a:t>
            </a:r>
            <a:r>
              <a:rPr lang="en-GB" i="1">
                <a:hlinkClick r:id="rId2"/>
              </a:rPr>
              <a:t>“A monkey economy is as irrational as ours”</a:t>
            </a:r>
            <a:endParaRPr lang="en-GB" i="1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09668C0-A33A-E443-A833-75384B077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9714" y="2189591"/>
            <a:ext cx="3897086" cy="2933521"/>
          </a:xfrm>
        </p:spPr>
      </p:pic>
    </p:spTree>
    <p:extLst>
      <p:ext uri="{BB962C8B-B14F-4D97-AF65-F5344CB8AC3E}">
        <p14:creationId xmlns:p14="http://schemas.microsoft.com/office/powerpoint/2010/main" val="29272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76133E-5A94-1246-A943-62D44006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A2E2D-F28B-0E41-A53C-39DD19160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9768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Is human thinking and decision-making reliable?</a:t>
            </a:r>
          </a:p>
          <a:p>
            <a:pPr lvl="1"/>
            <a:r>
              <a:rPr lang="en-GB"/>
              <a:t>On what basis they are?</a:t>
            </a:r>
          </a:p>
          <a:p>
            <a:pPr lvl="1"/>
            <a:r>
              <a:rPr lang="en-GB"/>
              <a:t>On what basis they are not?</a:t>
            </a:r>
          </a:p>
          <a:p>
            <a:pPr lvl="1"/>
            <a:r>
              <a:rPr lang="en-GB"/>
              <a:t>Can you trust your abilities in thinking and decision-making?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05D9FFB-3A89-BC41-94C6-34A681F93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6" y="1600200"/>
            <a:ext cx="3397238" cy="4525963"/>
          </a:xfrm>
        </p:spPr>
      </p:pic>
    </p:spTree>
    <p:extLst>
      <p:ext uri="{BB962C8B-B14F-4D97-AF65-F5344CB8AC3E}">
        <p14:creationId xmlns:p14="http://schemas.microsoft.com/office/powerpoint/2010/main" val="38697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TOK-LINK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604658" cy="4708525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How do the following KQs relate to the contents we just covered?</a:t>
            </a:r>
          </a:p>
          <a:p>
            <a:pPr lvl="1"/>
            <a:r>
              <a:rPr lang="en-GB"/>
              <a:t>Is bias inevitable in the production of knowledge?</a:t>
            </a:r>
          </a:p>
          <a:p>
            <a:pPr lvl="1"/>
            <a:r>
              <a:rPr lang="en-GB"/>
              <a:t>What role do experts play in influencing our consumption or acquisition of knowledge?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7985" y="2560638"/>
            <a:ext cx="3990958" cy="2353375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621514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/>
              <a:t>DISCUSS</a:t>
            </a:r>
            <a:r>
              <a:rPr lang="fi-FI" sz="2800" b="1"/>
              <a:t> AND </a:t>
            </a:r>
            <a:r>
              <a:rPr lang="fi-FI" sz="2800" b="1" i="1"/>
              <a:t>EXPLORE</a:t>
            </a:r>
            <a:r>
              <a:rPr lang="fi-FI" sz="2800" b="1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196401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428"/>
            <a:ext cx="4038600" cy="533150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r>
              <a:rPr lang="en-GB"/>
              <a:t>Read the sample responses, both SAQs and ERQ/essays, in </a:t>
            </a:r>
            <a:r>
              <a:rPr lang="en-GB" err="1"/>
              <a:t>peda.net</a:t>
            </a:r>
            <a:r>
              <a:rPr lang="en-GB"/>
              <a:t> concerning thinking and decision-making and biases in thinking and decision-making</a:t>
            </a:r>
            <a:endParaRPr lang="en-GB" i="1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were you able to learn from these responses? </a:t>
            </a:r>
          </a:p>
        </p:txBody>
      </p:sp>
    </p:spTree>
    <p:extLst>
      <p:ext uri="{BB962C8B-B14F-4D97-AF65-F5344CB8AC3E}">
        <p14:creationId xmlns:p14="http://schemas.microsoft.com/office/powerpoint/2010/main" val="37951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  <p:bldP spid="4" grpId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6AB8CCD-1E94-004F-9218-C562C79A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Sources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CACBCB-12F4-F246-8FBF-256AF92A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/>
              <a:t>Kahneman</a:t>
            </a:r>
            <a:r>
              <a:rPr lang="fi-FI"/>
              <a:t>, D. (2011). </a:t>
            </a:r>
            <a:r>
              <a:rPr lang="fi-FI" i="1" err="1"/>
              <a:t>Thinking</a:t>
            </a:r>
            <a:r>
              <a:rPr lang="fi-FI" i="1"/>
              <a:t>, </a:t>
            </a:r>
            <a:r>
              <a:rPr lang="fi-FI" i="1" err="1"/>
              <a:t>Fast</a:t>
            </a:r>
            <a:r>
              <a:rPr lang="fi-FI" i="1"/>
              <a:t> And </a:t>
            </a:r>
            <a:r>
              <a:rPr lang="fi-FI" i="1" err="1"/>
              <a:t>Slow</a:t>
            </a:r>
            <a:r>
              <a:rPr lang="fi-FI" i="1"/>
              <a:t>. </a:t>
            </a:r>
            <a:r>
              <a:rPr lang="fi-FI"/>
              <a:t>Great Britain: </a:t>
            </a:r>
            <a:r>
              <a:rPr lang="fi-FI" err="1"/>
              <a:t>Penguin</a:t>
            </a:r>
            <a:r>
              <a:rPr lang="fi-FI"/>
              <a:t> </a:t>
            </a:r>
            <a:r>
              <a:rPr lang="fi-FI" err="1"/>
              <a:t>Books</a:t>
            </a:r>
            <a:r>
              <a:rPr lang="fi-FI"/>
              <a:t>. </a:t>
            </a:r>
          </a:p>
          <a:p>
            <a:r>
              <a:rPr lang="fi-FI"/>
              <a:t>Popov, A., Parker, L. &amp; </a:t>
            </a:r>
            <a:r>
              <a:rPr lang="fi-FI" err="1"/>
              <a:t>Seath</a:t>
            </a:r>
            <a:r>
              <a:rPr lang="fi-FI"/>
              <a:t>, D. (2017). </a:t>
            </a:r>
            <a:r>
              <a:rPr lang="fi-FI" i="1" err="1"/>
              <a:t>Psychology</a:t>
            </a:r>
            <a:r>
              <a:rPr lang="fi-FI" i="1"/>
              <a:t> Course Companion </a:t>
            </a:r>
            <a:r>
              <a:rPr lang="fi-FI"/>
              <a:t>(2nd Edition). Oxford: Oxford </a:t>
            </a:r>
            <a:r>
              <a:rPr lang="fi-FI" err="1"/>
              <a:t>University</a:t>
            </a:r>
            <a:r>
              <a:rPr lang="fi-FI"/>
              <a:t> Press.</a:t>
            </a:r>
          </a:p>
        </p:txBody>
      </p:sp>
    </p:spTree>
    <p:extLst>
      <p:ext uri="{BB962C8B-B14F-4D97-AF65-F5344CB8AC3E}">
        <p14:creationId xmlns:p14="http://schemas.microsoft.com/office/powerpoint/2010/main" val="2945028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1B83A-DEE9-754F-8556-7147E17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C4EB22-E109-8449-967F-EAEBFBEF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Thinking</a:t>
            </a:r>
            <a:r>
              <a:rPr lang="fi-FI" dirty="0"/>
              <a:t> emoji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emojiisland.com</a:t>
            </a:r>
            <a:r>
              <a:rPr lang="fi-FI" dirty="0"/>
              <a:t>/products/</a:t>
            </a:r>
            <a:r>
              <a:rPr lang="fi-FI" dirty="0" err="1"/>
              <a:t>thinking</a:t>
            </a:r>
            <a:r>
              <a:rPr lang="fi-FI" dirty="0"/>
              <a:t>-</a:t>
            </a:r>
            <a:r>
              <a:rPr lang="fi-FI" dirty="0" err="1"/>
              <a:t>face</a:t>
            </a:r>
            <a:r>
              <a:rPr lang="fi-FI" dirty="0"/>
              <a:t>-emoji-</a:t>
            </a:r>
            <a:r>
              <a:rPr lang="fi-FI" dirty="0" err="1"/>
              <a:t>icon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November 2018.</a:t>
            </a:r>
          </a:p>
          <a:p>
            <a:r>
              <a:rPr lang="fi-FI" dirty="0" err="1"/>
              <a:t>Decision</a:t>
            </a:r>
            <a:r>
              <a:rPr lang="fi-FI" dirty="0"/>
              <a:t> &lt;http://</a:t>
            </a:r>
            <a:r>
              <a:rPr lang="fi-FI" dirty="0" err="1"/>
              <a:t>sourcesofinsight.com</a:t>
            </a:r>
            <a:r>
              <a:rPr lang="fi-FI" dirty="0"/>
              <a:t>/</a:t>
            </a:r>
            <a:r>
              <a:rPr lang="fi-FI" dirty="0" err="1"/>
              <a:t>tony-robbins-makes-decisions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November 2018.</a:t>
            </a:r>
          </a:p>
          <a:p>
            <a:r>
              <a:rPr lang="fi-FI" dirty="0" err="1"/>
              <a:t>Aristotle</a:t>
            </a:r>
            <a:r>
              <a:rPr lang="fi-FI" dirty="0"/>
              <a:t> &lt;http://</a:t>
            </a:r>
            <a:r>
              <a:rPr lang="fi-FI" dirty="0" err="1"/>
              <a:t>sourcesofinsight.com</a:t>
            </a:r>
            <a:r>
              <a:rPr lang="fi-FI" dirty="0"/>
              <a:t>/</a:t>
            </a:r>
            <a:r>
              <a:rPr lang="fi-FI" dirty="0" err="1"/>
              <a:t>tony-robbins-makes-decisions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November 2018.</a:t>
            </a:r>
          </a:p>
          <a:p>
            <a:r>
              <a:rPr lang="fi-FI" dirty="0" err="1"/>
              <a:t>Shopping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www.edenred.at</a:t>
            </a:r>
            <a:r>
              <a:rPr lang="fi-FI" dirty="0"/>
              <a:t>/</a:t>
            </a:r>
            <a:r>
              <a:rPr lang="fi-FI" dirty="0" err="1"/>
              <a:t>einloesestellen</a:t>
            </a:r>
            <a:r>
              <a:rPr lang="fi-FI" dirty="0"/>
              <a:t>/</a:t>
            </a:r>
            <a:r>
              <a:rPr lang="fi-FI" dirty="0" err="1"/>
              <a:t>einloesestellen-ticket-compliments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November 2018.</a:t>
            </a:r>
          </a:p>
          <a:p>
            <a:r>
              <a:rPr lang="fi-FI" dirty="0"/>
              <a:t>Meta-</a:t>
            </a:r>
            <a:r>
              <a:rPr lang="fi-FI" dirty="0" err="1"/>
              <a:t>analysis</a:t>
            </a:r>
            <a:r>
              <a:rPr lang="fi-FI" dirty="0"/>
              <a:t> &lt;http://</a:t>
            </a:r>
            <a:r>
              <a:rPr lang="fi-FI" dirty="0" err="1"/>
              <a:t>library.downstate.edu</a:t>
            </a:r>
            <a:r>
              <a:rPr lang="fi-FI" dirty="0"/>
              <a:t>/EBM2/2700.htm&gt;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 err="1"/>
              <a:t>Theory</a:t>
            </a:r>
            <a:r>
              <a:rPr lang="fi-FI" dirty="0"/>
              <a:t> of </a:t>
            </a:r>
            <a:r>
              <a:rPr lang="fi-FI" dirty="0" err="1"/>
              <a:t>planned</a:t>
            </a:r>
            <a:r>
              <a:rPr lang="fi-FI" dirty="0"/>
              <a:t> </a:t>
            </a:r>
            <a:r>
              <a:rPr lang="fi-FI" dirty="0" err="1"/>
              <a:t>behaviour</a:t>
            </a:r>
            <a:r>
              <a:rPr lang="fi-FI" dirty="0"/>
              <a:t> (TPB)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Theory_of_planned_behavior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August 2019. </a:t>
            </a:r>
          </a:p>
          <a:p>
            <a:r>
              <a:rPr lang="fi-FI" dirty="0" err="1"/>
              <a:t>Fast</a:t>
            </a:r>
            <a:r>
              <a:rPr lang="fi-FI" dirty="0"/>
              <a:t> food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/fi/</a:t>
            </a:r>
            <a:r>
              <a:rPr lang="fi-FI" dirty="0" err="1"/>
              <a:t>illustrations</a:t>
            </a:r>
            <a:r>
              <a:rPr lang="fi-FI" dirty="0"/>
              <a:t>/fast-food-juhla-virvoitusjuoma-4683707/&gt; </a:t>
            </a:r>
            <a:r>
              <a:rPr lang="fi-FI" dirty="0" err="1"/>
              <a:t>Accessed</a:t>
            </a:r>
            <a:r>
              <a:rPr lang="fi-FI" dirty="0"/>
              <a:t> 11th of November 2020.</a:t>
            </a:r>
          </a:p>
          <a:p>
            <a:r>
              <a:rPr lang="fi-FI" dirty="0" err="1"/>
              <a:t>Rule</a:t>
            </a:r>
            <a:r>
              <a:rPr lang="fi-FI" dirty="0"/>
              <a:t> of </a:t>
            </a:r>
            <a:r>
              <a:rPr lang="fi-FI" dirty="0" err="1"/>
              <a:t>thumb</a:t>
            </a:r>
            <a:r>
              <a:rPr lang="fi-FI" dirty="0"/>
              <a:t> &lt;http://</a:t>
            </a:r>
            <a:r>
              <a:rPr lang="fi-FI" dirty="0" err="1"/>
              <a:t>daysgoneby.me</a:t>
            </a:r>
            <a:r>
              <a:rPr lang="fi-FI" dirty="0"/>
              <a:t>/</a:t>
            </a:r>
            <a:r>
              <a:rPr lang="fi-FI" dirty="0" err="1"/>
              <a:t>dyk-rule-thumb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 err="1"/>
              <a:t>Dream</a:t>
            </a:r>
            <a:r>
              <a:rPr lang="fi-FI" dirty="0"/>
              <a:t> house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www.archdaily.com</a:t>
            </a:r>
            <a:r>
              <a:rPr lang="fi-FI" dirty="0"/>
              <a:t>/217544/</a:t>
            </a:r>
            <a:r>
              <a:rPr lang="fi-FI" dirty="0" err="1"/>
              <a:t>travertine</a:t>
            </a:r>
            <a:r>
              <a:rPr lang="fi-FI" dirty="0"/>
              <a:t>-</a:t>
            </a:r>
            <a:r>
              <a:rPr lang="fi-FI" dirty="0" err="1"/>
              <a:t>dream</a:t>
            </a:r>
            <a:r>
              <a:rPr lang="fi-FI" dirty="0"/>
              <a:t>-house-</a:t>
            </a:r>
            <a:r>
              <a:rPr lang="fi-FI" dirty="0" err="1"/>
              <a:t>wallflower</a:t>
            </a:r>
            <a:r>
              <a:rPr lang="fi-FI" dirty="0"/>
              <a:t>-</a:t>
            </a:r>
            <a:r>
              <a:rPr lang="fi-FI" dirty="0" err="1"/>
              <a:t>architecture</a:t>
            </a:r>
            <a:r>
              <a:rPr lang="fi-FI" dirty="0"/>
              <a:t>-design&gt; </a:t>
            </a:r>
            <a:r>
              <a:rPr lang="fi-FI" dirty="0" err="1"/>
              <a:t>Accessed</a:t>
            </a:r>
            <a:r>
              <a:rPr lang="fi-FI" dirty="0"/>
              <a:t> 10th of November 2020.</a:t>
            </a:r>
          </a:p>
          <a:p>
            <a:r>
              <a:rPr lang="fi-FI" dirty="0" err="1"/>
              <a:t>Bat</a:t>
            </a:r>
            <a:r>
              <a:rPr lang="fi-FI" dirty="0"/>
              <a:t> and </a:t>
            </a:r>
            <a:r>
              <a:rPr lang="fi-FI" dirty="0" err="1"/>
              <a:t>ball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www.stickpng.com</a:t>
            </a:r>
            <a:r>
              <a:rPr lang="fi-FI" dirty="0"/>
              <a:t>/</a:t>
            </a:r>
            <a:r>
              <a:rPr lang="fi-FI" dirty="0" err="1"/>
              <a:t>img</a:t>
            </a:r>
            <a:r>
              <a:rPr lang="fi-FI" dirty="0"/>
              <a:t>/</a:t>
            </a:r>
            <a:r>
              <a:rPr lang="fi-FI" dirty="0" err="1"/>
              <a:t>sports</a:t>
            </a:r>
            <a:r>
              <a:rPr lang="fi-FI" dirty="0"/>
              <a:t>/baseball/</a:t>
            </a:r>
            <a:r>
              <a:rPr lang="fi-FI" dirty="0" err="1"/>
              <a:t>gear</a:t>
            </a:r>
            <a:r>
              <a:rPr lang="fi-FI" dirty="0"/>
              <a:t>/baseball-</a:t>
            </a:r>
            <a:r>
              <a:rPr lang="fi-FI" dirty="0" err="1"/>
              <a:t>bat</a:t>
            </a:r>
            <a:r>
              <a:rPr lang="fi-FI" dirty="0"/>
              <a:t>--</a:t>
            </a:r>
            <a:r>
              <a:rPr lang="fi-FI" dirty="0" err="1"/>
              <a:t>ball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August 2019.</a:t>
            </a:r>
          </a:p>
          <a:p>
            <a:r>
              <a:rPr lang="fi-FI" dirty="0"/>
              <a:t>New York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www.hollywoodreporter.com</a:t>
            </a:r>
            <a:r>
              <a:rPr lang="fi-FI" dirty="0"/>
              <a:t>/news/netflix-launch-new-york-city-production-hub-1203045&gt; </a:t>
            </a:r>
            <a:r>
              <a:rPr lang="fi-FI" dirty="0" err="1"/>
              <a:t>Accessed</a:t>
            </a:r>
            <a:r>
              <a:rPr lang="fi-FI" dirty="0"/>
              <a:t> 30th of August 2019.</a:t>
            </a:r>
          </a:p>
          <a:p>
            <a:r>
              <a:rPr lang="fi-FI" dirty="0" err="1"/>
              <a:t>Wallet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www.amazon.in</a:t>
            </a:r>
            <a:r>
              <a:rPr lang="fi-FI" dirty="0"/>
              <a:t>/AM-LEATHER-Brown-</a:t>
            </a:r>
            <a:r>
              <a:rPr lang="fi-FI" dirty="0" err="1"/>
              <a:t>Mens</a:t>
            </a:r>
            <a:r>
              <a:rPr lang="fi-FI" dirty="0"/>
              <a:t>-</a:t>
            </a:r>
            <a:r>
              <a:rPr lang="fi-FI" dirty="0" err="1"/>
              <a:t>Wallet</a:t>
            </a:r>
            <a:r>
              <a:rPr lang="fi-FI" dirty="0"/>
              <a:t>/</a:t>
            </a:r>
            <a:r>
              <a:rPr lang="fi-FI" dirty="0" err="1"/>
              <a:t>dp</a:t>
            </a:r>
            <a:r>
              <a:rPr lang="fi-FI" dirty="0"/>
              <a:t>/B01JRZX4PG&gt; </a:t>
            </a:r>
            <a:r>
              <a:rPr lang="fi-FI" dirty="0" err="1"/>
              <a:t>Accessed</a:t>
            </a:r>
            <a:r>
              <a:rPr lang="fi-FI" dirty="0"/>
              <a:t> 30th of August 2019.</a:t>
            </a:r>
          </a:p>
          <a:p>
            <a:r>
              <a:rPr lang="fi-FI" dirty="0" err="1"/>
              <a:t>Heuristics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-is-a-</a:t>
            </a:r>
            <a:r>
              <a:rPr lang="fi-FI" dirty="0" err="1"/>
              <a:t>heuristic.html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November 2024.</a:t>
            </a:r>
          </a:p>
          <a:p>
            <a:r>
              <a:rPr lang="fi-FI" dirty="0"/>
              <a:t>Daniel </a:t>
            </a:r>
            <a:r>
              <a:rPr lang="fi-FI" dirty="0" err="1"/>
              <a:t>Kahneman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www.thedailybeast.com</a:t>
            </a:r>
            <a:r>
              <a:rPr lang="fi-FI" dirty="0"/>
              <a:t>/</a:t>
            </a:r>
            <a:r>
              <a:rPr lang="fi-FI" dirty="0" err="1"/>
              <a:t>daniel-kahnemans-gripe-with-behavioral-economics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 err="1"/>
              <a:t>Framing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/@</a:t>
            </a:r>
            <a:r>
              <a:rPr lang="fi-FI" dirty="0" err="1"/>
              <a:t>mohit.rajkumar</a:t>
            </a:r>
            <a:r>
              <a:rPr lang="fi-FI" dirty="0"/>
              <a:t>/management-lesson-from-parenting-the-framing-effect-ae334ec7d8ab&gt; </a:t>
            </a:r>
            <a:r>
              <a:rPr lang="fi-FI" dirty="0" err="1"/>
              <a:t>Accessed</a:t>
            </a:r>
            <a:r>
              <a:rPr lang="fi-FI" dirty="0"/>
              <a:t> 16th of November 2020. </a:t>
            </a:r>
          </a:p>
          <a:p>
            <a:r>
              <a:rPr lang="fi-FI" dirty="0" err="1"/>
              <a:t>Tversky</a:t>
            </a:r>
            <a:r>
              <a:rPr lang="fi-FI" dirty="0"/>
              <a:t> and </a:t>
            </a:r>
            <a:r>
              <a:rPr lang="fi-FI" dirty="0" err="1"/>
              <a:t>Kahneman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www.sunoresearch.com.br</a:t>
            </a:r>
            <a:r>
              <a:rPr lang="fi-FI" dirty="0"/>
              <a:t>/</a:t>
            </a:r>
            <a:r>
              <a:rPr lang="fi-FI" dirty="0" err="1"/>
              <a:t>tudo-sobre</a:t>
            </a:r>
            <a:r>
              <a:rPr lang="fi-FI" dirty="0"/>
              <a:t>/</a:t>
            </a:r>
            <a:r>
              <a:rPr lang="fi-FI" dirty="0" err="1"/>
              <a:t>amos-tversky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November 2020.</a:t>
            </a:r>
          </a:p>
          <a:p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www.worcs.tgacademy.org.uk</a:t>
            </a:r>
            <a:r>
              <a:rPr lang="fi-FI" dirty="0"/>
              <a:t>/</a:t>
            </a:r>
            <a:r>
              <a:rPr lang="fi-FI" dirty="0" err="1"/>
              <a:t>subjects</a:t>
            </a:r>
            <a:r>
              <a:rPr lang="fi-FI" dirty="0"/>
              <a:t>/</a:t>
            </a:r>
            <a:r>
              <a:rPr lang="fi-FI" dirty="0" err="1"/>
              <a:t>mfl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November 2020.</a:t>
            </a:r>
          </a:p>
          <a:p>
            <a:r>
              <a:rPr lang="fi-FI" dirty="0" err="1"/>
              <a:t>Lifespan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free-photos-vectors</a:t>
            </a:r>
            <a:r>
              <a:rPr lang="fi-FI" dirty="0"/>
              <a:t>/</a:t>
            </a:r>
            <a:r>
              <a:rPr lang="fi-FI" dirty="0" err="1"/>
              <a:t>lifespan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November 2020.</a:t>
            </a:r>
          </a:p>
          <a:p>
            <a:r>
              <a:rPr lang="fi-FI" dirty="0" err="1"/>
              <a:t>Laurie</a:t>
            </a:r>
            <a:r>
              <a:rPr lang="fi-FI" dirty="0"/>
              <a:t> </a:t>
            </a:r>
            <a:r>
              <a:rPr lang="fi-FI" dirty="0" err="1"/>
              <a:t>Santos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speakers</a:t>
            </a:r>
            <a:r>
              <a:rPr lang="fi-FI" dirty="0"/>
              <a:t>/</a:t>
            </a:r>
            <a:r>
              <a:rPr lang="fi-FI" dirty="0" err="1"/>
              <a:t>laurie_santos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 err="1"/>
              <a:t>Rodin’s</a:t>
            </a:r>
            <a:r>
              <a:rPr lang="fi-FI" dirty="0"/>
              <a:t> </a:t>
            </a:r>
            <a:r>
              <a:rPr lang="fi-FI" dirty="0" err="1"/>
              <a:t>thinker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File:The_Thinker_Musee_Rodin.jpg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52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349986-6AC5-EF45-8A51-1070E9BB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17BE98-C43D-344A-B5D6-313128D4D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b="1"/>
              <a:t>Normative models</a:t>
            </a:r>
          </a:p>
          <a:p>
            <a:pPr lvl="1"/>
            <a:r>
              <a:rPr lang="en-GB"/>
              <a:t>Describe the way thinking </a:t>
            </a:r>
            <a:r>
              <a:rPr lang="en-GB" i="1"/>
              <a:t>should</a:t>
            </a:r>
            <a:r>
              <a:rPr lang="en-GB"/>
              <a:t> be </a:t>
            </a:r>
          </a:p>
          <a:p>
            <a:pPr lvl="1"/>
            <a:r>
              <a:rPr lang="en-GB"/>
              <a:t>They assume that unlimited time and resources are available</a:t>
            </a:r>
          </a:p>
          <a:p>
            <a:pPr lvl="1"/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23D3993-E55F-E340-ACFB-38F5837CD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3445" y="1600200"/>
            <a:ext cx="2964426" cy="4199604"/>
          </a:xfrm>
        </p:spPr>
      </p:pic>
    </p:spTree>
    <p:extLst>
      <p:ext uri="{BB962C8B-B14F-4D97-AF65-F5344CB8AC3E}">
        <p14:creationId xmlns:p14="http://schemas.microsoft.com/office/powerpoint/2010/main" val="30096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8A6F8-B398-1D47-A999-C3338F08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9643B-D454-064E-B141-FE90EB6626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b="1"/>
              <a:t>Descriptive models</a:t>
            </a:r>
          </a:p>
          <a:p>
            <a:pPr lvl="1"/>
            <a:r>
              <a:rPr lang="en-GB"/>
              <a:t>Show what people </a:t>
            </a:r>
            <a:r>
              <a:rPr lang="en-GB" i="1"/>
              <a:t>actually</a:t>
            </a:r>
            <a:r>
              <a:rPr lang="en-GB"/>
              <a:t> do when they think</a:t>
            </a:r>
          </a:p>
          <a:p>
            <a:pPr lvl="1"/>
            <a:r>
              <a:rPr lang="en-GB"/>
              <a:t>Can be compared to normative models</a:t>
            </a:r>
          </a:p>
          <a:p>
            <a:pPr lvl="1"/>
            <a:endParaRPr lang="en-GB"/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2FD5E51-28B3-4A4B-9929-5AC40C10D8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905000"/>
            <a:ext cx="3810000" cy="3048000"/>
          </a:xfrm>
        </p:spPr>
      </p:pic>
    </p:spTree>
    <p:extLst>
      <p:ext uri="{BB962C8B-B14F-4D97-AF65-F5344CB8AC3E}">
        <p14:creationId xmlns:p14="http://schemas.microsoft.com/office/powerpoint/2010/main" val="18779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3A934-CBD8-803B-39F7-10706989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5B9CE2-AFF9-59BE-7020-B63C38A5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04907"/>
          </a:xfrm>
        </p:spPr>
        <p:txBody>
          <a:bodyPr>
            <a:normAutofit/>
          </a:bodyPr>
          <a:lstStyle/>
          <a:p>
            <a:r>
              <a:rPr lang="en-GB" b="1" dirty="0"/>
              <a:t>Theory of planned behaviour, TPB</a:t>
            </a:r>
            <a:br>
              <a:rPr lang="en-GB" b="1" dirty="0"/>
            </a:br>
            <a:r>
              <a:rPr lang="en-GB" b="1" dirty="0"/>
              <a:t>(Ajzen, 1982)</a:t>
            </a:r>
          </a:p>
          <a:p>
            <a:pPr lvl="1"/>
            <a:r>
              <a:rPr lang="en-GB" dirty="0"/>
              <a:t>Aims to explain the relationship between intentions and behaviours in decision-making</a:t>
            </a:r>
          </a:p>
          <a:p>
            <a:pPr lvl="1"/>
            <a:r>
              <a:rPr lang="en-GB" b="1" i="1" dirty="0"/>
              <a:t>Behavioural intention</a:t>
            </a:r>
            <a:r>
              <a:rPr lang="en-GB" b="1" dirty="0"/>
              <a:t> </a:t>
            </a:r>
            <a:r>
              <a:rPr lang="en-GB" dirty="0"/>
              <a:t>will lead to a particular behaviour and desired outcome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341715-22FA-E5CA-070F-8B42D0ED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9847"/>
          </a:xfrm>
        </p:spPr>
        <p:txBody>
          <a:bodyPr>
            <a:normAutofit/>
          </a:bodyPr>
          <a:lstStyle/>
          <a:p>
            <a:r>
              <a:rPr lang="en-GB" b="1" i="1" dirty="0"/>
              <a:t>Behavioural intention </a:t>
            </a:r>
            <a:r>
              <a:rPr lang="en-GB" dirty="0"/>
              <a:t>is determined by</a:t>
            </a:r>
          </a:p>
          <a:p>
            <a:pPr lvl="1"/>
            <a:r>
              <a:rPr lang="en-GB" b="1" i="1" dirty="0"/>
              <a:t>Attitude</a:t>
            </a:r>
            <a:r>
              <a:rPr lang="en-GB" dirty="0"/>
              <a:t> – is the behaviour positive or negative? </a:t>
            </a:r>
          </a:p>
          <a:p>
            <a:pPr lvl="1"/>
            <a:r>
              <a:rPr lang="en-GB" b="1" i="1" dirty="0"/>
              <a:t>Subjective norm</a:t>
            </a:r>
            <a:r>
              <a:rPr lang="en-GB" b="1" dirty="0"/>
              <a:t> </a:t>
            </a:r>
            <a:r>
              <a:rPr lang="en-GB" dirty="0"/>
              <a:t>– is the behaviour socially acceptable? </a:t>
            </a:r>
          </a:p>
          <a:p>
            <a:pPr lvl="1"/>
            <a:r>
              <a:rPr lang="en-GB" b="1" i="1" dirty="0"/>
              <a:t>Perceived behavioural control </a:t>
            </a:r>
            <a:r>
              <a:rPr lang="en-GB" dirty="0"/>
              <a:t>– am I able to perform the action?</a:t>
            </a:r>
          </a:p>
        </p:txBody>
      </p:sp>
    </p:spTree>
    <p:extLst>
      <p:ext uri="{BB962C8B-B14F-4D97-AF65-F5344CB8AC3E}">
        <p14:creationId xmlns:p14="http://schemas.microsoft.com/office/powerpoint/2010/main" val="26146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79FD0-669A-E897-5CB4-2E58C73E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pic>
        <p:nvPicPr>
          <p:cNvPr id="6" name="Sisällön paikkamerkki 9">
            <a:extLst>
              <a:ext uri="{FF2B5EF4-FFF2-40B4-BE49-F238E27FC236}">
                <a16:creationId xmlns:a16="http://schemas.microsoft.com/office/drawing/2014/main" id="{49BC3A85-6186-544B-6159-CC3266AF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372" y="1417638"/>
            <a:ext cx="7921256" cy="469994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6ECB501-7C5A-A0A4-BAFB-8C434058B58E}"/>
              </a:ext>
            </a:extLst>
          </p:cNvPr>
          <p:cNvSpPr txBox="1"/>
          <p:nvPr/>
        </p:nvSpPr>
        <p:spPr>
          <a:xfrm>
            <a:off x="5318281" y="2452599"/>
            <a:ext cx="229447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There should be large </a:t>
            </a:r>
          </a:p>
          <a:p>
            <a:pPr algn="ctr"/>
            <a:r>
              <a:rPr lang="en-GB" b="1" dirty="0"/>
              <a:t>correlations between:</a:t>
            </a:r>
          </a:p>
        </p:txBody>
      </p:sp>
      <p:sp>
        <p:nvSpPr>
          <p:cNvPr id="8" name="Nuoli oikealle 7">
            <a:extLst>
              <a:ext uri="{FF2B5EF4-FFF2-40B4-BE49-F238E27FC236}">
                <a16:creationId xmlns:a16="http://schemas.microsoft.com/office/drawing/2014/main" id="{69B06021-1F1B-407A-D6FB-432483386D38}"/>
              </a:ext>
            </a:extLst>
          </p:cNvPr>
          <p:cNvSpPr/>
          <p:nvPr/>
        </p:nvSpPr>
        <p:spPr>
          <a:xfrm rot="2539130">
            <a:off x="3520453" y="2605065"/>
            <a:ext cx="126605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 oikealle 8">
            <a:extLst>
              <a:ext uri="{FF2B5EF4-FFF2-40B4-BE49-F238E27FC236}">
                <a16:creationId xmlns:a16="http://schemas.microsoft.com/office/drawing/2014/main" id="{1272F57F-C87A-4F5A-059B-5133B0AA99F0}"/>
              </a:ext>
            </a:extLst>
          </p:cNvPr>
          <p:cNvSpPr/>
          <p:nvPr/>
        </p:nvSpPr>
        <p:spPr>
          <a:xfrm rot="19186483">
            <a:off x="3520452" y="4457787"/>
            <a:ext cx="126605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oikealle 9">
            <a:extLst>
              <a:ext uri="{FF2B5EF4-FFF2-40B4-BE49-F238E27FC236}">
                <a16:creationId xmlns:a16="http://schemas.microsoft.com/office/drawing/2014/main" id="{5C1EC722-377A-22B0-C867-B61E41B2BE4B}"/>
              </a:ext>
            </a:extLst>
          </p:cNvPr>
          <p:cNvSpPr/>
          <p:nvPr/>
        </p:nvSpPr>
        <p:spPr>
          <a:xfrm>
            <a:off x="3292376" y="3537198"/>
            <a:ext cx="1279624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oikealle 10">
            <a:extLst>
              <a:ext uri="{FF2B5EF4-FFF2-40B4-BE49-F238E27FC236}">
                <a16:creationId xmlns:a16="http://schemas.microsoft.com/office/drawing/2014/main" id="{E34A29C3-0CA2-E1B7-4656-C8D9888F52BE}"/>
              </a:ext>
            </a:extLst>
          </p:cNvPr>
          <p:cNvSpPr/>
          <p:nvPr/>
        </p:nvSpPr>
        <p:spPr>
          <a:xfrm>
            <a:off x="5603185" y="3516755"/>
            <a:ext cx="1279624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FF9D790-D919-1531-9A78-E1A3363D8C3A}"/>
              </a:ext>
            </a:extLst>
          </p:cNvPr>
          <p:cNvSpPr txBox="1"/>
          <p:nvPr/>
        </p:nvSpPr>
        <p:spPr>
          <a:xfrm>
            <a:off x="4171043" y="5624297"/>
            <a:ext cx="403729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If there are large correlations</a:t>
            </a:r>
          </a:p>
          <a:p>
            <a:pPr algn="ctr"/>
            <a:r>
              <a:rPr lang="en-GB" b="1" dirty="0"/>
              <a:t>between intention and future behaviour</a:t>
            </a:r>
          </a:p>
          <a:p>
            <a:pPr algn="ctr"/>
            <a:r>
              <a:rPr lang="en-GB" b="1" dirty="0"/>
              <a:t>TPB has high </a:t>
            </a:r>
            <a:r>
              <a:rPr lang="en-GB" b="1" i="1" dirty="0"/>
              <a:t>predictive validity </a:t>
            </a:r>
          </a:p>
        </p:txBody>
      </p:sp>
    </p:spTree>
    <p:extLst>
      <p:ext uri="{BB962C8B-B14F-4D97-AF65-F5344CB8AC3E}">
        <p14:creationId xmlns:p14="http://schemas.microsoft.com/office/powerpoint/2010/main" val="37938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889DD-8914-524E-A608-9B3588AF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64058-C231-1446-8C13-1BE4AAE9E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31358"/>
            <a:ext cx="4114800" cy="57309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Study the gist of </a:t>
            </a:r>
            <a:r>
              <a:rPr lang="en-GB" b="1" dirty="0" err="1"/>
              <a:t>Albarracin</a:t>
            </a:r>
            <a:r>
              <a:rPr lang="en-GB" b="1" dirty="0"/>
              <a:t> et al (2001) </a:t>
            </a:r>
            <a:r>
              <a:rPr lang="en-GB" dirty="0"/>
              <a:t>study from page 153 and </a:t>
            </a:r>
            <a:r>
              <a:rPr lang="en-GB" b="1" dirty="0"/>
              <a:t>Godin and Kok (1996)</a:t>
            </a:r>
            <a:r>
              <a:rPr lang="en-GB" dirty="0"/>
              <a:t> from </a:t>
            </a:r>
            <a:r>
              <a:rPr lang="en-GB" dirty="0">
                <a:hlinkClick r:id="rId2"/>
              </a:rPr>
              <a:t>teacher’s additional materials</a:t>
            </a:r>
            <a:endParaRPr lang="en-GB" dirty="0"/>
          </a:p>
          <a:p>
            <a:r>
              <a:rPr lang="en-GB" dirty="0"/>
              <a:t>Pay close attention to the correlations between:</a:t>
            </a:r>
          </a:p>
          <a:p>
            <a:pPr lvl="1"/>
            <a:r>
              <a:rPr lang="en-GB" dirty="0"/>
              <a:t>Attitudes and intention</a:t>
            </a:r>
          </a:p>
          <a:p>
            <a:pPr lvl="1"/>
            <a:r>
              <a:rPr lang="en-GB" dirty="0"/>
              <a:t>Norms and intentions</a:t>
            </a:r>
          </a:p>
          <a:p>
            <a:pPr lvl="1"/>
            <a:r>
              <a:rPr lang="en-GB" dirty="0"/>
              <a:t>Behavioural control and intention</a:t>
            </a:r>
          </a:p>
          <a:p>
            <a:pPr lvl="1"/>
            <a:r>
              <a:rPr lang="en-GB" i="1" dirty="0"/>
              <a:t>Intention and behaviour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CCC879-0AF5-D040-A823-B558BE1EA7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1629" y="1529376"/>
            <a:ext cx="4822371" cy="2893423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17FAA8C-BDA3-5747-ACDF-272CD534342F}"/>
              </a:ext>
            </a:extLst>
          </p:cNvPr>
          <p:cNvSpPr txBox="1"/>
          <p:nvPr/>
        </p:nvSpPr>
        <p:spPr>
          <a:xfrm>
            <a:off x="4984757" y="4374517"/>
            <a:ext cx="3277500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/>
              <a:t>META-ANALYSIS IS </a:t>
            </a:r>
            <a:br>
              <a:rPr lang="fi-FI" sz="2800" b="1"/>
            </a:br>
            <a:r>
              <a:rPr lang="fi-FI" sz="2800" b="1"/>
              <a:t>A STUDY OF STUDIES</a:t>
            </a:r>
          </a:p>
        </p:txBody>
      </p:sp>
    </p:spTree>
    <p:extLst>
      <p:ext uri="{BB962C8B-B14F-4D97-AF65-F5344CB8AC3E}">
        <p14:creationId xmlns:p14="http://schemas.microsoft.com/office/powerpoint/2010/main" val="3912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91318F-A4D1-9843-9F4C-EC74AC1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Thinking</a:t>
            </a:r>
            <a:r>
              <a:rPr lang="fi-FI"/>
              <a:t> and </a:t>
            </a:r>
            <a:r>
              <a:rPr lang="fi-FI" err="1"/>
              <a:t>decision-making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A6D840-4E60-C54E-8577-0D727DEAE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b="1" dirty="0"/>
              <a:t>Dunn et al (2011)</a:t>
            </a:r>
          </a:p>
          <a:p>
            <a:pPr lvl="1"/>
            <a:r>
              <a:rPr lang="en-GB" dirty="0"/>
              <a:t>What are the determinants of fast-food consumption?</a:t>
            </a:r>
          </a:p>
          <a:p>
            <a:pPr lvl="1"/>
            <a:r>
              <a:rPr lang="en-GB" dirty="0"/>
              <a:t>Determinants were derived from TPB</a:t>
            </a:r>
          </a:p>
          <a:p>
            <a:pPr lvl="1"/>
            <a:r>
              <a:rPr lang="en-GB" dirty="0"/>
              <a:t>404 Australians were measured both retrospectively (self-report) and prospectively (diary) </a:t>
            </a:r>
          </a:p>
        </p:txBody>
      </p:sp>
      <p:pic>
        <p:nvPicPr>
          <p:cNvPr id="6" name="Sisällön paikkamerkki 5" descr="Kuva, joka sisältää kohteen ruoka, huone, pöytä&#10;&#10;Kuvaus luotu automaattisesti">
            <a:extLst>
              <a:ext uri="{FF2B5EF4-FFF2-40B4-BE49-F238E27FC236}">
                <a16:creationId xmlns:a16="http://schemas.microsoft.com/office/drawing/2014/main" id="{473563EF-7102-864E-ACA8-3D184EC2FC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14055"/>
            <a:ext cx="4114800" cy="2898251"/>
          </a:xfrm>
        </p:spPr>
      </p:pic>
    </p:spTree>
    <p:extLst>
      <p:ext uri="{BB962C8B-B14F-4D97-AF65-F5344CB8AC3E}">
        <p14:creationId xmlns:p14="http://schemas.microsoft.com/office/powerpoint/2010/main" val="8911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1703</Words>
  <Application>Microsoft Macintosh PowerPoint</Application>
  <PresentationFormat>Näytössä katseltava diaesitys (4:3)</PresentationFormat>
  <Paragraphs>250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Office-teema</vt:lpstr>
      <vt:lpstr>THINKING, DECISION-MAKING AND THEIR RELIABILITY</vt:lpstr>
      <vt:lpstr>Thinking and decision-making</vt:lpstr>
      <vt:lpstr>Thinking and decision-making</vt:lpstr>
      <vt:lpstr>Thinking and decision-making</vt:lpstr>
      <vt:lpstr>Thinking and decision-making</vt:lpstr>
      <vt:lpstr>Thinking and decision-making</vt:lpstr>
      <vt:lpstr>Thinking and decision-making</vt:lpstr>
      <vt:lpstr>TASK</vt:lpstr>
      <vt:lpstr>Thinking and decision-making</vt:lpstr>
      <vt:lpstr>Thinking and decision-making</vt:lpstr>
      <vt:lpstr>TASK</vt:lpstr>
      <vt:lpstr>TASK</vt:lpstr>
      <vt:lpstr>TASK</vt:lpstr>
      <vt:lpstr>TASK </vt:lpstr>
      <vt:lpstr>TASK</vt:lpstr>
      <vt:lpstr>TASK</vt:lpstr>
      <vt:lpstr>TASK</vt:lpstr>
      <vt:lpstr>TASK</vt:lpstr>
      <vt:lpstr>TASK</vt:lpstr>
      <vt:lpstr>TASK</vt:lpstr>
      <vt:lpstr>Biases in thinking and decision-making</vt:lpstr>
      <vt:lpstr>Biases in thinking and decision-making</vt:lpstr>
      <vt:lpstr>Biases in thinking and decision-making</vt:lpstr>
      <vt:lpstr>TASK</vt:lpstr>
      <vt:lpstr>Biases in thinking and decision-making</vt:lpstr>
      <vt:lpstr>Biases in thinking and decision-making</vt:lpstr>
      <vt:lpstr>Biases in thinking and decision-making</vt:lpstr>
      <vt:lpstr>Biases in thinking and decision-making</vt:lpstr>
      <vt:lpstr>Biases in thinking and decision-making</vt:lpstr>
      <vt:lpstr>TASK</vt:lpstr>
      <vt:lpstr>TASK</vt:lpstr>
      <vt:lpstr>Biases in thinking and decision-making</vt:lpstr>
      <vt:lpstr>TASK</vt:lpstr>
      <vt:lpstr>TASK</vt:lpstr>
      <vt:lpstr>TOK-LINK</vt:lpstr>
      <vt:lpstr>TASK</vt:lpstr>
      <vt:lpstr>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228</cp:revision>
  <dcterms:created xsi:type="dcterms:W3CDTF">2016-01-27T06:20:57Z</dcterms:created>
  <dcterms:modified xsi:type="dcterms:W3CDTF">2024-11-20T18:40:01Z</dcterms:modified>
</cp:coreProperties>
</file>