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280" r:id="rId4"/>
    <p:sldId id="281" r:id="rId5"/>
    <p:sldId id="282" r:id="rId6"/>
    <p:sldId id="283" r:id="rId7"/>
    <p:sldId id="284" r:id="rId8"/>
    <p:sldId id="288" r:id="rId9"/>
    <p:sldId id="279" r:id="rId10"/>
    <p:sldId id="285" r:id="rId11"/>
    <p:sldId id="286" r:id="rId12"/>
    <p:sldId id="291" r:id="rId13"/>
    <p:sldId id="289" r:id="rId14"/>
    <p:sldId id="290" r:id="rId15"/>
    <p:sldId id="287" r:id="rId16"/>
    <p:sldId id="273" r:id="rId1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21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hyperlink" Target="https://www.ted.com/talks/tristram_wyatt_the_smelly_mystery_of_the_human_pheromone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ted.com/talks/paul_zak_trust_morality_and_oxytocin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HORMONES AND PHEROMONES AND THEIR EFFECTS ON BEHAVIOUR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GB" dirty="0"/>
              <a:t>Read pages 88–93 (+ find information from the internet if you have time)</a:t>
            </a:r>
          </a:p>
          <a:p>
            <a:r>
              <a:rPr lang="en-GB" i="1" dirty="0"/>
              <a:t>Do humans produce pheromones and communicate by pheromones?</a:t>
            </a:r>
          </a:p>
          <a:p>
            <a:r>
              <a:rPr lang="en-GB" dirty="0"/>
              <a:t>Find evidence </a:t>
            </a:r>
            <a:r>
              <a:rPr lang="en-GB" dirty="0">
                <a:solidFill>
                  <a:srgbClr val="00B050"/>
                </a:solidFill>
              </a:rPr>
              <a:t>for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against</a:t>
            </a:r>
            <a:r>
              <a:rPr lang="en-GB" dirty="0"/>
              <a:t> on the effects of the pheromones in humans!</a:t>
            </a:r>
          </a:p>
          <a:p>
            <a:pPr lvl="1"/>
            <a:r>
              <a:rPr lang="en-GB" dirty="0"/>
              <a:t>Concentrate on the human sex pheromone</a:t>
            </a:r>
          </a:p>
          <a:p>
            <a:r>
              <a:rPr lang="en-GB" dirty="0"/>
              <a:t>Prepare yourself for a </a:t>
            </a:r>
            <a:r>
              <a:rPr lang="en-GB" b="1" dirty="0"/>
              <a:t>debate</a:t>
            </a:r>
            <a:r>
              <a:rPr lang="en-GB" dirty="0"/>
              <a:t>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1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i="1" dirty="0"/>
          </a:p>
        </p:txBody>
      </p:sp>
      <p:pic>
        <p:nvPicPr>
          <p:cNvPr id="6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7331"/>
            <a:ext cx="4038600" cy="2911700"/>
          </a:xfr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DEBF4F00-EA96-0943-83C2-8344675F432E}"/>
              </a:ext>
            </a:extLst>
          </p:cNvPr>
          <p:cNvSpPr txBox="1"/>
          <p:nvPr/>
        </p:nvSpPr>
        <p:spPr>
          <a:xfrm>
            <a:off x="1574907" y="2407331"/>
            <a:ext cx="1803186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fi-FI" sz="3600" b="1" dirty="0"/>
              <a:t>DEBATE!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477383E-13F8-7847-BD86-A445EF2F632A}"/>
              </a:ext>
            </a:extLst>
          </p:cNvPr>
          <p:cNvSpPr txBox="1"/>
          <p:nvPr/>
        </p:nvSpPr>
        <p:spPr>
          <a:xfrm>
            <a:off x="618972" y="3860793"/>
            <a:ext cx="3715056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i="1" dirty="0"/>
              <a:t>”Pheromones influence </a:t>
            </a:r>
          </a:p>
          <a:p>
            <a:pPr algn="ctr"/>
            <a:r>
              <a:rPr lang="en-GB" sz="2800" b="1" i="1" dirty="0"/>
              <a:t>human behaviour”</a:t>
            </a:r>
          </a:p>
        </p:txBody>
      </p:sp>
    </p:spTree>
    <p:extLst>
      <p:ext uri="{BB962C8B-B14F-4D97-AF65-F5344CB8AC3E}">
        <p14:creationId xmlns:p14="http://schemas.microsoft.com/office/powerpoint/2010/main" val="115684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22DC22-9197-F8EB-3A95-6793BB2F2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RESEARCH: </a:t>
            </a:r>
            <a:r>
              <a:rPr lang="fi-FI" dirty="0" err="1"/>
              <a:t>Types</a:t>
            </a:r>
            <a:r>
              <a:rPr lang="fi-FI" dirty="0"/>
              <a:t> of </a:t>
            </a:r>
            <a:r>
              <a:rPr lang="fi-FI" dirty="0" err="1"/>
              <a:t>experiments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2F65D8-3925-B58C-0507-EBD62C659D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68702"/>
            <a:ext cx="4038600" cy="4855029"/>
          </a:xfrm>
        </p:spPr>
        <p:txBody>
          <a:bodyPr>
            <a:normAutofit/>
          </a:bodyPr>
          <a:lstStyle/>
          <a:p>
            <a:r>
              <a:rPr lang="en-GB" b="1" dirty="0"/>
              <a:t>Laboratory experiment</a:t>
            </a:r>
          </a:p>
          <a:p>
            <a:pPr lvl="1"/>
            <a:r>
              <a:rPr lang="en-GB" dirty="0"/>
              <a:t>Conducted in highly controlled, artificial conditions</a:t>
            </a:r>
          </a:p>
          <a:p>
            <a:pPr lvl="1"/>
            <a:r>
              <a:rPr lang="en-GB" dirty="0"/>
              <a:t>E.g. </a:t>
            </a:r>
            <a:r>
              <a:rPr lang="en-GB" b="1" dirty="0"/>
              <a:t>Lundstrom and Olsson (2005)</a:t>
            </a:r>
          </a:p>
          <a:p>
            <a:r>
              <a:rPr lang="en-GB" b="1" dirty="0"/>
              <a:t>Field experiment</a:t>
            </a:r>
          </a:p>
          <a:p>
            <a:pPr lvl="1"/>
            <a:r>
              <a:rPr lang="en-GB" dirty="0"/>
              <a:t>Conducted in real-life setting </a:t>
            </a:r>
          </a:p>
          <a:p>
            <a:pPr lvl="1"/>
            <a:r>
              <a:rPr lang="en-GB" dirty="0"/>
              <a:t>E.g. </a:t>
            </a:r>
            <a:r>
              <a:rPr lang="en-GB" b="1" dirty="0"/>
              <a:t>Cutler, Friedman and McCoy (1998)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C7D6CE4-C365-BD6F-39DF-CBF9F1182E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087902"/>
            <a:ext cx="4038600" cy="3301396"/>
          </a:xfrm>
        </p:spPr>
      </p:pic>
    </p:spTree>
    <p:extLst>
      <p:ext uri="{BB962C8B-B14F-4D97-AF65-F5344CB8AC3E}">
        <p14:creationId xmlns:p14="http://schemas.microsoft.com/office/powerpoint/2010/main" val="272129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24637F-293C-CA48-AA01-DCC5E7AF6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EXTRA TASK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448E28-BF35-7848-B2F7-774B686FB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11631"/>
            <a:ext cx="4038600" cy="4800600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Watch Tristram Wyatt TED-Talk </a:t>
            </a:r>
            <a:r>
              <a:rPr lang="en-GB" dirty="0">
                <a:hlinkClick r:id="rId2"/>
              </a:rPr>
              <a:t>”</a:t>
            </a:r>
            <a:r>
              <a:rPr lang="en-GB" i="1" dirty="0">
                <a:hlinkClick r:id="rId2"/>
              </a:rPr>
              <a:t>The smelly mystery of the human pheromone”</a:t>
            </a:r>
            <a:endParaRPr lang="en-GB" i="1" dirty="0"/>
          </a:p>
          <a:p>
            <a:endParaRPr lang="en-GB" dirty="0"/>
          </a:p>
          <a:p>
            <a:r>
              <a:rPr lang="en-GB" dirty="0"/>
              <a:t>Write down the arguments that are </a:t>
            </a:r>
            <a:br>
              <a:rPr lang="en-GB" dirty="0"/>
            </a:br>
            <a:r>
              <a:rPr lang="en-GB" dirty="0"/>
              <a:t>new to you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86C88648-FEC9-D943-A574-740EA36549D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37471" y="1789148"/>
            <a:ext cx="3746090" cy="4245567"/>
          </a:xfrm>
        </p:spPr>
      </p:pic>
    </p:spTree>
    <p:extLst>
      <p:ext uri="{BB962C8B-B14F-4D97-AF65-F5344CB8AC3E}">
        <p14:creationId xmlns:p14="http://schemas.microsoft.com/office/powerpoint/2010/main" val="172450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4710-4D74-9F42-AA78-D94E1E70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7FC200B-245B-584A-9885-AFC55E53A0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Read the sample responses, both SAQs and ERQ/essays, in </a:t>
            </a:r>
            <a:r>
              <a:rPr lang="en-GB" dirty="0" err="1"/>
              <a:t>peda.net</a:t>
            </a:r>
            <a:r>
              <a:rPr lang="en-GB" dirty="0"/>
              <a:t> concerning hormones and pheromones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9A26C99B-9666-1B42-ADC6-18BC73F20E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Pay attention to the examiner’s comments!</a:t>
            </a:r>
          </a:p>
          <a:p>
            <a:endParaRPr lang="en-GB" dirty="0"/>
          </a:p>
          <a:p>
            <a:r>
              <a:rPr lang="en-GB" dirty="0"/>
              <a:t>What were you able to learn from these responses? </a:t>
            </a:r>
          </a:p>
        </p:txBody>
      </p:sp>
    </p:spTree>
    <p:extLst>
      <p:ext uri="{BB962C8B-B14F-4D97-AF65-F5344CB8AC3E}">
        <p14:creationId xmlns:p14="http://schemas.microsoft.com/office/powerpoint/2010/main" val="76148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Bjorklund</a:t>
            </a:r>
            <a:r>
              <a:rPr lang="fi-FI" dirty="0"/>
              <a:t>, D. &amp; Gray, P. (2014). </a:t>
            </a:r>
            <a:r>
              <a:rPr lang="fi-FI" i="1" dirty="0" err="1"/>
              <a:t>Psychology</a:t>
            </a:r>
            <a:r>
              <a:rPr lang="fi-FI" i="1" dirty="0"/>
              <a:t> (7th edition)</a:t>
            </a:r>
            <a:r>
              <a:rPr lang="fi-FI" dirty="0"/>
              <a:t>. New York: Worth </a:t>
            </a:r>
            <a:r>
              <a:rPr lang="fi-FI" dirty="0" err="1"/>
              <a:t>Publishers</a:t>
            </a:r>
            <a:r>
              <a:rPr lang="fi-FI" dirty="0"/>
              <a:t>.</a:t>
            </a:r>
          </a:p>
          <a:p>
            <a:r>
              <a:rPr lang="fi-FI" dirty="0" err="1"/>
              <a:t>Crane</a:t>
            </a:r>
            <a:r>
              <a:rPr lang="fi-FI" dirty="0"/>
              <a:t>, J. &amp; </a:t>
            </a:r>
            <a:r>
              <a:rPr lang="fi-FI" dirty="0" err="1"/>
              <a:t>Hannibal</a:t>
            </a:r>
            <a:r>
              <a:rPr lang="fi-FI" dirty="0"/>
              <a:t>, J. (2009). </a:t>
            </a:r>
            <a:r>
              <a:rPr lang="fi-FI" i="1" dirty="0" err="1"/>
              <a:t>Psychology</a:t>
            </a:r>
            <a:r>
              <a:rPr lang="fi-FI" i="1" dirty="0"/>
              <a:t> Course Companion. </a:t>
            </a:r>
            <a:r>
              <a:rPr lang="fi-FI" dirty="0"/>
              <a:t>Oxford: Oxford </a:t>
            </a:r>
            <a:r>
              <a:rPr lang="fi-FI" dirty="0" err="1"/>
              <a:t>University</a:t>
            </a:r>
            <a:r>
              <a:rPr lang="fi-FI" dirty="0"/>
              <a:t> Press.</a:t>
            </a:r>
          </a:p>
          <a:p>
            <a:r>
              <a:rPr lang="fi-FI" dirty="0"/>
              <a:t>Parker, L., Popov, A. &amp; </a:t>
            </a:r>
            <a:r>
              <a:rPr lang="fi-FI" dirty="0" err="1"/>
              <a:t>Seath</a:t>
            </a:r>
            <a:r>
              <a:rPr lang="fi-FI" dirty="0"/>
              <a:t>, d. (2017).</a:t>
            </a:r>
            <a:r>
              <a:rPr lang="fi-FI" i="1" dirty="0"/>
              <a:t> IB </a:t>
            </a:r>
            <a:r>
              <a:rPr lang="fi-FI" i="1" dirty="0" err="1"/>
              <a:t>Psychology</a:t>
            </a:r>
            <a:r>
              <a:rPr lang="fi-FI" i="1" dirty="0"/>
              <a:t> Course </a:t>
            </a:r>
            <a:r>
              <a:rPr lang="fi-FI" i="1" dirty="0" err="1"/>
              <a:t>Book</a:t>
            </a:r>
            <a:r>
              <a:rPr lang="fi-FI" i="1" dirty="0"/>
              <a:t>.</a:t>
            </a:r>
            <a:r>
              <a:rPr lang="fi-FI" dirty="0"/>
              <a:t> Oxford: Oxford </a:t>
            </a:r>
            <a:r>
              <a:rPr lang="fi-FI" dirty="0" err="1"/>
              <a:t>University</a:t>
            </a:r>
            <a:r>
              <a:rPr lang="fi-FI" dirty="0"/>
              <a:t> Press.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8950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dirty="0" err="1"/>
              <a:t>Endoctrine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 &lt;</a:t>
            </a:r>
            <a:r>
              <a:rPr lang="en-US" dirty="0"/>
              <a:t>https://</a:t>
            </a:r>
            <a:r>
              <a:rPr lang="en-US" dirty="0" err="1"/>
              <a:t>www.thinglink.com</a:t>
            </a:r>
            <a:r>
              <a:rPr lang="en-US" dirty="0"/>
              <a:t>/scene/855137537176371200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9th of November 2017.</a:t>
            </a:r>
          </a:p>
          <a:p>
            <a:r>
              <a:rPr lang="fi-FI" dirty="0"/>
              <a:t>Brain &lt;http://</a:t>
            </a:r>
            <a:r>
              <a:rPr lang="fi-FI" dirty="0" err="1"/>
              <a:t>www.cushings-help.com</a:t>
            </a:r>
            <a:r>
              <a:rPr lang="fi-FI" dirty="0"/>
              <a:t>/</a:t>
            </a:r>
            <a:r>
              <a:rPr lang="fi-FI" dirty="0" err="1"/>
              <a:t>pituitary.htm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2nd of </a:t>
            </a:r>
            <a:r>
              <a:rPr lang="fi-FI" dirty="0" err="1"/>
              <a:t>December</a:t>
            </a:r>
            <a:r>
              <a:rPr lang="fi-FI" dirty="0"/>
              <a:t> 2015.</a:t>
            </a:r>
          </a:p>
          <a:p>
            <a:r>
              <a:rPr lang="fi-FI" dirty="0" err="1"/>
              <a:t>Hormones</a:t>
            </a:r>
            <a:r>
              <a:rPr lang="fi-FI" dirty="0"/>
              <a:t> in </a:t>
            </a:r>
            <a:r>
              <a:rPr lang="fi-FI" dirty="0" err="1"/>
              <a:t>bloodstream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www.sciencelearn.org.nz</a:t>
            </a:r>
            <a:r>
              <a:rPr lang="fi-FI" dirty="0"/>
              <a:t>/</a:t>
            </a:r>
            <a:r>
              <a:rPr lang="fi-FI" dirty="0" err="1"/>
              <a:t>resources</a:t>
            </a:r>
            <a:r>
              <a:rPr lang="fi-FI" dirty="0"/>
              <a:t>/1836-hormonal-control-of-digestion&gt; </a:t>
            </a:r>
            <a:r>
              <a:rPr lang="fi-FI" dirty="0" err="1"/>
              <a:t>Accessed</a:t>
            </a:r>
            <a:r>
              <a:rPr lang="fi-FI" dirty="0"/>
              <a:t> 9th of November 2017.</a:t>
            </a:r>
          </a:p>
          <a:p>
            <a:r>
              <a:rPr lang="fi-FI" dirty="0" err="1"/>
              <a:t>Woman’s</a:t>
            </a:r>
            <a:r>
              <a:rPr lang="fi-FI" dirty="0"/>
              <a:t> life-</a:t>
            </a:r>
            <a:r>
              <a:rPr lang="fi-FI" dirty="0" err="1"/>
              <a:t>cycle</a:t>
            </a:r>
            <a:r>
              <a:rPr lang="fi-FI" dirty="0"/>
              <a:t> &lt;http://</a:t>
            </a:r>
            <a:r>
              <a:rPr lang="fi-FI" dirty="0" err="1"/>
              <a:t>www.omaplus.fi</a:t>
            </a:r>
            <a:r>
              <a:rPr lang="fi-FI" dirty="0"/>
              <a:t>/?s=</a:t>
            </a:r>
            <a:r>
              <a:rPr lang="fi-FI" dirty="0" err="1"/>
              <a:t>artikkelit&amp;p</a:t>
            </a:r>
            <a:r>
              <a:rPr lang="fi-FI" dirty="0"/>
              <a:t>=108&gt; </a:t>
            </a:r>
            <a:r>
              <a:rPr lang="fi-FI" dirty="0" err="1"/>
              <a:t>Accessed</a:t>
            </a:r>
            <a:r>
              <a:rPr lang="fi-FI" dirty="0"/>
              <a:t> 2nd of </a:t>
            </a:r>
            <a:r>
              <a:rPr lang="fi-FI" dirty="0" err="1"/>
              <a:t>December</a:t>
            </a:r>
            <a:r>
              <a:rPr lang="fi-FI" dirty="0"/>
              <a:t> 2015.</a:t>
            </a:r>
          </a:p>
          <a:p>
            <a:r>
              <a:rPr lang="fi-FI" dirty="0" err="1"/>
              <a:t>Adrenalin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fi.wikipedia.org</a:t>
            </a:r>
            <a:r>
              <a:rPr lang="fi-FI" dirty="0"/>
              <a:t>/wiki/Adrenaliini&gt; </a:t>
            </a:r>
            <a:r>
              <a:rPr lang="fi-FI" dirty="0" err="1"/>
              <a:t>Accessed</a:t>
            </a:r>
            <a:r>
              <a:rPr lang="fi-FI" dirty="0"/>
              <a:t> 2nd of </a:t>
            </a:r>
            <a:r>
              <a:rPr lang="fi-FI" dirty="0" err="1"/>
              <a:t>December</a:t>
            </a:r>
            <a:r>
              <a:rPr lang="fi-FI" dirty="0"/>
              <a:t> 2015.</a:t>
            </a:r>
          </a:p>
          <a:p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hormones</a:t>
            </a:r>
            <a:r>
              <a:rPr lang="fi-FI" dirty="0"/>
              <a:t> &lt;http://</a:t>
            </a:r>
            <a:r>
              <a:rPr lang="fi-FI" dirty="0" err="1"/>
              <a:t>www.aloewellnessdc.com</a:t>
            </a:r>
            <a:r>
              <a:rPr lang="fi-FI" dirty="0"/>
              <a:t>/2014/10/16/</a:t>
            </a:r>
            <a:r>
              <a:rPr lang="fi-FI" dirty="0" err="1"/>
              <a:t>hormone</a:t>
            </a:r>
            <a:r>
              <a:rPr lang="fi-FI" dirty="0"/>
              <a:t>-</a:t>
            </a:r>
            <a:r>
              <a:rPr lang="fi-FI" dirty="0" err="1"/>
              <a:t>testing</a:t>
            </a:r>
            <a:r>
              <a:rPr lang="fi-FI" dirty="0"/>
              <a:t>-for-</a:t>
            </a:r>
            <a:r>
              <a:rPr lang="fi-FI" dirty="0" err="1"/>
              <a:t>wellness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2nd of </a:t>
            </a:r>
            <a:r>
              <a:rPr lang="fi-FI" dirty="0" err="1"/>
              <a:t>December</a:t>
            </a:r>
            <a:r>
              <a:rPr lang="fi-FI" dirty="0"/>
              <a:t> 2015.</a:t>
            </a:r>
          </a:p>
          <a:p>
            <a:r>
              <a:rPr lang="fi-FI" dirty="0"/>
              <a:t>Paul </a:t>
            </a:r>
            <a:r>
              <a:rPr lang="fi-FI" dirty="0" err="1"/>
              <a:t>Zak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en.wikipedia.org</a:t>
            </a:r>
            <a:r>
              <a:rPr lang="fi-FI" dirty="0"/>
              <a:t>/wiki/Paul_J._</a:t>
            </a:r>
            <a:r>
              <a:rPr lang="fi-FI" dirty="0" err="1"/>
              <a:t>Zak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15th of </a:t>
            </a:r>
            <a:r>
              <a:rPr lang="fi-FI" dirty="0" err="1"/>
              <a:t>September</a:t>
            </a:r>
            <a:r>
              <a:rPr lang="fi-FI" dirty="0"/>
              <a:t> 2018.</a:t>
            </a:r>
          </a:p>
          <a:p>
            <a:r>
              <a:rPr lang="fi-FI" dirty="0" err="1"/>
              <a:t>Pheromones</a:t>
            </a:r>
            <a:r>
              <a:rPr lang="fi-FI" dirty="0"/>
              <a:t> in </a:t>
            </a:r>
            <a:r>
              <a:rPr lang="fi-FI" dirty="0" err="1"/>
              <a:t>animals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kennyspuathoughts.com</a:t>
            </a:r>
            <a:r>
              <a:rPr lang="fi-FI" dirty="0"/>
              <a:t>/2013/05/17/why-women-are-attracted-to-sweaty-men-smells-scents-sweats-deodorants-pheromones-hormones-and-chemical-attraction/&gt; </a:t>
            </a:r>
            <a:r>
              <a:rPr lang="fi-FI" dirty="0" err="1"/>
              <a:t>Accessed</a:t>
            </a:r>
            <a:r>
              <a:rPr lang="fi-FI" dirty="0"/>
              <a:t> 9th of November 2017.</a:t>
            </a:r>
          </a:p>
          <a:p>
            <a:r>
              <a:rPr lang="fi-FI" dirty="0" err="1"/>
              <a:t>Debate</a:t>
            </a:r>
            <a:r>
              <a:rPr lang="fi-FI" dirty="0"/>
              <a:t> &lt;http://</a:t>
            </a:r>
            <a:r>
              <a:rPr lang="fi-FI" dirty="0" err="1"/>
              <a:t>themedinamite.com</a:t>
            </a:r>
            <a:r>
              <a:rPr lang="fi-FI" dirty="0"/>
              <a:t>/</a:t>
            </a:r>
            <a:r>
              <a:rPr lang="fi-FI" dirty="0" err="1"/>
              <a:t>tag</a:t>
            </a:r>
            <a:r>
              <a:rPr lang="fi-FI" dirty="0"/>
              <a:t>/</a:t>
            </a:r>
            <a:r>
              <a:rPr lang="fi-FI" dirty="0" err="1"/>
              <a:t>debate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3rd of </a:t>
            </a:r>
            <a:r>
              <a:rPr lang="fi-FI" dirty="0" err="1"/>
              <a:t>March</a:t>
            </a:r>
            <a:r>
              <a:rPr lang="fi-FI" dirty="0"/>
              <a:t> 2017</a:t>
            </a:r>
          </a:p>
          <a:p>
            <a:r>
              <a:rPr lang="fi-FI" dirty="0"/>
              <a:t>People in </a:t>
            </a:r>
            <a:r>
              <a:rPr lang="fi-FI" dirty="0" err="1"/>
              <a:t>train</a:t>
            </a:r>
            <a:r>
              <a:rPr lang="fi-FI" dirty="0"/>
              <a:t> &lt;http://</a:t>
            </a:r>
            <a:r>
              <a:rPr lang="fi-FI" dirty="0" err="1"/>
              <a:t>www.slate.com</a:t>
            </a:r>
            <a:r>
              <a:rPr lang="fi-FI" dirty="0"/>
              <a:t>/</a:t>
            </a:r>
            <a:r>
              <a:rPr lang="fi-FI" dirty="0" err="1"/>
              <a:t>articles</a:t>
            </a:r>
            <a:r>
              <a:rPr lang="fi-FI" dirty="0"/>
              <a:t>/life/transport/2009/11/</a:t>
            </a:r>
            <a:r>
              <a:rPr lang="fi-FI" dirty="0" err="1"/>
              <a:t>underground_psychology.html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18th of August 2017.</a:t>
            </a:r>
          </a:p>
          <a:p>
            <a:r>
              <a:rPr lang="fi-FI" dirty="0" err="1"/>
              <a:t>Tristram</a:t>
            </a:r>
            <a:r>
              <a:rPr lang="fi-FI" dirty="0"/>
              <a:t> </a:t>
            </a:r>
            <a:r>
              <a:rPr lang="fi-FI" dirty="0" err="1"/>
              <a:t>Wyatt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www.zoo.ox.ac.uk</a:t>
            </a:r>
            <a:r>
              <a:rPr lang="fi-FI" dirty="0"/>
              <a:t>/</a:t>
            </a:r>
            <a:r>
              <a:rPr lang="fi-FI" dirty="0" err="1"/>
              <a:t>people</a:t>
            </a:r>
            <a:r>
              <a:rPr lang="fi-FI" dirty="0"/>
              <a:t>/</a:t>
            </a:r>
            <a:r>
              <a:rPr lang="fi-FI" dirty="0" err="1"/>
              <a:t>dr-tristram-wyatt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26th of </a:t>
            </a:r>
            <a:r>
              <a:rPr lang="fi-FI" dirty="0" err="1"/>
              <a:t>September</a:t>
            </a:r>
            <a:r>
              <a:rPr lang="fi-FI" dirty="0"/>
              <a:t> 2018.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Hormones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Chemicals that are produced by the </a:t>
            </a:r>
            <a:r>
              <a:rPr lang="en-GB" i="1" dirty="0"/>
              <a:t>glands</a:t>
            </a:r>
            <a:r>
              <a:rPr lang="en-GB" dirty="0"/>
              <a:t> that make up the </a:t>
            </a:r>
            <a:r>
              <a:rPr lang="en-GB" i="1" dirty="0"/>
              <a:t>endocrine system</a:t>
            </a:r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09498"/>
            <a:ext cx="4038600" cy="4507366"/>
          </a:xfrm>
        </p:spPr>
      </p:pic>
    </p:spTree>
    <p:extLst>
      <p:ext uri="{BB962C8B-B14F-4D97-AF65-F5344CB8AC3E}">
        <p14:creationId xmlns:p14="http://schemas.microsoft.com/office/powerpoint/2010/main" val="95636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Hormones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i="1" dirty="0"/>
          </a:p>
          <a:p>
            <a:r>
              <a:rPr lang="en-GB" i="1" dirty="0"/>
              <a:t>Hypothalamus</a:t>
            </a:r>
            <a:r>
              <a:rPr lang="en-GB" dirty="0"/>
              <a:t> regulates the </a:t>
            </a:r>
            <a:r>
              <a:rPr lang="en-GB" i="1" dirty="0"/>
              <a:t>pituitary gland </a:t>
            </a:r>
          </a:p>
          <a:p>
            <a:endParaRPr lang="en-GB" i="1" dirty="0"/>
          </a:p>
          <a:p>
            <a:r>
              <a:rPr lang="en-GB" i="1" dirty="0"/>
              <a:t>Pituitary gland </a:t>
            </a:r>
            <a:r>
              <a:rPr lang="en-GB" dirty="0"/>
              <a:t>secretes</a:t>
            </a:r>
            <a:r>
              <a:rPr lang="en-GB" i="1" dirty="0"/>
              <a:t> </a:t>
            </a:r>
            <a:r>
              <a:rPr lang="en-GB" dirty="0"/>
              <a:t>hormones that regulate the endocrine system</a:t>
            </a:r>
          </a:p>
        </p:txBody>
      </p:sp>
      <p:pic>
        <p:nvPicPr>
          <p:cNvPr id="5" name="Sisällön paikkamerkki 4" descr="pituitary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370" b="-113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7277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Hormones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Are secreted by the endocrine system into the bloodstream</a:t>
            </a:r>
          </a:p>
          <a:p>
            <a:r>
              <a:rPr lang="en-GB" dirty="0"/>
              <a:t>Are carried by the blood to all parts of the body </a:t>
            </a:r>
          </a:p>
          <a:p>
            <a:r>
              <a:rPr lang="en-GB" dirty="0"/>
              <a:t>Act on specific target cells based on the </a:t>
            </a:r>
            <a:r>
              <a:rPr lang="en-GB" i="1" dirty="0"/>
              <a:t>lock-and-key action</a:t>
            </a:r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16981"/>
            <a:ext cx="4038600" cy="2692400"/>
          </a:xfrm>
        </p:spPr>
      </p:pic>
    </p:spTree>
    <p:extLst>
      <p:ext uri="{BB962C8B-B14F-4D97-AF65-F5344CB8AC3E}">
        <p14:creationId xmlns:p14="http://schemas.microsoft.com/office/powerpoint/2010/main" val="175166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Hormones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093029" cy="4525963"/>
          </a:xfrm>
        </p:spPr>
        <p:txBody>
          <a:bodyPr>
            <a:normAutofit/>
          </a:bodyPr>
          <a:lstStyle/>
          <a:p>
            <a:r>
              <a:rPr lang="en-GB" dirty="0"/>
              <a:t>Hormones influence slower than neurotransmitters, but the effect lasts longer </a:t>
            </a:r>
          </a:p>
          <a:p>
            <a:r>
              <a:rPr lang="en-GB" dirty="0"/>
              <a:t>Same chemical can be either a hormone or a neurotransmitter depending on where the chemical is in the body</a:t>
            </a:r>
          </a:p>
        </p:txBody>
      </p:sp>
      <p:pic>
        <p:nvPicPr>
          <p:cNvPr id="5" name="Sisällön paikkamerkki 4" descr="Adrenalin_-_Adrenaline.svg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12" b="-55312"/>
          <a:stretch>
            <a:fillRect/>
          </a:stretch>
        </p:blipFill>
        <p:spPr>
          <a:xfrm>
            <a:off x="4648200" y="1284514"/>
            <a:ext cx="4038600" cy="4525963"/>
          </a:xfrm>
        </p:spPr>
      </p:pic>
    </p:spTree>
    <p:extLst>
      <p:ext uri="{BB962C8B-B14F-4D97-AF65-F5344CB8AC3E}">
        <p14:creationId xmlns:p14="http://schemas.microsoft.com/office/powerpoint/2010/main" val="34835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Hormones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08488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Main effects of hormones:</a:t>
            </a:r>
          </a:p>
          <a:p>
            <a:pPr lvl="1"/>
            <a:r>
              <a:rPr lang="en-GB" dirty="0"/>
              <a:t>Physical growth and maturation</a:t>
            </a:r>
          </a:p>
          <a:p>
            <a:pPr lvl="1"/>
            <a:r>
              <a:rPr lang="en-GB" dirty="0"/>
              <a:t>Metabolic processes</a:t>
            </a:r>
          </a:p>
          <a:p>
            <a:pPr lvl="1"/>
            <a:r>
              <a:rPr lang="en-GB" dirty="0"/>
              <a:t>Stress and activation level</a:t>
            </a:r>
          </a:p>
          <a:p>
            <a:pPr lvl="1"/>
            <a:r>
              <a:rPr lang="en-GB" dirty="0"/>
              <a:t>Sexual maturation and arousal</a:t>
            </a:r>
          </a:p>
          <a:p>
            <a:pPr lvl="1"/>
            <a:r>
              <a:rPr lang="en-GB" dirty="0"/>
              <a:t>Mood and attention</a:t>
            </a:r>
          </a:p>
          <a:p>
            <a:endParaRPr lang="fi-FI" dirty="0"/>
          </a:p>
        </p:txBody>
      </p:sp>
      <p:pic>
        <p:nvPicPr>
          <p:cNvPr id="5" name="Sisällön paikkamerkki 4" descr="69955423495a7530f0773e541ee7dab3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9094" b="-49094"/>
          <a:stretch>
            <a:fillRect/>
          </a:stretch>
        </p:blipFill>
        <p:spPr>
          <a:xfrm>
            <a:off x="4865688" y="1600199"/>
            <a:ext cx="3821112" cy="4525963"/>
          </a:xfrm>
        </p:spPr>
      </p:pic>
    </p:spTree>
    <p:extLst>
      <p:ext uri="{BB962C8B-B14F-4D97-AF65-F5344CB8AC3E}">
        <p14:creationId xmlns:p14="http://schemas.microsoft.com/office/powerpoint/2010/main" val="75460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708525"/>
          </a:xfrm>
        </p:spPr>
        <p:txBody>
          <a:bodyPr>
            <a:normAutofit/>
          </a:bodyPr>
          <a:lstStyle/>
          <a:p>
            <a:r>
              <a:rPr lang="en-GB" dirty="0"/>
              <a:t>Form 5 groups</a:t>
            </a:r>
          </a:p>
          <a:p>
            <a:r>
              <a:rPr lang="en-GB" dirty="0"/>
              <a:t>Co-operative learning</a:t>
            </a:r>
          </a:p>
          <a:p>
            <a:pPr lvl="1"/>
            <a:r>
              <a:rPr lang="en-GB" dirty="0"/>
              <a:t>Each group is given one study on the behavioural effects of </a:t>
            </a:r>
            <a:r>
              <a:rPr lang="en-GB" b="1" dirty="0"/>
              <a:t>oxytocin</a:t>
            </a:r>
          </a:p>
          <a:p>
            <a:pPr lvl="1"/>
            <a:r>
              <a:rPr lang="en-GB" dirty="0"/>
              <a:t>Groups study the studies and think ways how to teach the study to others</a:t>
            </a:r>
          </a:p>
          <a:p>
            <a:pPr lvl="1"/>
            <a:r>
              <a:rPr lang="en-GB" dirty="0"/>
              <a:t>In the end, groups are mixed and everyone teaches each other</a:t>
            </a:r>
          </a:p>
        </p:txBody>
      </p:sp>
      <p:pic>
        <p:nvPicPr>
          <p:cNvPr id="5" name="Sisällön paikkamerkki 4" descr="hormones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247" b="-2324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875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51873-6D55-E246-8898-D3A55980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EXTRA 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25B2E5-F565-CF4B-A2A2-F605190944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78086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Watch Paul Zak’s TED-talk </a:t>
            </a:r>
            <a:r>
              <a:rPr lang="en-GB" i="1" dirty="0">
                <a:hlinkClick r:id="rId2"/>
              </a:rPr>
              <a:t>”Trust, morality – and oxytocin?”</a:t>
            </a:r>
            <a:endParaRPr lang="en-GB" i="1" dirty="0"/>
          </a:p>
          <a:p>
            <a:endParaRPr lang="en-GB" dirty="0"/>
          </a:p>
          <a:p>
            <a:r>
              <a:rPr lang="en-GB" dirty="0"/>
              <a:t>What kind of criticism can be presented towards Zak’s arguments?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8B276B98-F099-7C4E-9D2A-C934739CF4A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88193" y="1476275"/>
            <a:ext cx="3023419" cy="4569486"/>
          </a:xfrm>
        </p:spPr>
      </p:pic>
    </p:spTree>
    <p:extLst>
      <p:ext uri="{BB962C8B-B14F-4D97-AF65-F5344CB8AC3E}">
        <p14:creationId xmlns:p14="http://schemas.microsoft.com/office/powerpoint/2010/main" val="331339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Pheromones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8542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Are chemicals released by animals</a:t>
            </a:r>
          </a:p>
          <a:p>
            <a:endParaRPr lang="en-GB" dirty="0"/>
          </a:p>
          <a:p>
            <a:r>
              <a:rPr lang="en-GB"/>
              <a:t>Act </a:t>
            </a:r>
            <a:r>
              <a:rPr lang="en-GB" dirty="0"/>
              <a:t>on other members of the species to promote some response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2439757"/>
            <a:ext cx="3810000" cy="2374900"/>
          </a:xfrm>
        </p:spPr>
      </p:pic>
    </p:spTree>
    <p:extLst>
      <p:ext uri="{BB962C8B-B14F-4D97-AF65-F5344CB8AC3E}">
        <p14:creationId xmlns:p14="http://schemas.microsoft.com/office/powerpoint/2010/main" val="154933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700</Words>
  <Application>Microsoft Macintosh PowerPoint</Application>
  <PresentationFormat>Näytössä katseltava diaesitys (4:3)</PresentationFormat>
  <Paragraphs>91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Office-teema</vt:lpstr>
      <vt:lpstr>HORMONES AND PHEROMONES AND THEIR EFFECTS ON BEHAVIOUR</vt:lpstr>
      <vt:lpstr>Hormones</vt:lpstr>
      <vt:lpstr>Hormones</vt:lpstr>
      <vt:lpstr>Hormones</vt:lpstr>
      <vt:lpstr>Hormones</vt:lpstr>
      <vt:lpstr>Hormones</vt:lpstr>
      <vt:lpstr>TASK</vt:lpstr>
      <vt:lpstr>EXTRA TASK</vt:lpstr>
      <vt:lpstr>Pheromones</vt:lpstr>
      <vt:lpstr>TASK</vt:lpstr>
      <vt:lpstr>TASK</vt:lpstr>
      <vt:lpstr>RESEARCH: Types of experiments</vt:lpstr>
      <vt:lpstr>EXTRA TASK</vt:lpstr>
      <vt:lpstr>TASK</vt:lpstr>
      <vt:lpstr>Sources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104</cp:revision>
  <dcterms:created xsi:type="dcterms:W3CDTF">2016-01-27T06:20:57Z</dcterms:created>
  <dcterms:modified xsi:type="dcterms:W3CDTF">2023-08-16T10:56:09Z</dcterms:modified>
</cp:coreProperties>
</file>