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80" r:id="rId2"/>
    <p:sldId id="284" r:id="rId3"/>
    <p:sldId id="286" r:id="rId4"/>
    <p:sldId id="287" r:id="rId5"/>
    <p:sldId id="327" r:id="rId6"/>
    <p:sldId id="328" r:id="rId7"/>
    <p:sldId id="326" r:id="rId8"/>
    <p:sldId id="325" r:id="rId9"/>
    <p:sldId id="283" r:id="rId10"/>
    <p:sldId id="289" r:id="rId11"/>
    <p:sldId id="291" r:id="rId12"/>
    <p:sldId id="271" r:id="rId13"/>
    <p:sldId id="295" r:id="rId14"/>
    <p:sldId id="292" r:id="rId15"/>
    <p:sldId id="296" r:id="rId16"/>
    <p:sldId id="299" r:id="rId17"/>
    <p:sldId id="293" r:id="rId18"/>
    <p:sldId id="300" r:id="rId19"/>
    <p:sldId id="297" r:id="rId20"/>
    <p:sldId id="303" r:id="rId21"/>
    <p:sldId id="304" r:id="rId22"/>
    <p:sldId id="306" r:id="rId23"/>
    <p:sldId id="294" r:id="rId24"/>
    <p:sldId id="331" r:id="rId25"/>
    <p:sldId id="309" r:id="rId26"/>
    <p:sldId id="314" r:id="rId27"/>
    <p:sldId id="317" r:id="rId28"/>
    <p:sldId id="316" r:id="rId29"/>
    <p:sldId id="321" r:id="rId30"/>
    <p:sldId id="332" r:id="rId31"/>
    <p:sldId id="340" r:id="rId32"/>
    <p:sldId id="339" r:id="rId33"/>
    <p:sldId id="341" r:id="rId34"/>
    <p:sldId id="269" r:id="rId35"/>
    <p:sldId id="342" r:id="rId36"/>
    <p:sldId id="285" r:id="rId37"/>
    <p:sldId id="355" r:id="rId38"/>
    <p:sldId id="353" r:id="rId39"/>
    <p:sldId id="343" r:id="rId40"/>
    <p:sldId id="366" r:id="rId41"/>
    <p:sldId id="278" r:id="rId42"/>
    <p:sldId id="348" r:id="rId43"/>
    <p:sldId id="281" r:id="rId44"/>
    <p:sldId id="307" r:id="rId45"/>
    <p:sldId id="356" r:id="rId46"/>
    <p:sldId id="282" r:id="rId47"/>
    <p:sldId id="357" r:id="rId48"/>
    <p:sldId id="358" r:id="rId49"/>
    <p:sldId id="360" r:id="rId50"/>
    <p:sldId id="349" r:id="rId51"/>
    <p:sldId id="354" r:id="rId52"/>
    <p:sldId id="361" r:id="rId53"/>
    <p:sldId id="346" r:id="rId54"/>
    <p:sldId id="362" r:id="rId55"/>
    <p:sldId id="344" r:id="rId56"/>
    <p:sldId id="345" r:id="rId57"/>
    <p:sldId id="363" r:id="rId58"/>
    <p:sldId id="330" r:id="rId59"/>
    <p:sldId id="359" r:id="rId60"/>
    <p:sldId id="367" r:id="rId61"/>
    <p:sldId id="364" r:id="rId62"/>
    <p:sldId id="290" r:id="rId63"/>
    <p:sldId id="279" r:id="rId64"/>
    <p:sldId id="273" r:id="rId65"/>
    <p:sldId id="301" r:id="rId66"/>
    <p:sldId id="319" r:id="rId67"/>
    <p:sldId id="350" r:id="rId6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88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1DCF-7066-FA43-A7A7-7B2F979FE696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FDFA2-A85A-0E4B-9C95-DB51D999ED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66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FDFA2-A85A-0E4B-9C95-DB51D999ED3B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20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DfgkAJmp9-A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wfYbgdo8e-8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time_continue=336&amp;v=2MKNsI5CWoU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ted.com/talks/vilayanur_ramachandran_on_your_mind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ted.com/talks/daniel_kish_how_i_use_sonar_to_navigate_the_world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youtube.com/watch?v=0S0jKbh6R1I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THE BRAIN AND BEHAVIOUR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64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Mind</a:t>
            </a:r>
            <a:r>
              <a:rPr lang="fi-FI" dirty="0"/>
              <a:t>–</a:t>
            </a:r>
            <a:r>
              <a:rPr lang="fi-FI" dirty="0" err="1"/>
              <a:t>body</a:t>
            </a:r>
            <a:r>
              <a:rPr lang="fi-FI" dirty="0"/>
              <a:t> </a:t>
            </a:r>
            <a:r>
              <a:rPr lang="fi-FI" dirty="0" err="1"/>
              <a:t>problem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the relationship between matter and mind?</a:t>
            </a:r>
          </a:p>
        </p:txBody>
      </p:sp>
      <p:pic>
        <p:nvPicPr>
          <p:cNvPr id="5" name="Sisällön paikkamerkki 4" descr="dualism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6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Materialism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mind is just an abstract level of description of the physiological functions of the brain</a:t>
            </a:r>
          </a:p>
          <a:p>
            <a:pPr lvl="1"/>
            <a:r>
              <a:rPr lang="en-GB" dirty="0"/>
              <a:t>The mind is not separate from the brain</a:t>
            </a:r>
          </a:p>
        </p:txBody>
      </p:sp>
      <p:pic>
        <p:nvPicPr>
          <p:cNvPr id="5" name="Sisällön paikkamerkki 4" descr="human-brain_1001_600x45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360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C273A-2F35-7C43-BFD3-5B8D9E0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TOK-LINK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80E66-2580-844B-B545-455375507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62451" cy="4525963"/>
          </a:xfrm>
        </p:spPr>
        <p:txBody>
          <a:bodyPr>
            <a:normAutofit/>
          </a:bodyPr>
          <a:lstStyle/>
          <a:p>
            <a:r>
              <a:rPr lang="en-GB" dirty="0"/>
              <a:t>How do the following KQs relate to the contents we just covered?</a:t>
            </a:r>
          </a:p>
          <a:p>
            <a:pPr lvl="1"/>
            <a:r>
              <a:rPr lang="en-GB" dirty="0"/>
              <a:t>Are some things unknowable?</a:t>
            </a:r>
          </a:p>
          <a:p>
            <a:pPr lvl="1"/>
            <a:r>
              <a:rPr lang="en-GB" dirty="0"/>
              <a:t>What makes a good explanation?</a:t>
            </a:r>
          </a:p>
          <a:p>
            <a:pPr lvl="1"/>
            <a:r>
              <a:rPr lang="en-GB" dirty="0"/>
              <a:t>What counts as a good justification for a claim?</a:t>
            </a:r>
          </a:p>
        </p:txBody>
      </p:sp>
      <p:pic>
        <p:nvPicPr>
          <p:cNvPr id="8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0018B74-981C-C148-9F06-3C6943F52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55703" y="2623457"/>
            <a:ext cx="4567378" cy="2373086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0BEAD47-4A64-2340-8809-4FBB2052266B}"/>
              </a:ext>
            </a:extLst>
          </p:cNvPr>
          <p:cNvSpPr txBox="1"/>
          <p:nvPr/>
        </p:nvSpPr>
        <p:spPr>
          <a:xfrm>
            <a:off x="334494" y="5602943"/>
            <a:ext cx="84750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i="1" dirty="0"/>
              <a:t>DISCUSS</a:t>
            </a:r>
            <a:r>
              <a:rPr lang="fi-FI" sz="2800" b="1" dirty="0"/>
              <a:t> AND </a:t>
            </a:r>
            <a:r>
              <a:rPr lang="fi-FI" sz="2800" b="1" i="1" dirty="0"/>
              <a:t>EXPLORE</a:t>
            </a:r>
            <a:r>
              <a:rPr lang="fi-FI" sz="2800" b="1" dirty="0"/>
              <a:t> THESE KNOWLEDGE QUESTIONS</a:t>
            </a:r>
          </a:p>
        </p:txBody>
      </p:sp>
    </p:spTree>
    <p:extLst>
      <p:ext uri="{BB962C8B-B14F-4D97-AF65-F5344CB8AC3E}">
        <p14:creationId xmlns:p14="http://schemas.microsoft.com/office/powerpoint/2010/main" val="36212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 the “mind trip” with teacher’s instructions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320131"/>
            <a:ext cx="3175000" cy="3086100"/>
          </a:xfrm>
        </p:spPr>
      </p:pic>
    </p:spTree>
    <p:extLst>
      <p:ext uri="{BB962C8B-B14F-4D97-AF65-F5344CB8AC3E}">
        <p14:creationId xmlns:p14="http://schemas.microsoft.com/office/powerpoint/2010/main" val="14735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Neuron = nerve cell</a:t>
            </a:r>
          </a:p>
          <a:p>
            <a:r>
              <a:rPr lang="en-GB" dirty="0"/>
              <a:t>Neuron ≠ nerve</a:t>
            </a:r>
          </a:p>
          <a:p>
            <a:endParaRPr lang="en-GB" dirty="0"/>
          </a:p>
          <a:p>
            <a:r>
              <a:rPr lang="en-GB" dirty="0"/>
              <a:t>Our nervous system consists of circa 86–100 billion neurons (estimates vary)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15" y="1600200"/>
            <a:ext cx="2292370" cy="4525963"/>
          </a:xfrm>
        </p:spPr>
      </p:pic>
    </p:spTree>
    <p:extLst>
      <p:ext uri="{BB962C8B-B14F-4D97-AF65-F5344CB8AC3E}">
        <p14:creationId xmlns:p14="http://schemas.microsoft.com/office/powerpoint/2010/main" val="6554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Draw a neuron with the help of the teacher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8"/>
          <a:stretch/>
        </p:blipFill>
        <p:spPr>
          <a:xfrm>
            <a:off x="4648200" y="2101280"/>
            <a:ext cx="4038600" cy="2890268"/>
          </a:xfrm>
        </p:spPr>
      </p:pic>
    </p:spTree>
    <p:extLst>
      <p:ext uri="{BB962C8B-B14F-4D97-AF65-F5344CB8AC3E}">
        <p14:creationId xmlns:p14="http://schemas.microsoft.com/office/powerpoint/2010/main" val="12934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teacher’s handout</a:t>
            </a:r>
          </a:p>
          <a:p>
            <a:r>
              <a:rPr lang="en-GB" dirty="0"/>
              <a:t>What are the functions of neuron’s parts?</a:t>
            </a:r>
          </a:p>
          <a:p>
            <a:r>
              <a:rPr lang="en-GB" dirty="0"/>
              <a:t>Write the functions down on your drawing of a neuron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Find out what </a:t>
            </a:r>
            <a:r>
              <a:rPr lang="en-GB" i="1" dirty="0"/>
              <a:t>sensory neurons</a:t>
            </a:r>
            <a:r>
              <a:rPr lang="en-GB" dirty="0"/>
              <a:t>, </a:t>
            </a:r>
            <a:r>
              <a:rPr lang="en-GB" i="1" dirty="0"/>
              <a:t>motor neurons </a:t>
            </a:r>
            <a:r>
              <a:rPr lang="en-GB" dirty="0"/>
              <a:t>and </a:t>
            </a:r>
            <a:r>
              <a:rPr lang="en-GB" i="1" dirty="0"/>
              <a:t>interneurons </a:t>
            </a:r>
            <a:r>
              <a:rPr lang="en-GB" dirty="0"/>
              <a:t>are</a:t>
            </a:r>
          </a:p>
          <a:p>
            <a:r>
              <a:rPr lang="en-GB" dirty="0"/>
              <a:t>What are the main functions of these types of neurons?</a:t>
            </a:r>
          </a:p>
          <a:p>
            <a:r>
              <a:rPr lang="en-GB" dirty="0"/>
              <a:t>Where can we find these neurons?</a:t>
            </a:r>
          </a:p>
        </p:txBody>
      </p:sp>
    </p:spTree>
    <p:extLst>
      <p:ext uri="{BB962C8B-B14F-4D97-AF65-F5344CB8AC3E}">
        <p14:creationId xmlns:p14="http://schemas.microsoft.com/office/powerpoint/2010/main" val="16271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Neuron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8229600" cy="4970679"/>
          </a:xfrm>
        </p:spPr>
      </p:pic>
    </p:spTree>
    <p:extLst>
      <p:ext uri="{BB962C8B-B14F-4D97-AF65-F5344CB8AC3E}">
        <p14:creationId xmlns:p14="http://schemas.microsoft.com/office/powerpoint/2010/main" val="145139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Nerve impulse, a function unique to nerve cells</a:t>
            </a:r>
          </a:p>
          <a:p>
            <a:endParaRPr lang="en-GB" dirty="0"/>
          </a:p>
          <a:p>
            <a:r>
              <a:rPr lang="en-GB" dirty="0"/>
              <a:t>Information </a:t>
            </a:r>
            <a:r>
              <a:rPr lang="en-GB" i="1" dirty="0"/>
              <a:t>within</a:t>
            </a:r>
            <a:r>
              <a:rPr lang="en-GB" dirty="0"/>
              <a:t> a neuron is conveyed electrically in the form of action potentials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2485231"/>
            <a:ext cx="2794000" cy="2755900"/>
          </a:xfrm>
        </p:spPr>
      </p:pic>
    </p:spTree>
    <p:extLst>
      <p:ext uri="{BB962C8B-B14F-4D97-AF65-F5344CB8AC3E}">
        <p14:creationId xmlns:p14="http://schemas.microsoft.com/office/powerpoint/2010/main" val="12097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pic>
        <p:nvPicPr>
          <p:cNvPr id="4" name="Sisällön paikkamerkki 3" descr="wpbea44cc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0" b="-8250"/>
          <a:stretch>
            <a:fillRect/>
          </a:stretch>
        </p:blipFill>
        <p:spPr>
          <a:xfrm>
            <a:off x="1047750" y="1924971"/>
            <a:ext cx="7048500" cy="3876421"/>
          </a:xfrm>
        </p:spPr>
      </p:pic>
    </p:spTree>
    <p:extLst>
      <p:ext uri="{BB962C8B-B14F-4D97-AF65-F5344CB8AC3E}">
        <p14:creationId xmlns:p14="http://schemas.microsoft.com/office/powerpoint/2010/main" val="1843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01886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To what extent is our behaviour the result of physiological processes happening in our bodies?</a:t>
            </a:r>
          </a:p>
          <a:p>
            <a:pPr lvl="1"/>
            <a:r>
              <a:rPr lang="en-GB" dirty="0"/>
              <a:t>What other factors</a:t>
            </a:r>
            <a:br>
              <a:rPr lang="en-GB" dirty="0"/>
            </a:br>
            <a:r>
              <a:rPr lang="en-GB" dirty="0"/>
              <a:t>should we take into consideration?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  <p:extLst>
      <p:ext uri="{BB962C8B-B14F-4D97-AF65-F5344CB8AC3E}">
        <p14:creationId xmlns:p14="http://schemas.microsoft.com/office/powerpoint/2010/main" val="11234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Synaptic</a:t>
            </a:r>
            <a:r>
              <a:rPr lang="fi-FI" dirty="0"/>
              <a:t> transmission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23657" cy="468085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Synapse is a junction between the axon terminal and the receiving neuron</a:t>
            </a:r>
          </a:p>
          <a:p>
            <a:endParaRPr lang="en-GB" dirty="0"/>
          </a:p>
          <a:p>
            <a:r>
              <a:rPr lang="en-GB" dirty="0"/>
              <a:t>Information </a:t>
            </a:r>
            <a:r>
              <a:rPr lang="en-GB" i="1" dirty="0"/>
              <a:t>between</a:t>
            </a:r>
            <a:r>
              <a:rPr lang="en-GB" dirty="0"/>
              <a:t> neurons is conveyed chemically through synapses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9425"/>
            <a:ext cx="4038600" cy="3212522"/>
          </a:xfrm>
        </p:spPr>
      </p:pic>
    </p:spTree>
    <p:extLst>
      <p:ext uri="{BB962C8B-B14F-4D97-AF65-F5344CB8AC3E}">
        <p14:creationId xmlns:p14="http://schemas.microsoft.com/office/powerpoint/2010/main" val="18804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Synaptic</a:t>
            </a:r>
            <a:r>
              <a:rPr lang="fi-FI" dirty="0"/>
              <a:t> transmission</a:t>
            </a:r>
          </a:p>
        </p:txBody>
      </p:sp>
      <p:pic>
        <p:nvPicPr>
          <p:cNvPr id="7" name="Sisällön paikkamerkki 3" descr="synaptic_transmission_me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7" y="569913"/>
            <a:ext cx="7861945" cy="5556250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2DA219F-BF0A-2643-864A-5B37C1EC9BA5}"/>
              </a:ext>
            </a:extLst>
          </p:cNvPr>
          <p:cNvSpPr txBox="1"/>
          <p:nvPr/>
        </p:nvSpPr>
        <p:spPr>
          <a:xfrm>
            <a:off x="802697" y="1607574"/>
            <a:ext cx="3769302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dirty="0"/>
              <a:t>Adrenaline</a:t>
            </a:r>
            <a:r>
              <a:rPr lang="en-GB" sz="2200" b="1" dirty="0"/>
              <a:t> and </a:t>
            </a:r>
            <a:r>
              <a:rPr lang="en-GB" sz="2200" b="1" i="1" dirty="0"/>
              <a:t>noradrenaline</a:t>
            </a:r>
            <a:r>
              <a:rPr lang="en-GB" sz="2200" b="1" dirty="0"/>
              <a:t> </a:t>
            </a:r>
            <a:br>
              <a:rPr lang="en-GB" sz="2200" b="1" dirty="0"/>
            </a:br>
            <a:r>
              <a:rPr lang="en-GB" sz="2200" b="1" dirty="0"/>
              <a:t>are more hormones than </a:t>
            </a:r>
            <a:br>
              <a:rPr lang="en-GB" sz="2200" b="1" dirty="0"/>
            </a:br>
            <a:r>
              <a:rPr lang="en-GB" sz="2200" b="1" dirty="0"/>
              <a:t>neurotransmitters, but they can act like neurotransmitters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E617727-51A0-3844-99F4-BB6904A62B07}"/>
              </a:ext>
            </a:extLst>
          </p:cNvPr>
          <p:cNvSpPr txBox="1"/>
          <p:nvPr/>
        </p:nvSpPr>
        <p:spPr>
          <a:xfrm>
            <a:off x="6335716" y="3569110"/>
            <a:ext cx="1918026" cy="144655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endParaRPr lang="en-GB" sz="2200" b="1" dirty="0"/>
          </a:p>
          <a:p>
            <a:pPr algn="ctr"/>
            <a:r>
              <a:rPr lang="en-GB" sz="2200" b="1" dirty="0"/>
              <a:t>Same applies </a:t>
            </a:r>
            <a:br>
              <a:rPr lang="en-GB" sz="2200" b="1" dirty="0"/>
            </a:br>
            <a:r>
              <a:rPr lang="en-GB" sz="2200" b="1" dirty="0"/>
              <a:t>for </a:t>
            </a:r>
            <a:r>
              <a:rPr lang="en-GB" sz="2200" b="1" i="1" dirty="0"/>
              <a:t>endorphins</a:t>
            </a:r>
          </a:p>
          <a:p>
            <a:pPr algn="ctr"/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4027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 err="1">
                <a:hlinkClick r:id="rId2"/>
              </a:rPr>
              <a:t>AsapSCIENCE</a:t>
            </a:r>
            <a:r>
              <a:rPr lang="en-GB" dirty="0"/>
              <a:t> video on common myths about the brain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43" y="2646381"/>
            <a:ext cx="4192157" cy="2347608"/>
          </a:xfrm>
        </p:spPr>
      </p:pic>
    </p:spTree>
    <p:extLst>
      <p:ext uri="{BB962C8B-B14F-4D97-AF65-F5344CB8AC3E}">
        <p14:creationId xmlns:p14="http://schemas.microsoft.com/office/powerpoint/2010/main" val="15801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A4F0DB-B930-2047-995E-DD62280B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E4F9FA-652D-5C40-9A22-D709F8B46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/>
              <a:t>Read the paragraph ”Brain structure” from pages 47-48</a:t>
            </a:r>
          </a:p>
          <a:p>
            <a:r>
              <a:rPr lang="en-GB" dirty="0"/>
              <a:t>Explain to yourself the </a:t>
            </a:r>
            <a:r>
              <a:rPr lang="en-GB" i="1" dirty="0"/>
              <a:t>structure of the brain</a:t>
            </a:r>
            <a:r>
              <a:rPr lang="en-GB" dirty="0"/>
              <a:t>, </a:t>
            </a:r>
            <a:r>
              <a:rPr lang="en-GB" i="1" dirty="0"/>
              <a:t>brain parts </a:t>
            </a:r>
            <a:r>
              <a:rPr lang="en-GB" dirty="0"/>
              <a:t>and </a:t>
            </a:r>
            <a:r>
              <a:rPr lang="en-GB" i="1" dirty="0"/>
              <a:t>their functions</a:t>
            </a:r>
            <a:r>
              <a:rPr lang="en-GB" dirty="0"/>
              <a:t> in your own words</a:t>
            </a:r>
          </a:p>
          <a:p>
            <a:pPr lvl="1"/>
            <a:r>
              <a:rPr lang="en-GB" dirty="0"/>
              <a:t>Draw pictures and charts</a:t>
            </a:r>
          </a:p>
          <a:p>
            <a:endParaRPr lang="en-GB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0080F9B-5A61-5A47-A7FA-15BE47C3B5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77003"/>
            <a:ext cx="4191000" cy="4218940"/>
          </a:xfrm>
        </p:spPr>
      </p:pic>
    </p:spTree>
    <p:extLst>
      <p:ext uri="{BB962C8B-B14F-4D97-AF65-F5344CB8AC3E}">
        <p14:creationId xmlns:p14="http://schemas.microsoft.com/office/powerpoint/2010/main" val="35923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Brain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Maps brain structures and </a:t>
            </a:r>
            <a:r>
              <a:rPr lang="en-GB" i="1" dirty="0"/>
              <a:t>localizes</a:t>
            </a:r>
            <a:r>
              <a:rPr lang="en-GB" dirty="0"/>
              <a:t> brain functions</a:t>
            </a:r>
          </a:p>
          <a:p>
            <a:endParaRPr lang="en-GB" dirty="0"/>
          </a:p>
        </p:txBody>
      </p:sp>
      <p:pic>
        <p:nvPicPr>
          <p:cNvPr id="5" name="Sisällön paikkamerkki 6" descr="aivo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06" b="-28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64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Brain </a:t>
            </a:r>
            <a:r>
              <a:rPr lang="fi-FI" dirty="0" err="1"/>
              <a:t>imaging</a:t>
            </a:r>
            <a:r>
              <a:rPr lang="fi-FI" dirty="0"/>
              <a:t> </a:t>
            </a:r>
            <a:r>
              <a:rPr lang="fi-FI" dirty="0" err="1"/>
              <a:t>technologies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Temporal resolution</a:t>
            </a:r>
          </a:p>
          <a:p>
            <a:pPr lvl="1"/>
            <a:r>
              <a:rPr lang="en-GB" dirty="0"/>
              <a:t>How precise is the technology with respect to time?</a:t>
            </a:r>
          </a:p>
          <a:p>
            <a:pPr lvl="1"/>
            <a:endParaRPr lang="en-GB" dirty="0"/>
          </a:p>
          <a:p>
            <a:r>
              <a:rPr lang="en-GB" b="1" dirty="0"/>
              <a:t>Spatial resolution</a:t>
            </a:r>
          </a:p>
          <a:p>
            <a:pPr lvl="1"/>
            <a:r>
              <a:rPr lang="en-GB" dirty="0"/>
              <a:t>How accurately the technology maps the brain?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Invasiveness</a:t>
            </a:r>
          </a:p>
          <a:p>
            <a:pPr lvl="1"/>
            <a:r>
              <a:rPr lang="en-GB" dirty="0"/>
              <a:t>To what extent does the technology affect the normal functioning of the body?</a:t>
            </a:r>
          </a:p>
        </p:txBody>
      </p:sp>
    </p:spTree>
    <p:extLst>
      <p:ext uri="{BB962C8B-B14F-4D97-AF65-F5344CB8AC3E}">
        <p14:creationId xmlns:p14="http://schemas.microsoft.com/office/powerpoint/2010/main" val="16637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GROUP PROJECT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74029" cy="4525963"/>
          </a:xfrm>
        </p:spPr>
        <p:txBody>
          <a:bodyPr>
            <a:normAutofit/>
          </a:bodyPr>
          <a:lstStyle/>
          <a:p>
            <a:r>
              <a:rPr lang="en-GB"/>
              <a:t>Form 9 </a:t>
            </a:r>
            <a:r>
              <a:rPr lang="en-GB" dirty="0"/>
              <a:t>groups</a:t>
            </a:r>
          </a:p>
          <a:p>
            <a:r>
              <a:rPr lang="en-GB" dirty="0"/>
              <a:t>Each group is given one type of </a:t>
            </a:r>
            <a:r>
              <a:rPr lang="en-GB" i="1" dirty="0"/>
              <a:t>brain imaging technology </a:t>
            </a:r>
          </a:p>
          <a:p>
            <a:r>
              <a:rPr lang="en-GB" dirty="0"/>
              <a:t>Each group compiles a presentation, uploads it to </a:t>
            </a:r>
            <a:r>
              <a:rPr lang="en-GB" dirty="0" err="1"/>
              <a:t>ManageBac</a:t>
            </a:r>
            <a:r>
              <a:rPr lang="en-GB" dirty="0"/>
              <a:t> and presents it</a:t>
            </a:r>
          </a:p>
          <a:p>
            <a:pPr lvl="1"/>
            <a:r>
              <a:rPr lang="en-GB" dirty="0"/>
              <a:t>Remember to mark </a:t>
            </a:r>
            <a:br>
              <a:rPr lang="en-GB" dirty="0"/>
            </a:br>
            <a:r>
              <a:rPr lang="en-GB" dirty="0"/>
              <a:t>all your sources!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51555" cy="4525963"/>
          </a:xfrm>
        </p:spPr>
        <p:txBody>
          <a:bodyPr>
            <a:normAutofit/>
          </a:bodyPr>
          <a:lstStyle/>
          <a:p>
            <a:r>
              <a:rPr lang="en-GB" i="1" dirty="0"/>
              <a:t>Describe</a:t>
            </a:r>
            <a:r>
              <a:rPr lang="en-GB" dirty="0"/>
              <a:t> and </a:t>
            </a:r>
            <a:r>
              <a:rPr lang="en-GB" i="1" dirty="0"/>
              <a:t>evaluate</a:t>
            </a:r>
            <a:r>
              <a:rPr lang="en-GB" dirty="0"/>
              <a:t> the technology</a:t>
            </a:r>
          </a:p>
          <a:p>
            <a:pPr lvl="1"/>
            <a:r>
              <a:rPr lang="en-GB" dirty="0"/>
              <a:t>How does the technology work and how is it used?</a:t>
            </a:r>
          </a:p>
          <a:p>
            <a:pPr lvl="1"/>
            <a:r>
              <a:rPr lang="en-GB" dirty="0"/>
              <a:t>Give examples: stories, pictures, videos etc. </a:t>
            </a:r>
          </a:p>
          <a:p>
            <a:pPr lvl="1"/>
            <a:r>
              <a:rPr lang="en-GB" dirty="0"/>
              <a:t>What are the pros and the cons in terms of </a:t>
            </a:r>
            <a:r>
              <a:rPr lang="en-GB" i="1" dirty="0"/>
              <a:t>temporal resolution</a:t>
            </a:r>
            <a:r>
              <a:rPr lang="en-GB" dirty="0"/>
              <a:t>, </a:t>
            </a:r>
            <a:r>
              <a:rPr lang="en-GB" i="1" dirty="0"/>
              <a:t>spatial resolution </a:t>
            </a:r>
            <a:r>
              <a:rPr lang="en-GB" dirty="0"/>
              <a:t>and </a:t>
            </a:r>
            <a:r>
              <a:rPr lang="en-GB" i="1" dirty="0"/>
              <a:t>invasiveness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00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GROUP PROJECT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600200"/>
            <a:ext cx="8365524" cy="452596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GROUP 1</a:t>
            </a:r>
            <a:r>
              <a:rPr lang="en-GB" dirty="0"/>
              <a:t>: Computerized Axial Tomography, CAT</a:t>
            </a:r>
          </a:p>
          <a:p>
            <a:r>
              <a:rPr lang="en-GB" b="1" dirty="0"/>
              <a:t>GROUP 2</a:t>
            </a:r>
            <a:r>
              <a:rPr lang="en-GB" dirty="0"/>
              <a:t>: Magnetic Resonance Imaging, MRI </a:t>
            </a:r>
            <a:r>
              <a:rPr lang="en-GB" i="1" dirty="0"/>
              <a:t>AND</a:t>
            </a:r>
            <a:r>
              <a:rPr lang="en-GB" dirty="0"/>
              <a:t> Functional Magnetic Resonance Imaging, fMRI</a:t>
            </a:r>
          </a:p>
          <a:p>
            <a:r>
              <a:rPr lang="en-GB" b="1" dirty="0"/>
              <a:t>GROUP 3</a:t>
            </a:r>
            <a:r>
              <a:rPr lang="en-GB" dirty="0"/>
              <a:t>: Positron Emission Tomography, PET</a:t>
            </a:r>
          </a:p>
          <a:p>
            <a:r>
              <a:rPr lang="en-GB" b="1" dirty="0"/>
              <a:t>GROUP 4</a:t>
            </a:r>
            <a:r>
              <a:rPr lang="en-GB" dirty="0"/>
              <a:t>: Electroencephalography, EEG</a:t>
            </a:r>
          </a:p>
          <a:p>
            <a:r>
              <a:rPr lang="en-GB" b="1" dirty="0"/>
              <a:t>GROUP 5</a:t>
            </a:r>
            <a:r>
              <a:rPr lang="en-GB" dirty="0"/>
              <a:t>: </a:t>
            </a:r>
            <a:r>
              <a:rPr lang="en-GB" dirty="0">
                <a:solidFill>
                  <a:srgbClr val="00B050"/>
                </a:solidFill>
              </a:rPr>
              <a:t>Magnetoencephalography, MEG</a:t>
            </a:r>
          </a:p>
          <a:p>
            <a:r>
              <a:rPr lang="en-GB" b="1" dirty="0"/>
              <a:t>GROUP 6</a:t>
            </a:r>
            <a:r>
              <a:rPr lang="en-GB" dirty="0"/>
              <a:t>: </a:t>
            </a:r>
            <a:r>
              <a:rPr lang="en-GB" dirty="0">
                <a:solidFill>
                  <a:srgbClr val="00B050"/>
                </a:solidFill>
              </a:rPr>
              <a:t>Transcranial Magnetic Stimulation, TMS AND Transcranial Direct Current Stimulation, </a:t>
            </a:r>
            <a:r>
              <a:rPr lang="en-GB" dirty="0" err="1">
                <a:solidFill>
                  <a:srgbClr val="00B050"/>
                </a:solidFill>
              </a:rPr>
              <a:t>tDCS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/>
              <a:t>GROUP 7: </a:t>
            </a:r>
            <a:r>
              <a:rPr lang="en-GB" dirty="0" err="1">
                <a:solidFill>
                  <a:srgbClr val="00B050"/>
                </a:solidFill>
              </a:rPr>
              <a:t>Diffustion</a:t>
            </a:r>
            <a:r>
              <a:rPr lang="en-GB" dirty="0">
                <a:solidFill>
                  <a:srgbClr val="00B050"/>
                </a:solidFill>
              </a:rPr>
              <a:t> Tensor Imaging, DTI</a:t>
            </a:r>
          </a:p>
          <a:p>
            <a:r>
              <a:rPr lang="en-GB" b="1" dirty="0"/>
              <a:t>GROUP 8: </a:t>
            </a:r>
            <a:r>
              <a:rPr lang="en-GB" dirty="0">
                <a:solidFill>
                  <a:srgbClr val="00B050"/>
                </a:solidFill>
              </a:rPr>
              <a:t>Optical Imaging, OI</a:t>
            </a:r>
          </a:p>
          <a:p>
            <a:r>
              <a:rPr lang="en-GB" b="1" dirty="0"/>
              <a:t>GROUP 9: </a:t>
            </a:r>
            <a:r>
              <a:rPr lang="en-GB" dirty="0">
                <a:solidFill>
                  <a:srgbClr val="00B050"/>
                </a:solidFill>
              </a:rPr>
              <a:t>Optogenetics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556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Brain </a:t>
            </a:r>
            <a:r>
              <a:rPr lang="fi-FI" dirty="0" err="1"/>
              <a:t>imaging</a:t>
            </a:r>
            <a:r>
              <a:rPr lang="fi-FI" dirty="0"/>
              <a:t> </a:t>
            </a:r>
            <a:r>
              <a:rPr lang="fi-FI" dirty="0" err="1"/>
              <a:t>technologies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Analysing anatomical structure of the brain</a:t>
            </a:r>
          </a:p>
          <a:p>
            <a:pPr lvl="1"/>
            <a:r>
              <a:rPr lang="en-GB" dirty="0"/>
              <a:t>CAT, MRI, DTI and OI</a:t>
            </a:r>
          </a:p>
          <a:p>
            <a:r>
              <a:rPr lang="en-GB" b="1" dirty="0"/>
              <a:t>Analysing electrical brain activity</a:t>
            </a:r>
          </a:p>
          <a:p>
            <a:pPr lvl="1"/>
            <a:r>
              <a:rPr lang="en-GB" dirty="0"/>
              <a:t>Single cell recording, EEG, MEG, TMS and </a:t>
            </a:r>
            <a:r>
              <a:rPr lang="en-GB" dirty="0" err="1"/>
              <a:t>tDCS</a:t>
            </a:r>
            <a:endParaRPr lang="en-GB" dirty="0"/>
          </a:p>
          <a:p>
            <a:r>
              <a:rPr lang="en-GB" b="1" dirty="0"/>
              <a:t>Analysing functional metabolic activity</a:t>
            </a:r>
          </a:p>
          <a:p>
            <a:pPr lvl="1"/>
            <a:r>
              <a:rPr lang="en-GB" dirty="0"/>
              <a:t>PET, fMRI and OI</a:t>
            </a:r>
          </a:p>
          <a:p>
            <a:r>
              <a:rPr lang="en-GB" b="1" dirty="0"/>
              <a:t>Altering brain activity</a:t>
            </a:r>
          </a:p>
          <a:p>
            <a:pPr lvl="1"/>
            <a:r>
              <a:rPr lang="en-GB" dirty="0"/>
              <a:t>TMS, </a:t>
            </a:r>
            <a:r>
              <a:rPr lang="en-GB" dirty="0" err="1"/>
              <a:t>tDCS</a:t>
            </a:r>
            <a:r>
              <a:rPr lang="en-GB" dirty="0"/>
              <a:t> and optogenetics</a:t>
            </a:r>
          </a:p>
        </p:txBody>
      </p:sp>
    </p:spTree>
    <p:extLst>
      <p:ext uri="{BB962C8B-B14F-4D97-AF65-F5344CB8AC3E}">
        <p14:creationId xmlns:p14="http://schemas.microsoft.com/office/powerpoint/2010/main" val="26617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3742199" y="1349213"/>
            <a:ext cx="20882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PHYSIOLOGY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303818" y="3458584"/>
            <a:ext cx="185884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MENTAL</a:t>
            </a:r>
          </a:p>
          <a:p>
            <a:pPr algn="ctr"/>
            <a:r>
              <a:rPr lang="fi-FI" sz="2800" b="1" dirty="0"/>
              <a:t>PROCESSES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74329" y="3458584"/>
            <a:ext cx="294279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SOCIAL/CULTURAL</a:t>
            </a:r>
            <a:br>
              <a:rPr lang="fi-FI" sz="2800" b="1" dirty="0"/>
            </a:br>
            <a:r>
              <a:rPr lang="fi-FI" sz="2800" b="1" dirty="0"/>
              <a:t>ENVIRONMENT</a:t>
            </a:r>
          </a:p>
        </p:txBody>
      </p:sp>
      <p:sp>
        <p:nvSpPr>
          <p:cNvPr id="12" name="Nuoli vasemmalle ja oikealle 11"/>
          <p:cNvSpPr/>
          <p:nvPr/>
        </p:nvSpPr>
        <p:spPr>
          <a:xfrm rot="18827132">
            <a:off x="2170579" y="2344492"/>
            <a:ext cx="1065007" cy="602428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 vasemmalle ja oikealle 12"/>
          <p:cNvSpPr/>
          <p:nvPr/>
        </p:nvSpPr>
        <p:spPr>
          <a:xfrm>
            <a:off x="4245861" y="3418980"/>
            <a:ext cx="1065007" cy="602428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 vasemmalle ja oikealle 13"/>
          <p:cNvSpPr/>
          <p:nvPr/>
        </p:nvSpPr>
        <p:spPr>
          <a:xfrm rot="2527803">
            <a:off x="6213345" y="2356755"/>
            <a:ext cx="1065007" cy="602428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3715380" y="2230208"/>
            <a:ext cx="212596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sz="2400" dirty="0"/>
              <a:t>BIDIRECTIONAL</a:t>
            </a:r>
            <a:br>
              <a:rPr lang="fi-FI" sz="2400" dirty="0"/>
            </a:br>
            <a:r>
              <a:rPr lang="fi-FI" sz="2400" dirty="0"/>
              <a:t>RELATIONSHIPS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06801C6-B117-9341-B127-915FB0333F33}"/>
              </a:ext>
            </a:extLst>
          </p:cNvPr>
          <p:cNvSpPr txBox="1"/>
          <p:nvPr/>
        </p:nvSpPr>
        <p:spPr>
          <a:xfrm>
            <a:off x="875891" y="5058697"/>
            <a:ext cx="7407926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WHICH FACTOR AFFECTING HUMAN BEHAVIOUR</a:t>
            </a:r>
          </a:p>
          <a:p>
            <a:pPr algn="ctr"/>
            <a:r>
              <a:rPr lang="fi-FI" sz="2800" b="1" dirty="0"/>
              <a:t>IS THE MOST INFLUENTAL ONE?</a:t>
            </a:r>
          </a:p>
        </p:txBody>
      </p:sp>
    </p:spTree>
    <p:extLst>
      <p:ext uri="{BB962C8B-B14F-4D97-AF65-F5344CB8AC3E}">
        <p14:creationId xmlns:p14="http://schemas.microsoft.com/office/powerpoint/2010/main" val="7438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79C7F8-095C-044F-8604-866A87A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Localization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F88FCCE-D1F7-5649-9537-BE778117ED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Brain research supports the idea that brain functions are </a:t>
            </a:r>
            <a:r>
              <a:rPr lang="en-GB" i="1" dirty="0"/>
              <a:t>localized </a:t>
            </a:r>
          </a:p>
          <a:p>
            <a:r>
              <a:rPr lang="en-GB" dirty="0"/>
              <a:t>There are, however, counter-examples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AA9834A-270A-F049-A8D0-C29FA66A68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74473"/>
            <a:ext cx="4191000" cy="3777415"/>
          </a:xfrm>
        </p:spPr>
      </p:pic>
    </p:spTree>
    <p:extLst>
      <p:ext uri="{BB962C8B-B14F-4D97-AF65-F5344CB8AC3E}">
        <p14:creationId xmlns:p14="http://schemas.microsoft.com/office/powerpoint/2010/main" val="16468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6EA1B1-D74A-7640-BEAF-FFE0FB90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Localization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8088F-5DF2-674D-9DC4-6A7E24318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Lashley (1950s)</a:t>
            </a:r>
          </a:p>
          <a:p>
            <a:pPr lvl="1"/>
            <a:r>
              <a:rPr lang="en-GB" dirty="0"/>
              <a:t>Induced brain damage in rats did not result in finding a memory area</a:t>
            </a:r>
          </a:p>
          <a:p>
            <a:pPr lvl="1"/>
            <a:r>
              <a:rPr lang="en-GB" dirty="0"/>
              <a:t>Memory is </a:t>
            </a:r>
            <a:r>
              <a:rPr lang="en-GB" b="1" dirty="0"/>
              <a:t>distributed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throughout the cortex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26294E1-6EB9-B442-8A85-B06E42F5A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89840"/>
            <a:ext cx="4191000" cy="3422237"/>
          </a:xfrm>
        </p:spPr>
      </p:pic>
    </p:spTree>
    <p:extLst>
      <p:ext uri="{BB962C8B-B14F-4D97-AF65-F5344CB8AC3E}">
        <p14:creationId xmlns:p14="http://schemas.microsoft.com/office/powerpoint/2010/main" val="3502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3FCE7A-4B55-9E42-85C3-A3598FAC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Localization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9159DB-19B9-9646-BD80-AE14F75235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b="1" dirty="0" err="1"/>
              <a:t>Lateralization</a:t>
            </a:r>
            <a:endParaRPr lang="fi-FI" b="1" dirty="0"/>
          </a:p>
          <a:p>
            <a:pPr lvl="1"/>
            <a:r>
              <a:rPr lang="en-GB" dirty="0"/>
              <a:t>Divisions of functions between the two hemispheres of the cortex </a:t>
            </a: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6B18282-DD6D-5C4D-9B60-EA6E64B0C3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28319"/>
            <a:ext cx="4038600" cy="4269724"/>
          </a:xfrm>
        </p:spPr>
      </p:pic>
    </p:spTree>
    <p:extLst>
      <p:ext uri="{BB962C8B-B14F-4D97-AF65-F5344CB8AC3E}">
        <p14:creationId xmlns:p14="http://schemas.microsoft.com/office/powerpoint/2010/main" val="17581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6DE1FF-3D96-9B4C-A667-E5C49B10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BD25F3-6C96-4D45-8902-2423534BF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52-54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Sperry’s (1968) </a:t>
            </a:r>
            <a:r>
              <a:rPr lang="en-GB" dirty="0"/>
              <a:t>and </a:t>
            </a:r>
            <a:r>
              <a:rPr lang="en-GB" b="1" dirty="0"/>
              <a:t>Gazzaniga’s (1967) </a:t>
            </a:r>
            <a:r>
              <a:rPr lang="en-GB" dirty="0"/>
              <a:t>split-brain studies?</a:t>
            </a:r>
          </a:p>
          <a:p>
            <a:pPr lvl="1"/>
            <a:r>
              <a:rPr lang="en-GB" dirty="0"/>
              <a:t>Do the results support localization?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05B3192-1005-3B47-B3CA-5EC6523309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8017" y="1609470"/>
            <a:ext cx="4008783" cy="4541199"/>
          </a:xfrm>
        </p:spPr>
      </p:pic>
    </p:spTree>
    <p:extLst>
      <p:ext uri="{BB962C8B-B14F-4D97-AF65-F5344CB8AC3E}">
        <p14:creationId xmlns:p14="http://schemas.microsoft.com/office/powerpoint/2010/main" val="12408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CGP Grey </a:t>
            </a:r>
            <a:r>
              <a:rPr lang="en-GB" dirty="0"/>
              <a:t>video about split-brain patients, lateralization and their connection to consciousness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275681"/>
            <a:ext cx="3175000" cy="3175000"/>
          </a:xfrm>
        </p:spPr>
      </p:pic>
    </p:spTree>
    <p:extLst>
      <p:ext uri="{BB962C8B-B14F-4D97-AF65-F5344CB8AC3E}">
        <p14:creationId xmlns:p14="http://schemas.microsoft.com/office/powerpoint/2010/main" val="37227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03C12D-EEA5-F64B-9C7B-5D113A97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Localization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1563C6-5DFC-CE40-B94B-5D62C6E7D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5294243" cy="4525963"/>
          </a:xfrm>
        </p:spPr>
        <p:txBody>
          <a:bodyPr>
            <a:normAutofit/>
          </a:bodyPr>
          <a:lstStyle/>
          <a:p>
            <a:r>
              <a:rPr lang="en-GB" dirty="0"/>
              <a:t>Limitations of localization</a:t>
            </a:r>
          </a:p>
          <a:p>
            <a:pPr lvl="1"/>
            <a:r>
              <a:rPr lang="en-GB" dirty="0"/>
              <a:t>Some functions are </a:t>
            </a:r>
            <a:br>
              <a:rPr lang="en-GB" dirty="0"/>
            </a:br>
            <a:r>
              <a:rPr lang="en-GB" dirty="0"/>
              <a:t>localized weakly</a:t>
            </a:r>
          </a:p>
          <a:p>
            <a:pPr lvl="1"/>
            <a:r>
              <a:rPr lang="en-GB" dirty="0"/>
              <a:t>Some functions are </a:t>
            </a:r>
            <a:br>
              <a:rPr lang="en-GB" dirty="0"/>
            </a:br>
            <a:r>
              <a:rPr lang="en-GB" dirty="0"/>
              <a:t>widely distributed</a:t>
            </a:r>
          </a:p>
          <a:p>
            <a:pPr lvl="1"/>
            <a:r>
              <a:rPr lang="en-GB" dirty="0"/>
              <a:t>Some components of a functions are localized while other components of the same </a:t>
            </a:r>
            <a:br>
              <a:rPr lang="en-GB" dirty="0"/>
            </a:br>
            <a:r>
              <a:rPr lang="en-GB" dirty="0"/>
              <a:t>function are distributed</a:t>
            </a:r>
          </a:p>
          <a:p>
            <a:pPr lvl="1"/>
            <a:r>
              <a:rPr lang="en-GB" dirty="0"/>
              <a:t>Localization is not static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A1A1F8E-8A59-7B4B-B97B-46D951B05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0575" y="1858029"/>
            <a:ext cx="2816225" cy="4010304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E0D8043-DB59-BD45-9842-7A1D11C9AA4C}"/>
              </a:ext>
            </a:extLst>
          </p:cNvPr>
          <p:cNvSpPr txBox="1"/>
          <p:nvPr/>
        </p:nvSpPr>
        <p:spPr>
          <a:xfrm>
            <a:off x="1463230" y="5712768"/>
            <a:ext cx="328218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RELATIVE LOCALIZATION</a:t>
            </a:r>
          </a:p>
        </p:txBody>
      </p:sp>
    </p:spTree>
    <p:extLst>
      <p:ext uri="{BB962C8B-B14F-4D97-AF65-F5344CB8AC3E}">
        <p14:creationId xmlns:p14="http://schemas.microsoft.com/office/powerpoint/2010/main" val="23106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BA693-B259-2044-A68C-40C36082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networks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29DB74-EC9F-594C-820B-96D0DC762D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Synaptic connections between neurons form </a:t>
            </a:r>
            <a:r>
              <a:rPr lang="en-GB" i="1" dirty="0"/>
              <a:t>neural networks</a:t>
            </a:r>
          </a:p>
          <a:p>
            <a:pPr lvl="1"/>
            <a:r>
              <a:rPr lang="en-GB" dirty="0"/>
              <a:t>Developed by making and breaking of synaptic connections</a:t>
            </a:r>
          </a:p>
        </p:txBody>
      </p:sp>
      <p:pic>
        <p:nvPicPr>
          <p:cNvPr id="6" name="Sisällön paikkamerkki 5" descr="Kuva, joka sisältää kohteen kevyt, katsominen, tuli, kirkas&#10;&#10;Kuvaus luotu automaattisesti">
            <a:extLst>
              <a:ext uri="{FF2B5EF4-FFF2-40B4-BE49-F238E27FC236}">
                <a16:creationId xmlns:a16="http://schemas.microsoft.com/office/drawing/2014/main" id="{2C544D7E-D5F1-4943-8C6A-17BB4CA1A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274342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val="14703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A82A5C-98CA-CB49-A378-30FC5DC5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Neuroplasticity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8F856E-BF17-B84F-9791-9DFD0B05E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796143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Changes in neural networks is termed </a:t>
            </a:r>
            <a:r>
              <a:rPr lang="en-GB" i="1" dirty="0"/>
              <a:t>neuroplasticity</a:t>
            </a:r>
          </a:p>
          <a:p>
            <a:r>
              <a:rPr lang="en-GB" dirty="0"/>
              <a:t>Changes can occur from </a:t>
            </a:r>
            <a:r>
              <a:rPr lang="en-GB" i="1" dirty="0"/>
              <a:t>genetic</a:t>
            </a:r>
            <a:r>
              <a:rPr lang="en-GB" dirty="0"/>
              <a:t> and/or </a:t>
            </a:r>
            <a:r>
              <a:rPr lang="en-GB" i="1" dirty="0"/>
              <a:t>environmental</a:t>
            </a:r>
            <a:r>
              <a:rPr lang="en-GB" dirty="0"/>
              <a:t> factors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 descr="Kuva, joka sisältää kohteen koripallo, peli, eläin, koralli&#10;&#10;Kuvaus luotu automaattisesti">
            <a:extLst>
              <a:ext uri="{FF2B5EF4-FFF2-40B4-BE49-F238E27FC236}">
                <a16:creationId xmlns:a16="http://schemas.microsoft.com/office/drawing/2014/main" id="{454B42AD-3744-9C4D-8A05-B38AE584A8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1" y="2274342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val="7653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974E39-8DBA-8E4C-B7EF-25AF307D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AD66F2-4CFD-B045-AE60-B9971427D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video </a:t>
            </a:r>
            <a:r>
              <a:rPr lang="en-GB" dirty="0"/>
              <a:t>about the amazing case of Cameron Mott</a:t>
            </a:r>
          </a:p>
          <a:p>
            <a:endParaRPr lang="en-GB" dirty="0"/>
          </a:p>
          <a:p>
            <a:r>
              <a:rPr lang="en-GB" dirty="0"/>
              <a:t>What does this </a:t>
            </a:r>
            <a:br>
              <a:rPr lang="en-GB" dirty="0"/>
            </a:br>
            <a:r>
              <a:rPr lang="en-GB" dirty="0"/>
              <a:t>case tell you about </a:t>
            </a:r>
            <a:r>
              <a:rPr lang="en-GB" i="1" dirty="0"/>
              <a:t>neuroplasticity</a:t>
            </a:r>
            <a:r>
              <a:rPr lang="en-GB" dirty="0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96BA26C-663D-A444-A4ED-0FF854C93F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38295" y="2738884"/>
            <a:ext cx="5011481" cy="2682201"/>
          </a:xfrm>
        </p:spPr>
      </p:pic>
    </p:spTree>
    <p:extLst>
      <p:ext uri="{BB962C8B-B14F-4D97-AF65-F5344CB8AC3E}">
        <p14:creationId xmlns:p14="http://schemas.microsoft.com/office/powerpoint/2010/main" val="20146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C347CA-8DCE-1F44-B784-9F2FCA5B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CE7887-DA2F-234F-89C3-C341F07B0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/>
              <a:t>Read pages 57-59</a:t>
            </a:r>
          </a:p>
          <a:p>
            <a:pPr lvl="0"/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 </a:t>
            </a:r>
            <a:r>
              <a:rPr lang="en-GB" b="1" dirty="0" err="1"/>
              <a:t>Merzenich</a:t>
            </a:r>
            <a:r>
              <a:rPr lang="en-GB" b="1" dirty="0"/>
              <a:t> et al (1984)</a:t>
            </a:r>
            <a:r>
              <a:rPr lang="fi-FI" b="1" dirty="0"/>
              <a:t> </a:t>
            </a:r>
            <a:r>
              <a:rPr lang="fi-FI" dirty="0"/>
              <a:t>and </a:t>
            </a:r>
            <a:r>
              <a:rPr lang="en-GB" b="1" dirty="0" err="1"/>
              <a:t>Draganski</a:t>
            </a:r>
            <a:r>
              <a:rPr lang="en-GB" b="1" dirty="0"/>
              <a:t> et al (2004) </a:t>
            </a:r>
            <a:r>
              <a:rPr lang="en-GB" dirty="0"/>
              <a:t>studies?</a:t>
            </a:r>
          </a:p>
          <a:p>
            <a:pPr lvl="1"/>
            <a:r>
              <a:rPr lang="en-GB" dirty="0"/>
              <a:t>What do the studies tell  about </a:t>
            </a:r>
            <a:r>
              <a:rPr lang="en-GB" i="1" dirty="0"/>
              <a:t>neuroplasticity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Try to analyse the studies with MAGEC/GRENADE </a:t>
            </a:r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2012C58-5086-1249-997D-A185B5C9E3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22" y="1600200"/>
            <a:ext cx="2116155" cy="4525963"/>
          </a:xfrm>
        </p:spPr>
      </p:pic>
    </p:spTree>
    <p:extLst>
      <p:ext uri="{BB962C8B-B14F-4D97-AF65-F5344CB8AC3E}">
        <p14:creationId xmlns:p14="http://schemas.microsoft.com/office/powerpoint/2010/main" val="17165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Nature</a:t>
            </a:r>
            <a:r>
              <a:rPr lang="fi-FI" dirty="0"/>
              <a:t> vs. </a:t>
            </a:r>
            <a:r>
              <a:rPr lang="fi-FI" dirty="0" err="1"/>
              <a:t>nurture</a:t>
            </a:r>
            <a:r>
              <a:rPr lang="fi-FI" dirty="0"/>
              <a:t> </a:t>
            </a:r>
            <a:r>
              <a:rPr lang="fi-FI" dirty="0" err="1"/>
              <a:t>debate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91782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Is the human behaviour the result of </a:t>
            </a:r>
            <a:r>
              <a:rPr lang="en-GB" i="1" dirty="0"/>
              <a:t>biological</a:t>
            </a:r>
            <a:r>
              <a:rPr lang="en-GB" dirty="0"/>
              <a:t> or </a:t>
            </a:r>
            <a:r>
              <a:rPr lang="en-GB" i="1" dirty="0"/>
              <a:t>environmental</a:t>
            </a:r>
            <a:r>
              <a:rPr lang="en-GB" dirty="0"/>
              <a:t> factors?</a:t>
            </a:r>
          </a:p>
          <a:p>
            <a:endParaRPr lang="en-GB" b="1" dirty="0"/>
          </a:p>
          <a:p>
            <a:r>
              <a:rPr lang="en-GB" b="1" dirty="0"/>
              <a:t>Interactionist approach</a:t>
            </a:r>
          </a:p>
          <a:p>
            <a:pPr lvl="1"/>
            <a:r>
              <a:rPr lang="en-GB" dirty="0"/>
              <a:t>Biology and environment influence each other </a:t>
            </a:r>
            <a:r>
              <a:rPr lang="en-GB" i="1" dirty="0"/>
              <a:t>reciprocally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688431"/>
            <a:ext cx="3467100" cy="2349500"/>
          </a:xfrm>
        </p:spPr>
      </p:pic>
    </p:spTree>
    <p:extLst>
      <p:ext uri="{BB962C8B-B14F-4D97-AF65-F5344CB8AC3E}">
        <p14:creationId xmlns:p14="http://schemas.microsoft.com/office/powerpoint/2010/main" val="2039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8A8F7-35D2-F3B3-61AB-8F29287D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RESEARCH: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926C74-6F3B-58D2-4529-284CA27EB4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True experiment</a:t>
            </a:r>
          </a:p>
          <a:p>
            <a:pPr lvl="1"/>
            <a:r>
              <a:rPr lang="en-GB" dirty="0"/>
              <a:t>Allocation into experimental groups is done randomly</a:t>
            </a:r>
          </a:p>
          <a:p>
            <a:pPr lvl="1"/>
            <a:r>
              <a:rPr lang="en-GB" dirty="0"/>
              <a:t>Researchers manipulate the IV</a:t>
            </a:r>
          </a:p>
          <a:p>
            <a:pPr lvl="1"/>
            <a:r>
              <a:rPr lang="en-GB" dirty="0"/>
              <a:t>Cause-effect inferences can be made</a:t>
            </a:r>
          </a:p>
        </p:txBody>
      </p:sp>
      <p:pic>
        <p:nvPicPr>
          <p:cNvPr id="6" name="Sisällön paikkamerkki 5" descr="Kuva, joka sisältää kohteen sisä-, vaate, henkilö, tietokone&#10;&#10;Kuvaus luotu automaattisesti">
            <a:extLst>
              <a:ext uri="{FF2B5EF4-FFF2-40B4-BE49-F238E27FC236}">
                <a16:creationId xmlns:a16="http://schemas.microsoft.com/office/drawing/2014/main" id="{1B50D3D3-F6F5-6401-287B-AC050D1750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5886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14603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 err="1"/>
              <a:t>Vilayanar</a:t>
            </a:r>
            <a:r>
              <a:rPr lang="en-GB" dirty="0"/>
              <a:t> Ramachandran TED-Talk </a:t>
            </a:r>
            <a:r>
              <a:rPr lang="en-GB" i="1" dirty="0">
                <a:hlinkClick r:id="rId2"/>
              </a:rPr>
              <a:t>”3 clues to understanding your brain” 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What does this video tell you about </a:t>
            </a:r>
            <a:r>
              <a:rPr lang="en-GB" i="1" dirty="0"/>
              <a:t>neuroplasticity</a:t>
            </a:r>
            <a:r>
              <a:rPr lang="en-GB" dirty="0"/>
              <a:t> and </a:t>
            </a:r>
            <a:r>
              <a:rPr lang="en-GB" i="1" dirty="0"/>
              <a:t>localization</a:t>
            </a:r>
            <a:r>
              <a:rPr lang="en-GB" dirty="0"/>
              <a:t>?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22" y="1600200"/>
            <a:ext cx="3192556" cy="4525963"/>
          </a:xfrm>
        </p:spPr>
      </p:pic>
    </p:spTree>
    <p:extLst>
      <p:ext uri="{BB962C8B-B14F-4D97-AF65-F5344CB8AC3E}">
        <p14:creationId xmlns:p14="http://schemas.microsoft.com/office/powerpoint/2010/main" val="130491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B99741-AD24-464E-97FE-D6C8EF96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1D58C-0F5F-9743-8AA8-2B18A8ED2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59574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Watch the Daniel Kish TED-Talk </a:t>
            </a:r>
            <a:r>
              <a:rPr lang="en-GB" i="1" dirty="0">
                <a:hlinkClick r:id="rId2"/>
              </a:rPr>
              <a:t>”How I use the sonar to navigate the world”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What does this video tell you about </a:t>
            </a:r>
            <a:r>
              <a:rPr lang="en-GB" i="1" dirty="0"/>
              <a:t>neuroplasticity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2B02731-F4CD-4240-AF61-18A03D9E8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1528" y="1597718"/>
            <a:ext cx="3132944" cy="4414603"/>
          </a:xfrm>
        </p:spPr>
      </p:pic>
    </p:spTree>
    <p:extLst>
      <p:ext uri="{BB962C8B-B14F-4D97-AF65-F5344CB8AC3E}">
        <p14:creationId xmlns:p14="http://schemas.microsoft.com/office/powerpoint/2010/main" val="3233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C7198-DDE7-8B47-843C-B0933288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pruning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9D8E6-7595-1145-A5FD-AA5D04718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i="1" dirty="0"/>
          </a:p>
          <a:p>
            <a:r>
              <a:rPr lang="en-GB" i="1" dirty="0"/>
              <a:t>Neural pruning</a:t>
            </a:r>
          </a:p>
          <a:p>
            <a:pPr lvl="1"/>
            <a:r>
              <a:rPr lang="en-GB" dirty="0"/>
              <a:t>A programmed mechanism of cell death; selective cell death</a:t>
            </a:r>
          </a:p>
          <a:p>
            <a:pPr lvl="1"/>
            <a:r>
              <a:rPr lang="en-GB" dirty="0"/>
              <a:t>Neurodevelopmental process where neural networks are “sculped”</a:t>
            </a:r>
          </a:p>
        </p:txBody>
      </p:sp>
      <p:pic>
        <p:nvPicPr>
          <p:cNvPr id="6" name="Sisällön paikkamerkki 5" descr="Kuva, joka sisältää kohteen rakennus, henkilö, sisä, veistos&#10;&#10;Kuvaus luotu automaattisesti">
            <a:extLst>
              <a:ext uri="{FF2B5EF4-FFF2-40B4-BE49-F238E27FC236}">
                <a16:creationId xmlns:a16="http://schemas.microsoft.com/office/drawing/2014/main" id="{06283E01-0EB1-1846-AA42-BDEF5551E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9829" y="1601674"/>
            <a:ext cx="3015342" cy="4523014"/>
          </a:xfrm>
        </p:spPr>
      </p:pic>
    </p:spTree>
    <p:extLst>
      <p:ext uri="{BB962C8B-B14F-4D97-AF65-F5344CB8AC3E}">
        <p14:creationId xmlns:p14="http://schemas.microsoft.com/office/powerpoint/2010/main" val="3063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2F4AD-C5ED-3545-A54F-BC89C05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pruning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6BAE0-F63B-F140-9040-5C65A9A7B9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During early brain development, number of neurons and numbers of synapses </a:t>
            </a:r>
            <a:r>
              <a:rPr lang="en-GB" i="1" dirty="0"/>
              <a:t>decrease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5B01E42F-63FB-B740-A454-D1A41849A9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47515"/>
            <a:ext cx="4038600" cy="3362969"/>
          </a:xfrm>
        </p:spPr>
      </p:pic>
    </p:spTree>
    <p:extLst>
      <p:ext uri="{BB962C8B-B14F-4D97-AF65-F5344CB8AC3E}">
        <p14:creationId xmlns:p14="http://schemas.microsoft.com/office/powerpoint/2010/main" val="19107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B0A93-74A8-A742-804F-2143EE26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pruning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02A2B3-89B7-D741-B8EF-5B658F6D3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Neural pruning happens through a process called </a:t>
            </a:r>
            <a:r>
              <a:rPr lang="en-GB" i="1" dirty="0"/>
              <a:t>synaptic pruning</a:t>
            </a:r>
          </a:p>
          <a:p>
            <a:pPr lvl="1"/>
            <a:r>
              <a:rPr lang="en-GB" dirty="0"/>
              <a:t>”Death” of the synapses lead to the death of the neurons</a:t>
            </a:r>
          </a:p>
        </p:txBody>
      </p:sp>
      <p:pic>
        <p:nvPicPr>
          <p:cNvPr id="6" name="Sisällön paikkamerkki 5" descr="Kuva, joka sisältää kohteen teksti, puu&#10;&#10;Kuvaus luotu automaattisesti">
            <a:extLst>
              <a:ext uri="{FF2B5EF4-FFF2-40B4-BE49-F238E27FC236}">
                <a16:creationId xmlns:a16="http://schemas.microsoft.com/office/drawing/2014/main" id="{031E0E91-0A76-4844-9A35-8D375A5AA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6150" y="1951831"/>
            <a:ext cx="3822700" cy="3822700"/>
          </a:xfrm>
        </p:spPr>
      </p:pic>
    </p:spTree>
    <p:extLst>
      <p:ext uri="{BB962C8B-B14F-4D97-AF65-F5344CB8AC3E}">
        <p14:creationId xmlns:p14="http://schemas.microsoft.com/office/powerpoint/2010/main" val="1374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F7946E-8D5C-9B43-9932-00D758D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871F07-069F-9D4A-8CCE-D60198383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Alila Medical Media video </a:t>
            </a:r>
            <a:r>
              <a:rPr lang="en-GB" dirty="0"/>
              <a:t>about synaptic pruning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CCFE265-936A-1347-9F42-9EA84D543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6200" y="2091356"/>
            <a:ext cx="4800600" cy="3396424"/>
          </a:xfrm>
        </p:spPr>
      </p:pic>
    </p:spTree>
    <p:extLst>
      <p:ext uri="{BB962C8B-B14F-4D97-AF65-F5344CB8AC3E}">
        <p14:creationId xmlns:p14="http://schemas.microsoft.com/office/powerpoint/2010/main" val="15865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DD5C9-72EB-814E-8176-54DEDE11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D02D6B-A82A-A849-9947-AC733FDB8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8086" cy="4525963"/>
          </a:xfrm>
        </p:spPr>
        <p:txBody>
          <a:bodyPr/>
          <a:lstStyle/>
          <a:p>
            <a:r>
              <a:rPr lang="en-GB" dirty="0"/>
              <a:t>Find the gist of </a:t>
            </a:r>
            <a:r>
              <a:rPr lang="en-GB" b="1" dirty="0" err="1"/>
              <a:t>Werker</a:t>
            </a:r>
            <a:r>
              <a:rPr lang="en-GB" b="1" dirty="0"/>
              <a:t> et al (1981)</a:t>
            </a:r>
            <a:r>
              <a:rPr lang="en-GB" dirty="0"/>
              <a:t> study from the teacher’s extra materials</a:t>
            </a:r>
          </a:p>
          <a:p>
            <a:pPr lvl="1"/>
            <a:r>
              <a:rPr lang="en-GB" dirty="0"/>
              <a:t>How does </a:t>
            </a:r>
            <a:r>
              <a:rPr lang="en-GB" i="1" dirty="0"/>
              <a:t>neural pruning</a:t>
            </a:r>
            <a:r>
              <a:rPr lang="en-GB" dirty="0"/>
              <a:t> manifest itself in the discrimination of phonemes?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819CB0CD-66E5-484B-9A2F-5E0A5C020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57819"/>
            <a:ext cx="4038600" cy="2227961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36CAABA-5827-8843-8412-8B94C9341ADC}"/>
              </a:ext>
            </a:extLst>
          </p:cNvPr>
          <p:cNvSpPr txBox="1"/>
          <p:nvPr/>
        </p:nvSpPr>
        <p:spPr>
          <a:xfrm>
            <a:off x="1821595" y="5026704"/>
            <a:ext cx="565321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/>
              <a:t>Werker</a:t>
            </a:r>
            <a:r>
              <a:rPr lang="en-GB" sz="2400" b="1" dirty="0"/>
              <a:t> et al (1981) </a:t>
            </a:r>
            <a:r>
              <a:rPr lang="en-GB" sz="2400" dirty="0"/>
              <a:t>study relates to </a:t>
            </a:r>
            <a:br>
              <a:rPr lang="en-GB" sz="2400" dirty="0"/>
            </a:br>
            <a:r>
              <a:rPr lang="en-GB" sz="2400" dirty="0"/>
              <a:t>a phenomenon called </a:t>
            </a:r>
            <a:r>
              <a:rPr lang="en-GB" sz="2400" i="1" dirty="0"/>
              <a:t>perceptual narrowing</a:t>
            </a:r>
          </a:p>
        </p:txBody>
      </p:sp>
    </p:spTree>
    <p:extLst>
      <p:ext uri="{BB962C8B-B14F-4D97-AF65-F5344CB8AC3E}">
        <p14:creationId xmlns:p14="http://schemas.microsoft.com/office/powerpoint/2010/main" val="10606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ED3DC-FDCB-5A47-A611-8B364210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BE8C5E-E0F2-464B-8856-99E7E487B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82886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Neurotransmitters are chemical messengers</a:t>
            </a:r>
          </a:p>
          <a:p>
            <a:pPr lvl="1"/>
            <a:r>
              <a:rPr lang="en-GB" b="1" dirty="0"/>
              <a:t>Excitatory neurotransmitters </a:t>
            </a:r>
            <a:r>
              <a:rPr lang="en-GB" i="1" dirty="0"/>
              <a:t>increase</a:t>
            </a:r>
            <a:r>
              <a:rPr lang="en-GB" dirty="0"/>
              <a:t> the likelihood of action potential in the receiving neuron</a:t>
            </a:r>
          </a:p>
          <a:p>
            <a:pPr lvl="1"/>
            <a:r>
              <a:rPr lang="en-GB" b="1" dirty="0"/>
              <a:t>Inhibitory neurotransmitters </a:t>
            </a:r>
            <a:r>
              <a:rPr lang="en-GB" dirty="0"/>
              <a:t>do the opposite =&gt; </a:t>
            </a:r>
            <a:r>
              <a:rPr lang="en-GB" i="1" dirty="0"/>
              <a:t>decrease</a:t>
            </a:r>
          </a:p>
          <a:p>
            <a:endParaRPr lang="en-GB" dirty="0"/>
          </a:p>
        </p:txBody>
      </p:sp>
      <p:pic>
        <p:nvPicPr>
          <p:cNvPr id="6" name="Sisällön paikkamerkki 5" descr="Kuva, joka sisältää kohteen merkki&#10;&#10;Kuvaus luotu automaattisesti">
            <a:extLst>
              <a:ext uri="{FF2B5EF4-FFF2-40B4-BE49-F238E27FC236}">
                <a16:creationId xmlns:a16="http://schemas.microsoft.com/office/drawing/2014/main" id="{D297E2D4-32E7-0C48-9BD2-DF2F8470B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2114" y="2328514"/>
            <a:ext cx="4038598" cy="3069334"/>
          </a:xfrm>
        </p:spPr>
      </p:pic>
    </p:spTree>
    <p:extLst>
      <p:ext uri="{BB962C8B-B14F-4D97-AF65-F5344CB8AC3E}">
        <p14:creationId xmlns:p14="http://schemas.microsoft.com/office/powerpoint/2010/main" val="8659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EE2A6-9793-ED40-9769-19FB07BB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81ADCF-5318-1E40-82F3-2E494362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35286"/>
          </a:xfrm>
        </p:spPr>
        <p:txBody>
          <a:bodyPr/>
          <a:lstStyle/>
          <a:p>
            <a:r>
              <a:rPr lang="en-GB" b="1" dirty="0"/>
              <a:t>Dopamine</a:t>
            </a:r>
          </a:p>
          <a:p>
            <a:pPr lvl="1"/>
            <a:r>
              <a:rPr lang="en-GB" dirty="0"/>
              <a:t>A neurotransmitter involved in motivational behaviour like pleasure seeking, control of movement, emotional response and addictive behaviour</a:t>
            </a:r>
          </a:p>
          <a:p>
            <a:pPr lvl="1"/>
            <a:r>
              <a:rPr lang="en-GB" dirty="0"/>
              <a:t>Released in the brain’s reward system</a:t>
            </a:r>
          </a:p>
        </p:txBody>
      </p:sp>
      <p:pic>
        <p:nvPicPr>
          <p:cNvPr id="6" name="Sisällön paikkamerkki 5" descr="Kuva, joka sisältää kohteen kukka&#10;&#10;Kuvaus luotu automaattisesti">
            <a:extLst>
              <a:ext uri="{FF2B5EF4-FFF2-40B4-BE49-F238E27FC236}">
                <a16:creationId xmlns:a16="http://schemas.microsoft.com/office/drawing/2014/main" id="{1E4ABA94-8992-DB45-B1FF-AA38C23FF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94099"/>
            <a:ext cx="4038600" cy="2229307"/>
          </a:xfrm>
        </p:spPr>
      </p:pic>
    </p:spTree>
    <p:extLst>
      <p:ext uri="{BB962C8B-B14F-4D97-AF65-F5344CB8AC3E}">
        <p14:creationId xmlns:p14="http://schemas.microsoft.com/office/powerpoint/2010/main" val="11960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3DCC3-A651-8545-B2CB-072EB31E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Holism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6DA3D3-4870-B945-A881-EFD971CD6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163529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An attempt to explain human behaviour in all its complexity</a:t>
            </a:r>
          </a:p>
          <a:p>
            <a:pPr lvl="1"/>
            <a:r>
              <a:rPr lang="en-GB" dirty="0"/>
              <a:t>All factors need to be taken into consideration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7C62222-DEE2-2540-AE53-0F532FE981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003"/>
          <a:stretch/>
        </p:blipFill>
        <p:spPr>
          <a:xfrm>
            <a:off x="4545426" y="2197509"/>
            <a:ext cx="4141374" cy="2962285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7044243-5803-F241-834A-E485C65B2748}"/>
              </a:ext>
            </a:extLst>
          </p:cNvPr>
          <p:cNvSpPr txBox="1"/>
          <p:nvPr/>
        </p:nvSpPr>
        <p:spPr>
          <a:xfrm>
            <a:off x="506826" y="4769310"/>
            <a:ext cx="393934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WHAT PROBLEMS ARISE?</a:t>
            </a:r>
          </a:p>
        </p:txBody>
      </p:sp>
    </p:spTree>
    <p:extLst>
      <p:ext uri="{BB962C8B-B14F-4D97-AF65-F5344CB8AC3E}">
        <p14:creationId xmlns:p14="http://schemas.microsoft.com/office/powerpoint/2010/main" val="28235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B4694-F41B-3A48-A322-F9BAD176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2C55BD-F061-9A41-B08E-FF7916FC49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pages 68–69</a:t>
            </a:r>
          </a:p>
          <a:p>
            <a:r>
              <a:rPr lang="en-GB" dirty="0"/>
              <a:t>Find out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Fisher, Aron and Brown (2005) </a:t>
            </a:r>
            <a:r>
              <a:rPr lang="en-GB" dirty="0"/>
              <a:t>study on dopamine and </a:t>
            </a:r>
            <a:br>
              <a:rPr lang="en-GB" dirty="0"/>
            </a:br>
            <a:r>
              <a:rPr lang="en-GB" dirty="0"/>
              <a:t>romantic love </a:t>
            </a:r>
          </a:p>
          <a:p>
            <a:pPr lvl="1"/>
            <a:r>
              <a:rPr lang="en-GB" dirty="0"/>
              <a:t>What role does dopamine play in romantic love?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6C76010A-D302-604B-AC40-16BD78B04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6970" y="2039294"/>
            <a:ext cx="4069830" cy="3798508"/>
          </a:xfrm>
        </p:spPr>
      </p:pic>
    </p:spTree>
    <p:extLst>
      <p:ext uri="{BB962C8B-B14F-4D97-AF65-F5344CB8AC3E}">
        <p14:creationId xmlns:p14="http://schemas.microsoft.com/office/powerpoint/2010/main" val="25759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1EBA53-4790-C14F-B971-9F761CDB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0695F8-0765-B64A-8B0F-B66CCB4E1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008214"/>
          </a:xfrm>
        </p:spPr>
        <p:txBody>
          <a:bodyPr>
            <a:normAutofit/>
          </a:bodyPr>
          <a:lstStyle/>
          <a:p>
            <a:r>
              <a:rPr lang="en-GB" dirty="0"/>
              <a:t>Form groups</a:t>
            </a:r>
          </a:p>
          <a:p>
            <a:r>
              <a:rPr lang="en-GB" dirty="0"/>
              <a:t>Carefully read the </a:t>
            </a:r>
            <a:r>
              <a:rPr lang="en-GB" b="1" dirty="0"/>
              <a:t>Freed et al (2001) </a:t>
            </a:r>
            <a:r>
              <a:rPr lang="en-GB" dirty="0"/>
              <a:t>study about Parkinson’s disease and dopamine on page 70</a:t>
            </a:r>
          </a:p>
          <a:p>
            <a:r>
              <a:rPr lang="en-GB" dirty="0"/>
              <a:t>Would you approve the study if you were a member of the </a:t>
            </a:r>
            <a:r>
              <a:rPr lang="en-GB" i="1" dirty="0"/>
              <a:t>ethics committee? </a:t>
            </a:r>
          </a:p>
          <a:p>
            <a:pPr lvl="1"/>
            <a:r>
              <a:rPr lang="en-GB" dirty="0"/>
              <a:t>Try find arguments for and against the study</a:t>
            </a:r>
          </a:p>
        </p:txBody>
      </p:sp>
      <p:pic>
        <p:nvPicPr>
          <p:cNvPr id="8" name="Sisällön paikkamerkki 5">
            <a:extLst>
              <a:ext uri="{FF2B5EF4-FFF2-40B4-BE49-F238E27FC236}">
                <a16:creationId xmlns:a16="http://schemas.microsoft.com/office/drawing/2014/main" id="{003E2FF8-F2AE-E649-B071-9E7372724C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2521" y="1413168"/>
            <a:ext cx="3770334" cy="5006760"/>
          </a:xfrm>
        </p:spPr>
      </p:pic>
    </p:spTree>
    <p:extLst>
      <p:ext uri="{BB962C8B-B14F-4D97-AF65-F5344CB8AC3E}">
        <p14:creationId xmlns:p14="http://schemas.microsoft.com/office/powerpoint/2010/main" val="15805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A3A509-82D6-1E46-BD4F-4D06E13E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78219A-850A-CB43-915F-C9E26DD8B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Find the gist of </a:t>
            </a:r>
            <a:r>
              <a:rPr lang="en-GB" b="1" dirty="0" err="1"/>
              <a:t>Berridge</a:t>
            </a:r>
            <a:r>
              <a:rPr lang="en-GB" b="1" dirty="0"/>
              <a:t> and </a:t>
            </a:r>
            <a:r>
              <a:rPr lang="en-GB" b="1" dirty="0" err="1"/>
              <a:t>Kringelbach</a:t>
            </a:r>
            <a:r>
              <a:rPr lang="en-GB" b="1" dirty="0"/>
              <a:t> (2009) </a:t>
            </a:r>
            <a:r>
              <a:rPr lang="en-GB" dirty="0"/>
              <a:t>study from the teacher’s extra materials</a:t>
            </a:r>
          </a:p>
          <a:p>
            <a:pPr lvl="1"/>
            <a:r>
              <a:rPr lang="en-GB" dirty="0"/>
              <a:t>What role does dopamine play in pleasure seeking?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B588C5D-BC4C-6F48-99B1-24FC9900CF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47938"/>
            <a:ext cx="4038600" cy="1654704"/>
          </a:xfrm>
        </p:spPr>
      </p:pic>
    </p:spTree>
    <p:extLst>
      <p:ext uri="{BB962C8B-B14F-4D97-AF65-F5344CB8AC3E}">
        <p14:creationId xmlns:p14="http://schemas.microsoft.com/office/powerpoint/2010/main" val="35089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22D56D-4314-6848-A382-B3DC581F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E57DCA-8A13-964D-BC0E-8865D21A5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Dopamine hypothesis of schizophrenia</a:t>
            </a:r>
          </a:p>
          <a:p>
            <a:pPr lvl="1"/>
            <a:r>
              <a:rPr lang="en-GB" dirty="0"/>
              <a:t>High levels of dopamine in the brain causes psychosis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886828E-CDF9-D54E-9A2E-193630D48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6951" y="2037702"/>
            <a:ext cx="4039849" cy="3350118"/>
          </a:xfrm>
        </p:spPr>
      </p:pic>
    </p:spTree>
    <p:extLst>
      <p:ext uri="{BB962C8B-B14F-4D97-AF65-F5344CB8AC3E}">
        <p14:creationId xmlns:p14="http://schemas.microsoft.com/office/powerpoint/2010/main" val="40369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80F00C-3203-4942-BDF3-F0F19EC6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A05BDF-174E-3640-BD92-4F455E754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Serotonin</a:t>
            </a:r>
          </a:p>
          <a:p>
            <a:pPr lvl="1"/>
            <a:r>
              <a:rPr lang="en-GB" dirty="0"/>
              <a:t>A neurotransmitter related to mood, well-being and happiness, sleep cycle, digestive system and sexual behaviour</a:t>
            </a:r>
          </a:p>
          <a:p>
            <a:pPr lvl="1"/>
            <a:r>
              <a:rPr lang="en-GB" dirty="0"/>
              <a:t>Most of the serotonin within the human body is produced in the intestines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6C1C05-9EC2-6641-BAC3-E0DCAD1375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7086"/>
            <a:ext cx="4038600" cy="2932191"/>
          </a:xfrm>
        </p:spPr>
      </p:pic>
    </p:spTree>
    <p:extLst>
      <p:ext uri="{BB962C8B-B14F-4D97-AF65-F5344CB8AC3E}">
        <p14:creationId xmlns:p14="http://schemas.microsoft.com/office/powerpoint/2010/main" val="8070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36B3D4-C11F-9849-874E-0F83A5CB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5A28F7-C74F-8949-9324-35824D2C4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28881"/>
            <a:ext cx="4038600" cy="4875551"/>
          </a:xfrm>
        </p:spPr>
        <p:txBody>
          <a:bodyPr>
            <a:normAutofit/>
          </a:bodyPr>
          <a:lstStyle/>
          <a:p>
            <a:r>
              <a:rPr lang="en-GB" dirty="0"/>
              <a:t>Read pages 67-68</a:t>
            </a:r>
          </a:p>
          <a:p>
            <a:r>
              <a:rPr lang="en-GB" dirty="0"/>
              <a:t>What are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Crockett et al (2010) </a:t>
            </a:r>
            <a:r>
              <a:rPr lang="en-GB" dirty="0"/>
              <a:t>study on the effect of serotonin on prosocial behaviour?</a:t>
            </a:r>
          </a:p>
          <a:p>
            <a:pPr lvl="1"/>
            <a:r>
              <a:rPr lang="en-GB" dirty="0"/>
              <a:t>In addition, try to do a MAGEC/GRENADE analysis of the study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C24F34A-5907-1B48-AF76-004C67DF0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03890"/>
            <a:ext cx="4191000" cy="3028950"/>
          </a:xfrm>
        </p:spPr>
      </p:pic>
    </p:spTree>
    <p:extLst>
      <p:ext uri="{BB962C8B-B14F-4D97-AF65-F5344CB8AC3E}">
        <p14:creationId xmlns:p14="http://schemas.microsoft.com/office/powerpoint/2010/main" val="29395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43561-6661-304E-9A29-2A2B3CDF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5B0771-DD73-0B4A-98EB-0C0F25C7D4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i="1" dirty="0"/>
              <a:t>Serotonin hypothesis </a:t>
            </a:r>
            <a:r>
              <a:rPr lang="en-GB" dirty="0"/>
              <a:t>of depression</a:t>
            </a:r>
          </a:p>
          <a:p>
            <a:pPr lvl="1"/>
            <a:r>
              <a:rPr lang="en-GB" dirty="0"/>
              <a:t>Low levels of serotonin in the brain causes depression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8A6233F-DAB6-5E4B-9BAF-24F5A5803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03148"/>
            <a:ext cx="4038600" cy="2524125"/>
          </a:xfrm>
        </p:spPr>
      </p:pic>
    </p:spTree>
    <p:extLst>
      <p:ext uri="{BB962C8B-B14F-4D97-AF65-F5344CB8AC3E}">
        <p14:creationId xmlns:p14="http://schemas.microsoft.com/office/powerpoint/2010/main" val="4721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7EA375-D5C5-0F4E-8999-E069739E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17DA23-94C1-0948-BDDB-8349704E2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4820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Acetylcholine</a:t>
            </a:r>
          </a:p>
          <a:p>
            <a:pPr lvl="1"/>
            <a:r>
              <a:rPr lang="en-GB" dirty="0"/>
              <a:t>A neurotransmitter involved in learning, memory, attention and muscle action</a:t>
            </a:r>
          </a:p>
          <a:p>
            <a:pPr lvl="1"/>
            <a:r>
              <a:rPr lang="en-GB" dirty="0"/>
              <a:t>One of the most abundant neurotransmitter within the body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0543BC1-0021-4A47-943E-205F12E8D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156426"/>
            <a:ext cx="4038600" cy="1413510"/>
          </a:xfrm>
        </p:spPr>
      </p:pic>
    </p:spTree>
    <p:extLst>
      <p:ext uri="{BB962C8B-B14F-4D97-AF65-F5344CB8AC3E}">
        <p14:creationId xmlns:p14="http://schemas.microsoft.com/office/powerpoint/2010/main" val="1030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433D7-8040-3247-AB5A-39749CBC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03AB7-32F6-B946-B9B2-1515D00FC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Agonist</a:t>
            </a:r>
            <a:r>
              <a:rPr lang="en-GB" dirty="0"/>
              <a:t> is a chemical that </a:t>
            </a:r>
            <a:r>
              <a:rPr lang="en-GB" i="1" dirty="0"/>
              <a:t>enhances </a:t>
            </a:r>
            <a:r>
              <a:rPr lang="en-GB" dirty="0"/>
              <a:t>the action of a neurotransmitter</a:t>
            </a:r>
          </a:p>
          <a:p>
            <a:endParaRPr lang="en-GB" b="1" dirty="0"/>
          </a:p>
          <a:p>
            <a:r>
              <a:rPr lang="en-GB" b="1" dirty="0"/>
              <a:t>Antagonist</a:t>
            </a:r>
            <a:r>
              <a:rPr lang="en-GB" dirty="0"/>
              <a:t> is a chemical that </a:t>
            </a:r>
            <a:r>
              <a:rPr lang="en-GB" i="1" dirty="0"/>
              <a:t>inhibits</a:t>
            </a:r>
            <a:r>
              <a:rPr lang="en-GB" dirty="0"/>
              <a:t> the action of a neurotransmitter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3F60842-B7F5-9441-976F-01ACB42DE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1714" y="1601453"/>
            <a:ext cx="2231572" cy="4523456"/>
          </a:xfrm>
        </p:spPr>
      </p:pic>
    </p:spTree>
    <p:extLst>
      <p:ext uri="{BB962C8B-B14F-4D97-AF65-F5344CB8AC3E}">
        <p14:creationId xmlns:p14="http://schemas.microsoft.com/office/powerpoint/2010/main" val="41121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82E776-D02C-7F4C-8EF3-BEC0B116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Neurotransmitters</a:t>
            </a:r>
            <a:endParaRPr lang="fi-FI" dirty="0"/>
          </a:p>
        </p:txBody>
      </p:sp>
      <p:pic>
        <p:nvPicPr>
          <p:cNvPr id="7" name="Sisällön paikkamerkki 6" descr="Kuva, joka sisältää kohteen huone&#10;&#10;Kuvaus luotu automaattisesti">
            <a:extLst>
              <a:ext uri="{FF2B5EF4-FFF2-40B4-BE49-F238E27FC236}">
                <a16:creationId xmlns:a16="http://schemas.microsoft.com/office/drawing/2014/main" id="{D2D19415-CC49-6F4C-896A-E9601EB37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8418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EAEF39-A0A2-CD40-BC07-E7814341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Reductionism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501CAB-F14C-5F4F-9942-D57E34654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972993"/>
          </a:xfrm>
        </p:spPr>
        <p:txBody>
          <a:bodyPr/>
          <a:lstStyle/>
          <a:p>
            <a:r>
              <a:rPr lang="en-GB" dirty="0"/>
              <a:t>(1) An attempt to reduce the factors influencing human behaviour</a:t>
            </a:r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74F882D-CE85-9147-B88D-2E8303EB7E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(2) An attempt to reduce complex higher level phenomena into more simple lower level phenomena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1990A20-0074-F241-A005-F1517A63A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56"/>
          <a:stretch/>
        </p:blipFill>
        <p:spPr>
          <a:xfrm>
            <a:off x="604684" y="3573193"/>
            <a:ext cx="3891116" cy="25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ED79AC-E2D2-4505-FF65-AF5AF491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E07554-4C61-9EFC-915C-A02BDAE38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0966"/>
            <a:ext cx="4191000" cy="3864429"/>
          </a:xfrm>
        </p:spPr>
        <p:txBody>
          <a:bodyPr>
            <a:normAutofit/>
          </a:bodyPr>
          <a:lstStyle/>
          <a:p>
            <a:r>
              <a:rPr lang="en-GB" dirty="0"/>
              <a:t>From three groups</a:t>
            </a:r>
          </a:p>
          <a:p>
            <a:r>
              <a:rPr lang="en-GB" dirty="0"/>
              <a:t>Each group have a different study related to </a:t>
            </a:r>
            <a:r>
              <a:rPr lang="en-GB" b="1" dirty="0"/>
              <a:t>agonists</a:t>
            </a:r>
            <a:r>
              <a:rPr lang="en-GB" dirty="0"/>
              <a:t> and </a:t>
            </a:r>
            <a:r>
              <a:rPr lang="en-GB" b="1" dirty="0"/>
              <a:t>antagonists</a:t>
            </a:r>
          </a:p>
          <a:p>
            <a:r>
              <a:rPr lang="en-GB" dirty="0"/>
              <a:t>After a while three person groups are formed, and information is exchanged</a:t>
            </a:r>
          </a:p>
        </p:txBody>
      </p:sp>
      <p:pic>
        <p:nvPicPr>
          <p:cNvPr id="6" name="Sisällön paikkamerkki 5" descr="Kuva, joka sisältää kohteen selkärangaton, Bioluminesenssi, meduusa, Vesiselkärangattomat&#10;&#10;Kuvaus luotu automaattisesti">
            <a:extLst>
              <a:ext uri="{FF2B5EF4-FFF2-40B4-BE49-F238E27FC236}">
                <a16:creationId xmlns:a16="http://schemas.microsoft.com/office/drawing/2014/main" id="{A584BFC0-1D3D-8802-AA96-F5B9720E57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62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A2904-1A73-A443-91EA-247A53E6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F9EE75-1D14-654C-973E-87ED8F317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  <a:p>
            <a:r>
              <a:rPr lang="en-GB" dirty="0"/>
              <a:t>What were you able to learn from:</a:t>
            </a:r>
          </a:p>
          <a:p>
            <a:pPr lvl="1"/>
            <a:r>
              <a:rPr lang="en-GB" b="1" dirty="0"/>
              <a:t>Rogers and </a:t>
            </a:r>
            <a:r>
              <a:rPr lang="en-GB" b="1" dirty="0" err="1"/>
              <a:t>Kesner</a:t>
            </a:r>
            <a:r>
              <a:rPr lang="en-GB" b="1" dirty="0"/>
              <a:t> (2003)</a:t>
            </a:r>
          </a:p>
          <a:p>
            <a:pPr lvl="1"/>
            <a:r>
              <a:rPr lang="en-GB" b="1" dirty="0"/>
              <a:t>Antonova et al (2011)</a:t>
            </a:r>
          </a:p>
          <a:p>
            <a:pPr lvl="1"/>
            <a:r>
              <a:rPr lang="en-GB" b="1" dirty="0" err="1"/>
              <a:t>Troster</a:t>
            </a:r>
            <a:r>
              <a:rPr lang="en-GB" b="1" dirty="0"/>
              <a:t> and Beatty (1989)</a:t>
            </a:r>
          </a:p>
          <a:p>
            <a:pPr lvl="1"/>
            <a:r>
              <a:rPr lang="en-GB" i="1" dirty="0"/>
              <a:t>Acetylcholine</a:t>
            </a:r>
            <a:r>
              <a:rPr lang="en-GB" dirty="0"/>
              <a:t> (agonist) </a:t>
            </a:r>
            <a:br>
              <a:rPr lang="en-GB" dirty="0"/>
            </a:br>
            <a:r>
              <a:rPr lang="en-GB" dirty="0"/>
              <a:t>in the formation of memories with </a:t>
            </a:r>
            <a:r>
              <a:rPr lang="en-GB" i="1" dirty="0"/>
              <a:t>scopolamine</a:t>
            </a:r>
            <a:r>
              <a:rPr lang="en-GB" dirty="0"/>
              <a:t> (antagonist)</a:t>
            </a:r>
          </a:p>
        </p:txBody>
      </p:sp>
      <p:pic>
        <p:nvPicPr>
          <p:cNvPr id="6" name="Sisällön paikkamerkki 5" descr="Kuva, joka sisältää kohteen kasvi, kukka, pasuuna&#10;&#10;Kuvaus luotu automaattisesti">
            <a:extLst>
              <a:ext uri="{FF2B5EF4-FFF2-40B4-BE49-F238E27FC236}">
                <a16:creationId xmlns:a16="http://schemas.microsoft.com/office/drawing/2014/main" id="{8D3292F3-3AD8-2749-82C5-55029E035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77496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7408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64710-4D74-9F42-AA78-D94E1E70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FC200B-245B-584A-9885-AFC55E53A0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at least one set of sample responses, both SAQs and ERQ/essays, in </a:t>
            </a:r>
            <a:r>
              <a:rPr lang="en-GB" dirty="0" err="1"/>
              <a:t>peda.net</a:t>
            </a:r>
            <a:r>
              <a:rPr lang="en-GB" dirty="0"/>
              <a:t> concerning brain imaging technology, localization, neuroplasticity and  neurotransmission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A26C99B-9666-1B42-ADC6-18BC73F20E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Pay attention to the examiner’s comments!</a:t>
            </a:r>
          </a:p>
          <a:p>
            <a:endParaRPr lang="en-GB" dirty="0"/>
          </a:p>
          <a:p>
            <a:r>
              <a:rPr lang="en-GB" dirty="0"/>
              <a:t>What were you able to learn from these responses? </a:t>
            </a:r>
          </a:p>
        </p:txBody>
      </p:sp>
    </p:spTree>
    <p:extLst>
      <p:ext uri="{BB962C8B-B14F-4D97-AF65-F5344CB8AC3E}">
        <p14:creationId xmlns:p14="http://schemas.microsoft.com/office/powerpoint/2010/main" val="7614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/>
              <a:t>Crane</a:t>
            </a:r>
            <a:r>
              <a:rPr lang="fi-FI" dirty="0"/>
              <a:t>, J. &amp; </a:t>
            </a:r>
            <a:r>
              <a:rPr lang="fi-FI" dirty="0" err="1"/>
              <a:t>Hannibal</a:t>
            </a:r>
            <a:r>
              <a:rPr lang="fi-FI" dirty="0"/>
              <a:t>, J. (2009). </a:t>
            </a:r>
            <a:r>
              <a:rPr lang="fi-FI" i="1" dirty="0" err="1"/>
              <a:t>Psychology</a:t>
            </a:r>
            <a:r>
              <a:rPr lang="fi-FI" i="1" dirty="0"/>
              <a:t> Course Companion. </a:t>
            </a:r>
            <a:r>
              <a:rPr lang="fi-FI" dirty="0"/>
              <a:t>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r>
              <a:rPr lang="fi-FI" dirty="0" err="1"/>
              <a:t>Eagleman</a:t>
            </a:r>
            <a:r>
              <a:rPr lang="fi-FI" dirty="0"/>
              <a:t>, D. (2018). </a:t>
            </a:r>
            <a:r>
              <a:rPr lang="fi-FI" i="1" dirty="0"/>
              <a:t>Aivot. </a:t>
            </a:r>
            <a:r>
              <a:rPr lang="fi-FI" dirty="0"/>
              <a:t>EU: </a:t>
            </a:r>
            <a:r>
              <a:rPr lang="fi-FI" dirty="0" err="1"/>
              <a:t>Atena</a:t>
            </a:r>
            <a:endParaRPr lang="fi-FI" dirty="0"/>
          </a:p>
          <a:p>
            <a:r>
              <a:rPr lang="fi-FI" dirty="0"/>
              <a:t>Gray, P. &amp; </a:t>
            </a:r>
            <a:r>
              <a:rPr lang="fi-FI" dirty="0" err="1"/>
              <a:t>Bjorklund</a:t>
            </a:r>
            <a:r>
              <a:rPr lang="fi-FI" dirty="0"/>
              <a:t>, D. (2014). </a:t>
            </a:r>
            <a:r>
              <a:rPr lang="fi-FI" i="1" dirty="0" err="1"/>
              <a:t>Psychology</a:t>
            </a:r>
            <a:r>
              <a:rPr lang="fi-FI" i="1" dirty="0"/>
              <a:t> (7th edition)</a:t>
            </a:r>
            <a:r>
              <a:rPr lang="fi-FI" dirty="0"/>
              <a:t>. New York: Worth </a:t>
            </a:r>
            <a:r>
              <a:rPr lang="fi-FI" dirty="0" err="1"/>
              <a:t>Publishers</a:t>
            </a:r>
            <a:r>
              <a:rPr lang="fi-FI" dirty="0"/>
              <a:t>.</a:t>
            </a:r>
          </a:p>
          <a:p>
            <a:r>
              <a:rPr lang="fi-FI" dirty="0" err="1"/>
              <a:t>Musolino</a:t>
            </a:r>
            <a:r>
              <a:rPr lang="fi-FI" dirty="0"/>
              <a:t>, J. (2015). </a:t>
            </a:r>
            <a:r>
              <a:rPr lang="fi-FI" i="1" dirty="0" err="1"/>
              <a:t>The</a:t>
            </a:r>
            <a:r>
              <a:rPr lang="fi-FI" i="1" dirty="0"/>
              <a:t> Soul </a:t>
            </a:r>
            <a:r>
              <a:rPr lang="fi-FI" i="1" dirty="0" err="1"/>
              <a:t>Fallacy</a:t>
            </a:r>
            <a:r>
              <a:rPr lang="fi-FI" dirty="0"/>
              <a:t>. New York: </a:t>
            </a:r>
            <a:r>
              <a:rPr lang="fi-FI" dirty="0" err="1"/>
              <a:t>Prometheus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. </a:t>
            </a:r>
          </a:p>
          <a:p>
            <a:r>
              <a:rPr lang="fi-FI" dirty="0"/>
              <a:t>Paavilainen, P. (2016). </a:t>
            </a:r>
            <a:r>
              <a:rPr lang="fi-FI" i="1" dirty="0"/>
              <a:t>Toimivat aivot – Kognitiivisen neurotieteen perusteita. </a:t>
            </a:r>
            <a:r>
              <a:rPr lang="fi-FI" dirty="0"/>
              <a:t>Helsinki: Edita. </a:t>
            </a:r>
          </a:p>
          <a:p>
            <a:r>
              <a:rPr lang="fi-FI" dirty="0"/>
              <a:t>Popov, A., Parker, L. &amp; </a:t>
            </a:r>
            <a:r>
              <a:rPr lang="fi-FI" dirty="0" err="1"/>
              <a:t>Seath</a:t>
            </a:r>
            <a:r>
              <a:rPr lang="fi-FI" dirty="0"/>
              <a:t>, D. (2017).</a:t>
            </a:r>
            <a:r>
              <a:rPr lang="fi-FI" i="1" dirty="0"/>
              <a:t> IB </a:t>
            </a:r>
            <a:r>
              <a:rPr lang="fi-FI" i="1" dirty="0" err="1"/>
              <a:t>Psychology</a:t>
            </a:r>
            <a:r>
              <a:rPr lang="fi-FI" i="1" dirty="0"/>
              <a:t> Course Companion (2nd Edition).</a:t>
            </a:r>
            <a:r>
              <a:rPr lang="fi-FI" dirty="0"/>
              <a:t> 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971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Rotating</a:t>
            </a:r>
            <a:r>
              <a:rPr lang="fi-FI" dirty="0"/>
              <a:t> </a:t>
            </a:r>
            <a:r>
              <a:rPr lang="fi-FI" dirty="0" err="1"/>
              <a:t>body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www.collegedrinkingprevention.gov</a:t>
            </a:r>
            <a:r>
              <a:rPr lang="fi-FI" dirty="0"/>
              <a:t>/</a:t>
            </a:r>
            <a:r>
              <a:rPr lang="fi-FI" dirty="0" err="1"/>
              <a:t>specialfeatures</a:t>
            </a:r>
            <a:r>
              <a:rPr lang="fi-FI" dirty="0"/>
              <a:t>/</a:t>
            </a:r>
            <a:r>
              <a:rPr lang="fi-FI" dirty="0" err="1"/>
              <a:t>interactivebody.aspx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August 2017.</a:t>
            </a:r>
          </a:p>
          <a:p>
            <a:r>
              <a:rPr lang="fi-FI" dirty="0" err="1"/>
              <a:t>Natuer</a:t>
            </a:r>
            <a:r>
              <a:rPr lang="fi-FI" dirty="0"/>
              <a:t> vs. </a:t>
            </a:r>
            <a:r>
              <a:rPr lang="fi-FI" dirty="0" err="1"/>
              <a:t>nurture</a:t>
            </a:r>
            <a:r>
              <a:rPr lang="fi-FI" dirty="0"/>
              <a:t> &lt;http://</a:t>
            </a:r>
            <a:r>
              <a:rPr lang="fi-FI" dirty="0" err="1"/>
              <a:t>psychrod.com</a:t>
            </a:r>
            <a:r>
              <a:rPr lang="fi-FI" dirty="0"/>
              <a:t>/</a:t>
            </a:r>
            <a:r>
              <a:rPr lang="fi-FI" dirty="0" err="1"/>
              <a:t>nature</a:t>
            </a:r>
            <a:r>
              <a:rPr lang="fi-FI" dirty="0"/>
              <a:t>-</a:t>
            </a:r>
            <a:r>
              <a:rPr lang="fi-FI" dirty="0" err="1"/>
              <a:t>vs</a:t>
            </a:r>
            <a:r>
              <a:rPr lang="fi-FI" dirty="0"/>
              <a:t>-</a:t>
            </a:r>
            <a:r>
              <a:rPr lang="fi-FI" dirty="0" err="1"/>
              <a:t>nurture</a:t>
            </a:r>
            <a:r>
              <a:rPr lang="fi-FI" dirty="0"/>
              <a:t>-a-a-</a:t>
            </a:r>
            <a:r>
              <a:rPr lang="fi-FI" dirty="0" err="1"/>
              <a:t>gender</a:t>
            </a:r>
            <a:r>
              <a:rPr lang="fi-FI" dirty="0"/>
              <a:t>-</a:t>
            </a:r>
            <a:r>
              <a:rPr lang="fi-FI" dirty="0" err="1"/>
              <a:t>debate</a:t>
            </a:r>
            <a:r>
              <a:rPr lang="fi-FI" dirty="0"/>
              <a:t>-on-</a:t>
            </a:r>
            <a:r>
              <a:rPr lang="fi-FI" dirty="0" err="1"/>
              <a:t>gender</a:t>
            </a:r>
            <a:r>
              <a:rPr lang="fi-FI" dirty="0"/>
              <a:t>-</a:t>
            </a:r>
            <a:r>
              <a:rPr lang="fi-FI" dirty="0" err="1"/>
              <a:t>differences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August 2017.</a:t>
            </a:r>
          </a:p>
          <a:p>
            <a:r>
              <a:rPr lang="fi-FI" dirty="0" err="1"/>
              <a:t>Purity</a:t>
            </a:r>
            <a:r>
              <a:rPr lang="fi-FI" dirty="0"/>
              <a:t> </a:t>
            </a:r>
            <a:r>
              <a:rPr lang="fi-FI" dirty="0" err="1"/>
              <a:t>os</a:t>
            </a:r>
            <a:r>
              <a:rPr lang="fi-FI" dirty="0"/>
              <a:t> </a:t>
            </a:r>
            <a:r>
              <a:rPr lang="fi-FI" dirty="0" err="1"/>
              <a:t>sciences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www.millennialstar.org</a:t>
            </a:r>
            <a:r>
              <a:rPr lang="fi-FI" dirty="0"/>
              <a:t>/what-is-science-is-science-about-reductionism-or-holism-2/&gt; </a:t>
            </a:r>
            <a:r>
              <a:rPr lang="fi-FI" dirty="0" err="1"/>
              <a:t>Accessed</a:t>
            </a:r>
            <a:r>
              <a:rPr lang="fi-FI" dirty="0"/>
              <a:t> 4th of Augusto 2018.</a:t>
            </a:r>
          </a:p>
          <a:p>
            <a:r>
              <a:rPr lang="fi-FI" dirty="0" err="1"/>
              <a:t>Phrenology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Mind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August 2018.</a:t>
            </a:r>
          </a:p>
          <a:p>
            <a:r>
              <a:rPr lang="fi-FI" dirty="0"/>
              <a:t>”</a:t>
            </a:r>
            <a:r>
              <a:rPr lang="fi-FI" dirty="0" err="1"/>
              <a:t>Mind</a:t>
            </a:r>
            <a:r>
              <a:rPr lang="fi-FI" dirty="0"/>
              <a:t>” &lt;http://</a:t>
            </a:r>
            <a:r>
              <a:rPr lang="fi-FI" dirty="0" err="1"/>
              <a:t>brainpages.org</a:t>
            </a:r>
            <a:r>
              <a:rPr lang="fi-FI" dirty="0"/>
              <a:t>/</a:t>
            </a:r>
            <a:r>
              <a:rPr lang="fi-FI" dirty="0" err="1"/>
              <a:t>whats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difference</a:t>
            </a:r>
            <a:r>
              <a:rPr lang="fi-FI" dirty="0"/>
              <a:t>-</a:t>
            </a:r>
            <a:r>
              <a:rPr lang="fi-FI" dirty="0" err="1"/>
              <a:t>between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mind</a:t>
            </a:r>
            <a:r>
              <a:rPr lang="fi-FI" dirty="0"/>
              <a:t>-and-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brain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/>
              <a:t>”</a:t>
            </a:r>
            <a:r>
              <a:rPr lang="fi-FI" dirty="0" err="1"/>
              <a:t>Mind</a:t>
            </a:r>
            <a:r>
              <a:rPr lang="fi-FI" dirty="0"/>
              <a:t> and </a:t>
            </a:r>
            <a:r>
              <a:rPr lang="fi-FI" dirty="0" err="1"/>
              <a:t>body</a:t>
            </a:r>
            <a:r>
              <a:rPr lang="fi-FI" dirty="0"/>
              <a:t>” &lt;http://</a:t>
            </a:r>
            <a:r>
              <a:rPr lang="fi-FI" dirty="0" err="1"/>
              <a:t>www.patheos.com</a:t>
            </a:r>
            <a:r>
              <a:rPr lang="fi-FI" dirty="0"/>
              <a:t>/</a:t>
            </a:r>
            <a:r>
              <a:rPr lang="fi-FI" dirty="0" err="1"/>
              <a:t>blogs</a:t>
            </a:r>
            <a:r>
              <a:rPr lang="fi-FI" dirty="0"/>
              <a:t>/</a:t>
            </a:r>
            <a:r>
              <a:rPr lang="fi-FI" dirty="0" err="1"/>
              <a:t>fareforward</a:t>
            </a:r>
            <a:r>
              <a:rPr lang="fi-FI" dirty="0"/>
              <a:t>/2013/09/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we</a:t>
            </a:r>
            <a:r>
              <a:rPr lang="fi-FI" dirty="0"/>
              <a:t>-</a:t>
            </a:r>
            <a:r>
              <a:rPr lang="fi-FI" dirty="0" err="1"/>
              <a:t>are</a:t>
            </a:r>
            <a:r>
              <a:rPr lang="fi-FI" dirty="0"/>
              <a:t>-</a:t>
            </a:r>
            <a:r>
              <a:rPr lang="fi-FI" dirty="0" err="1"/>
              <a:t>mind</a:t>
            </a:r>
            <a:r>
              <a:rPr lang="fi-FI" dirty="0"/>
              <a:t>-</a:t>
            </a:r>
            <a:r>
              <a:rPr lang="fi-FI" dirty="0" err="1"/>
              <a:t>body</a:t>
            </a:r>
            <a:r>
              <a:rPr lang="fi-FI" dirty="0"/>
              <a:t>-and-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dangers</a:t>
            </a:r>
            <a:r>
              <a:rPr lang="fi-FI" dirty="0"/>
              <a:t>-of-</a:t>
            </a:r>
            <a:r>
              <a:rPr lang="fi-FI" dirty="0" err="1"/>
              <a:t>dualism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/>
              <a:t>Brain 1 &lt;http://</a:t>
            </a:r>
            <a:r>
              <a:rPr lang="fi-FI" dirty="0" err="1"/>
              <a:t>science.nationalgeographic.com</a:t>
            </a:r>
            <a:r>
              <a:rPr lang="fi-FI" dirty="0"/>
              <a:t>/science/</a:t>
            </a:r>
            <a:r>
              <a:rPr lang="fi-FI" dirty="0" err="1"/>
              <a:t>photos</a:t>
            </a:r>
            <a:r>
              <a:rPr lang="fi-FI" dirty="0"/>
              <a:t>/</a:t>
            </a:r>
            <a:r>
              <a:rPr lang="fi-FI" dirty="0" err="1"/>
              <a:t>brain</a:t>
            </a:r>
            <a:r>
              <a:rPr lang="fi-FI" dirty="0"/>
              <a:t>/#/human-brain_1001_600x450.jpg&gt;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en-US" dirty="0"/>
              <a:t>Knowledge questions. </a:t>
            </a:r>
            <a:r>
              <a:rPr lang="fi-FI" dirty="0"/>
              <a:t>TOK Guide for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Assessment</a:t>
            </a:r>
            <a:r>
              <a:rPr lang="fi-FI" dirty="0"/>
              <a:t> 2022. </a:t>
            </a:r>
            <a:r>
              <a:rPr lang="fi-FI" dirty="0" err="1"/>
              <a:t>Published</a:t>
            </a:r>
            <a:r>
              <a:rPr lang="fi-FI" dirty="0"/>
              <a:t> in </a:t>
            </a:r>
            <a:r>
              <a:rPr lang="fi-FI" dirty="0" err="1"/>
              <a:t>February</a:t>
            </a:r>
            <a:r>
              <a:rPr lang="fi-FI" dirty="0"/>
              <a:t> 2020.  </a:t>
            </a:r>
          </a:p>
          <a:p>
            <a:r>
              <a:rPr lang="fi-FI" dirty="0"/>
              <a:t>”</a:t>
            </a:r>
            <a:r>
              <a:rPr lang="fi-FI" dirty="0" err="1"/>
              <a:t>Cosmic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”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www.pillaicenter.com</a:t>
            </a:r>
            <a:r>
              <a:rPr lang="fi-FI" dirty="0"/>
              <a:t>/</a:t>
            </a:r>
            <a:r>
              <a:rPr lang="fi-FI" dirty="0" err="1"/>
              <a:t>mindscience.aspx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/>
              <a:t>Central and </a:t>
            </a:r>
            <a:r>
              <a:rPr lang="fi-FI" dirty="0" err="1"/>
              <a:t>peripheral</a:t>
            </a:r>
            <a:r>
              <a:rPr lang="fi-FI" dirty="0"/>
              <a:t> </a:t>
            </a:r>
            <a:r>
              <a:rPr lang="fi-FI" dirty="0" err="1"/>
              <a:t>nervous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askabiologist.asu.edu</a:t>
            </a:r>
            <a:r>
              <a:rPr lang="fi-FI" dirty="0"/>
              <a:t>/</a:t>
            </a:r>
            <a:r>
              <a:rPr lang="fi-FI" dirty="0" err="1"/>
              <a:t>parts-nervous-system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Drawing</a:t>
            </a:r>
            <a:r>
              <a:rPr lang="fi-FI" dirty="0"/>
              <a:t> a </a:t>
            </a:r>
            <a:r>
              <a:rPr lang="fi-FI" dirty="0" err="1"/>
              <a:t>tree</a:t>
            </a:r>
            <a:r>
              <a:rPr lang="fi-FI" dirty="0"/>
              <a:t> &lt; http://</a:t>
            </a:r>
            <a:r>
              <a:rPr lang="fi-FI" dirty="0" err="1"/>
              <a:t>www.wikihow.com</a:t>
            </a:r>
            <a:r>
              <a:rPr lang="fi-FI" dirty="0"/>
              <a:t>/</a:t>
            </a:r>
            <a:r>
              <a:rPr lang="fi-FI" dirty="0" err="1"/>
              <a:t>Draw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neurons</a:t>
            </a:r>
            <a:r>
              <a:rPr lang="fi-FI" dirty="0"/>
              <a:t> &lt;http://</a:t>
            </a:r>
            <a:r>
              <a:rPr lang="fi-FI" dirty="0" err="1"/>
              <a:t>www.mind.ilstu.edu</a:t>
            </a:r>
            <a:r>
              <a:rPr lang="fi-FI" dirty="0"/>
              <a:t>/</a:t>
            </a:r>
            <a:r>
              <a:rPr lang="fi-FI" dirty="0" err="1"/>
              <a:t>curriculum</a:t>
            </a:r>
            <a:r>
              <a:rPr lang="fi-FI" dirty="0"/>
              <a:t>/</a:t>
            </a:r>
            <a:r>
              <a:rPr lang="fi-FI" dirty="0" err="1"/>
              <a:t>neurons_intro</a:t>
            </a:r>
            <a:r>
              <a:rPr lang="fi-FI" dirty="0"/>
              <a:t>/</a:t>
            </a:r>
            <a:r>
              <a:rPr lang="fi-FI" dirty="0" err="1"/>
              <a:t>neurons_intro.php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/>
              <a:t>Action </a:t>
            </a:r>
            <a:r>
              <a:rPr lang="fi-FI" dirty="0" err="1"/>
              <a:t>potential</a:t>
            </a:r>
            <a:r>
              <a:rPr lang="fi-FI" dirty="0"/>
              <a:t> 1 &lt;</a:t>
            </a:r>
            <a:r>
              <a:rPr lang="en-GB" dirty="0"/>
              <a:t>http://</a:t>
            </a:r>
            <a:r>
              <a:rPr lang="en-GB" dirty="0" err="1"/>
              <a:t>www.apstherapy.co.nz</a:t>
            </a:r>
            <a:r>
              <a:rPr lang="en-GB" dirty="0"/>
              <a:t>/action%20potentials.html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/>
              <a:t>Action </a:t>
            </a:r>
            <a:r>
              <a:rPr lang="fi-FI" dirty="0" err="1"/>
              <a:t>potential</a:t>
            </a:r>
            <a:r>
              <a:rPr lang="fi-FI" dirty="0"/>
              <a:t> 2 &lt;</a:t>
            </a:r>
            <a:r>
              <a:rPr lang="en-GB" dirty="0"/>
              <a:t>http://</a:t>
            </a:r>
            <a:r>
              <a:rPr lang="en-GB" dirty="0" err="1"/>
              <a:t>www.apstherapy.co.nz</a:t>
            </a:r>
            <a:r>
              <a:rPr lang="en-GB" dirty="0"/>
              <a:t>/action%20potentials.html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 err="1"/>
              <a:t>Synapse</a:t>
            </a:r>
            <a:r>
              <a:rPr lang="fi-FI" dirty="0"/>
              <a:t> 1 &lt;http://163.178.103.176/</a:t>
            </a:r>
            <a:r>
              <a:rPr lang="fi-FI" dirty="0" err="1"/>
              <a:t>CasosBerne</a:t>
            </a:r>
            <a:r>
              <a:rPr lang="fi-FI" dirty="0"/>
              <a:t>/1aFCelular/Caso4-2/HTMLC/CasosB2/</a:t>
            </a:r>
            <a:r>
              <a:rPr lang="fi-FI" dirty="0" err="1"/>
              <a:t>Receptor</a:t>
            </a:r>
            <a:r>
              <a:rPr lang="fi-FI" dirty="0"/>
              <a:t>/Ch6.html&gt;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 err="1"/>
              <a:t>Synapse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psychlopedia.wikispaces.com</a:t>
            </a:r>
            <a:r>
              <a:rPr lang="fi-FI" dirty="0"/>
              <a:t>/</a:t>
            </a:r>
            <a:r>
              <a:rPr lang="fi-FI" dirty="0" err="1"/>
              <a:t>synapse?responseToken</a:t>
            </a:r>
            <a:r>
              <a:rPr lang="fi-FI" dirty="0"/>
              <a:t>=0729771e90fda80437ef2e80bdaddf464&gt;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 err="1"/>
              <a:t>Synaptic</a:t>
            </a:r>
            <a:r>
              <a:rPr lang="fi-FI" dirty="0"/>
              <a:t> transmission &lt;</a:t>
            </a:r>
            <a:r>
              <a:rPr lang="en-GB" dirty="0"/>
              <a:t>http://</a:t>
            </a:r>
            <a:r>
              <a:rPr lang="en-GB" dirty="0" err="1"/>
              <a:t>www.vce.bioninja.com.au</a:t>
            </a:r>
            <a:r>
              <a:rPr lang="en-GB" dirty="0"/>
              <a:t>/aos-2-detecting-and-respond/coordination--regulation/nervous-</a:t>
            </a:r>
            <a:r>
              <a:rPr lang="en-GB" dirty="0" err="1"/>
              <a:t>system.html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 err="1"/>
              <a:t>Structures</a:t>
            </a:r>
            <a:r>
              <a:rPr lang="fi-FI" dirty="0"/>
              <a:t> of </a:t>
            </a:r>
            <a:r>
              <a:rPr lang="fi-FI" dirty="0" err="1"/>
              <a:t>neurotransmitters</a:t>
            </a:r>
            <a:r>
              <a:rPr lang="fi-FI" dirty="0"/>
              <a:t> &lt;http://</a:t>
            </a:r>
            <a:r>
              <a:rPr lang="fi-FI" dirty="0" err="1"/>
              <a:t>www.compoundchem.com</a:t>
            </a:r>
            <a:r>
              <a:rPr lang="fi-FI" dirty="0"/>
              <a:t>/2015/07/30/</a:t>
            </a:r>
            <a:r>
              <a:rPr lang="fi-FI" dirty="0" err="1"/>
              <a:t>neurotransmitters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31st of August 2017.</a:t>
            </a:r>
          </a:p>
          <a:p>
            <a:r>
              <a:rPr lang="fi-FI" dirty="0"/>
              <a:t>Comic </a:t>
            </a:r>
            <a:r>
              <a:rPr lang="fi-FI" dirty="0" err="1"/>
              <a:t>brain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changeactivation.com</a:t>
            </a:r>
            <a:r>
              <a:rPr lang="fi-FI" dirty="0"/>
              <a:t>/</a:t>
            </a:r>
            <a:r>
              <a:rPr lang="fi-FI" dirty="0" err="1"/>
              <a:t>activate</a:t>
            </a:r>
            <a:r>
              <a:rPr lang="fi-FI" dirty="0"/>
              <a:t>/</a:t>
            </a:r>
            <a:r>
              <a:rPr lang="fi-FI" dirty="0" err="1"/>
              <a:t>brain</a:t>
            </a:r>
            <a:r>
              <a:rPr lang="fi-FI" dirty="0"/>
              <a:t>-and-</a:t>
            </a:r>
            <a:r>
              <a:rPr lang="fi-FI" dirty="0" err="1"/>
              <a:t>change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/>
              <a:t>Comic </a:t>
            </a:r>
            <a:r>
              <a:rPr lang="fi-FI" dirty="0" err="1"/>
              <a:t>brain</a:t>
            </a:r>
            <a:r>
              <a:rPr lang="fi-FI" dirty="0"/>
              <a:t> 2 &lt;http://</a:t>
            </a:r>
            <a:r>
              <a:rPr lang="fi-FI" dirty="0" err="1"/>
              <a:t>bowperson.com</a:t>
            </a:r>
            <a:r>
              <a:rPr lang="fi-FI" dirty="0"/>
              <a:t>/2016/12/5-brain-myths-by-asap-science/&gt;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Lobes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&lt;http://</a:t>
            </a:r>
            <a:r>
              <a:rPr lang="fi-FI" dirty="0" err="1"/>
              <a:t>rantsite.net</a:t>
            </a:r>
            <a:r>
              <a:rPr lang="fi-FI" dirty="0"/>
              <a:t>/2011/03/</a:t>
            </a:r>
            <a:r>
              <a:rPr lang="fi-FI" dirty="0" err="1"/>
              <a:t>tyhmentaako</a:t>
            </a:r>
            <a:r>
              <a:rPr lang="fi-FI" dirty="0"/>
              <a:t>-hakukoneiden-</a:t>
            </a:r>
            <a:r>
              <a:rPr lang="fi-FI" dirty="0" err="1"/>
              <a:t>kaytto</a:t>
            </a:r>
            <a:r>
              <a:rPr lang="fi-FI" dirty="0"/>
              <a:t>-</a:t>
            </a:r>
            <a:r>
              <a:rPr lang="fi-FI" dirty="0" err="1"/>
              <a:t>ihmisia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 of November 2017.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3102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Limbic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risetoshinetoday.org</a:t>
            </a:r>
            <a:r>
              <a:rPr lang="fi-FI" dirty="0"/>
              <a:t>/</a:t>
            </a:r>
            <a:r>
              <a:rPr lang="fi-FI" dirty="0" err="1"/>
              <a:t>limbic-system</a:t>
            </a:r>
            <a:r>
              <a:rPr lang="fi-FI" dirty="0"/>
              <a:t>/ 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Lashely</a:t>
            </a:r>
            <a:r>
              <a:rPr lang="fi-FI" dirty="0"/>
              <a:t> </a:t>
            </a:r>
            <a:r>
              <a:rPr lang="fi-FI" dirty="0" err="1"/>
              <a:t>cuts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www.quora.com</a:t>
            </a:r>
            <a:r>
              <a:rPr lang="fi-FI" dirty="0"/>
              <a:t>/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percentage</a:t>
            </a:r>
            <a:r>
              <a:rPr lang="fi-FI" dirty="0"/>
              <a:t>-of-</a:t>
            </a:r>
            <a:r>
              <a:rPr lang="fi-FI" dirty="0" err="1"/>
              <a:t>his</a:t>
            </a:r>
            <a:r>
              <a:rPr lang="fi-FI" dirty="0"/>
              <a:t>-</a:t>
            </a:r>
            <a:r>
              <a:rPr lang="fi-FI" dirty="0" err="1"/>
              <a:t>brain</a:t>
            </a:r>
            <a:r>
              <a:rPr lang="fi-FI" dirty="0"/>
              <a:t>-</a:t>
            </a:r>
            <a:r>
              <a:rPr lang="fi-FI" dirty="0" err="1"/>
              <a:t>did</a:t>
            </a:r>
            <a:r>
              <a:rPr lang="fi-FI" dirty="0"/>
              <a:t>-Einstein-</a:t>
            </a:r>
            <a:r>
              <a:rPr lang="fi-FI" dirty="0" err="1"/>
              <a:t>use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Lateralization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martygumblesworth.wordpress.com</a:t>
            </a:r>
            <a:r>
              <a:rPr lang="fi-FI" dirty="0"/>
              <a:t>/</a:t>
            </a:r>
            <a:r>
              <a:rPr lang="fi-FI" dirty="0" err="1"/>
              <a:t>tag</a:t>
            </a:r>
            <a:r>
              <a:rPr lang="fi-FI" dirty="0"/>
              <a:t>/</a:t>
            </a:r>
            <a:r>
              <a:rPr lang="fi-FI" dirty="0" err="1"/>
              <a:t>hemispheric-lateralization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Corpus</a:t>
            </a:r>
            <a:r>
              <a:rPr lang="fi-FI" dirty="0"/>
              <a:t> </a:t>
            </a:r>
            <a:r>
              <a:rPr lang="fi-FI" dirty="0" err="1"/>
              <a:t>callosum</a:t>
            </a:r>
            <a:r>
              <a:rPr lang="fi-FI" dirty="0"/>
              <a:t> &lt;http://</a:t>
            </a:r>
            <a:r>
              <a:rPr lang="fi-FI" dirty="0" err="1"/>
              <a:t>www.neuwritewest.org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/2014/2/6/</a:t>
            </a:r>
            <a:r>
              <a:rPr lang="fi-FI" dirty="0" err="1"/>
              <a:t>split-brains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/>
              <a:t>CGP Gray logo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CGP_Grey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November 2018.</a:t>
            </a:r>
          </a:p>
          <a:p>
            <a:r>
              <a:rPr lang="fi-FI" dirty="0" err="1"/>
              <a:t>Fresh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&lt;http://</a:t>
            </a:r>
            <a:r>
              <a:rPr lang="fi-FI" dirty="0" err="1"/>
              <a:t>www.human-memory.net</a:t>
            </a:r>
            <a:r>
              <a:rPr lang="fi-FI" dirty="0"/>
              <a:t>/</a:t>
            </a:r>
            <a:r>
              <a:rPr lang="fi-FI" dirty="0" err="1"/>
              <a:t>brain.html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</a:t>
            </a:r>
            <a:r>
              <a:rPr lang="fi-FI" dirty="0" err="1"/>
              <a:t>predict</a:t>
            </a:r>
            <a:r>
              <a:rPr lang="fi-FI" dirty="0"/>
              <a:t>/artificial-neural-networks-mapping-the-human-brain-2e0bd4a93160&gt;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www.medicalnewstoday.com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/320289.php&gt;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Februry</a:t>
            </a:r>
            <a:r>
              <a:rPr lang="fi-FI" dirty="0"/>
              <a:t> 2020.</a:t>
            </a:r>
          </a:p>
          <a:p>
            <a:r>
              <a:rPr lang="fi-FI" dirty="0"/>
              <a:t>Cameron </a:t>
            </a:r>
            <a:r>
              <a:rPr lang="fi-FI" dirty="0" err="1"/>
              <a:t>Mott’s</a:t>
            </a:r>
            <a:r>
              <a:rPr lang="fi-FI" dirty="0"/>
              <a:t> </a:t>
            </a:r>
            <a:r>
              <a:rPr lang="fi-FI" dirty="0" err="1"/>
              <a:t>hemispherectomy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www.brainstem.education</a:t>
            </a:r>
            <a:r>
              <a:rPr lang="fi-FI" dirty="0"/>
              <a:t>/case-</a:t>
            </a:r>
            <a:r>
              <a:rPr lang="fi-FI" dirty="0" err="1"/>
              <a:t>studies</a:t>
            </a:r>
            <a:r>
              <a:rPr lang="fi-FI" dirty="0"/>
              <a:t>/</a:t>
            </a:r>
            <a:r>
              <a:rPr lang="fi-FI" dirty="0" err="1"/>
              <a:t>the-girl-who-lost-half-her-brain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23rd of August 2019.</a:t>
            </a:r>
          </a:p>
          <a:p>
            <a:r>
              <a:rPr lang="fi-FI" dirty="0" err="1"/>
              <a:t>Merzenich</a:t>
            </a:r>
            <a:r>
              <a:rPr lang="fi-FI" dirty="0"/>
              <a:t> et </a:t>
            </a:r>
            <a:r>
              <a:rPr lang="fi-FI" dirty="0" err="1"/>
              <a:t>al</a:t>
            </a:r>
            <a:r>
              <a:rPr lang="fi-FI" dirty="0"/>
              <a:t> 1984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www.semanticscholar.org</a:t>
            </a:r>
            <a:r>
              <a:rPr lang="fi-FI" dirty="0"/>
              <a:t>/</a:t>
            </a:r>
            <a:r>
              <a:rPr lang="fi-FI" dirty="0" err="1"/>
              <a:t>paper</a:t>
            </a:r>
            <a:r>
              <a:rPr lang="fi-FI" dirty="0"/>
              <a:t>/</a:t>
            </a:r>
            <a:r>
              <a:rPr lang="fi-FI" dirty="0" err="1"/>
              <a:t>Functional</a:t>
            </a:r>
            <a:r>
              <a:rPr lang="fi-FI" dirty="0"/>
              <a:t>-</a:t>
            </a:r>
            <a:r>
              <a:rPr lang="fi-FI" dirty="0" err="1"/>
              <a:t>reorganization</a:t>
            </a:r>
            <a:r>
              <a:rPr lang="fi-FI" dirty="0"/>
              <a:t>-of-</a:t>
            </a:r>
            <a:r>
              <a:rPr lang="fi-FI" dirty="0" err="1"/>
              <a:t>primary</a:t>
            </a:r>
            <a:r>
              <a:rPr lang="fi-FI" dirty="0"/>
              <a:t>-</a:t>
            </a:r>
            <a:r>
              <a:rPr lang="fi-FI" dirty="0" err="1"/>
              <a:t>somatosensory</a:t>
            </a:r>
            <a:r>
              <a:rPr lang="fi-FI" dirty="0"/>
              <a:t>-William-M./b2a28d6ac45b3e6bdcd4149f1b4062b096ef7169&gt;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/>
              <a:t>EEG </a:t>
            </a:r>
            <a:r>
              <a:rPr lang="fi-FI" dirty="0" err="1"/>
              <a:t>experiment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www.verywellmind.com</a:t>
            </a:r>
            <a:r>
              <a:rPr lang="fi-FI" dirty="0"/>
              <a:t>/how-to-conduct-a-psychology-experiment-2795792&gt; </a:t>
            </a:r>
            <a:r>
              <a:rPr lang="fi-FI" dirty="0" err="1"/>
              <a:t>Accessed</a:t>
            </a:r>
            <a:r>
              <a:rPr lang="fi-FI" dirty="0"/>
              <a:t> 11th of August 2023.</a:t>
            </a:r>
          </a:p>
          <a:p>
            <a:r>
              <a:rPr lang="fi-FI" dirty="0" err="1"/>
              <a:t>Vilayanur</a:t>
            </a:r>
            <a:r>
              <a:rPr lang="fi-FI" dirty="0"/>
              <a:t> </a:t>
            </a:r>
            <a:r>
              <a:rPr lang="fi-FI" dirty="0" err="1"/>
              <a:t>Ramachand</a:t>
            </a:r>
            <a:r>
              <a:rPr lang="fi-FI" dirty="0"/>
              <a:t> &lt;http://</a:t>
            </a:r>
            <a:r>
              <a:rPr lang="fi-FI" dirty="0" err="1"/>
              <a:t>alchetron.com</a:t>
            </a:r>
            <a:r>
              <a:rPr lang="fi-FI" dirty="0"/>
              <a:t>/Vilayanur-S-Ramachandran-350014-W&gt; </a:t>
            </a:r>
            <a:r>
              <a:rPr lang="fi-FI" dirty="0" err="1"/>
              <a:t>Accessed</a:t>
            </a:r>
            <a:r>
              <a:rPr lang="fi-FI" dirty="0"/>
              <a:t>  3rd of </a:t>
            </a:r>
            <a:r>
              <a:rPr lang="fi-FI" dirty="0" err="1"/>
              <a:t>January</a:t>
            </a:r>
            <a:r>
              <a:rPr lang="fi-FI" dirty="0"/>
              <a:t> 2017.</a:t>
            </a:r>
          </a:p>
          <a:p>
            <a:r>
              <a:rPr lang="fi-FI" dirty="0"/>
              <a:t>Daniel </a:t>
            </a:r>
            <a:r>
              <a:rPr lang="fi-FI" dirty="0" err="1"/>
              <a:t>Kish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Daniel_Kish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24th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Michelangelo’s</a:t>
            </a:r>
            <a:r>
              <a:rPr lang="fi-FI" dirty="0"/>
              <a:t> David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/wiki/Daavid_(veistos)&gt;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Februry</a:t>
            </a:r>
            <a:r>
              <a:rPr lang="fi-FI" dirty="0"/>
              <a:t> 2020.</a:t>
            </a:r>
          </a:p>
          <a:p>
            <a:r>
              <a:rPr lang="fi-FI" dirty="0" err="1"/>
              <a:t>Child’s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www.fhi.no</a:t>
            </a:r>
            <a:r>
              <a:rPr lang="fi-FI" dirty="0"/>
              <a:t>/en/</a:t>
            </a:r>
            <a:r>
              <a:rPr lang="fi-FI" dirty="0" err="1"/>
              <a:t>studies</a:t>
            </a:r>
            <a:r>
              <a:rPr lang="fi-FI" dirty="0"/>
              <a:t>/</a:t>
            </a:r>
            <a:r>
              <a:rPr lang="fi-FI" dirty="0" err="1"/>
              <a:t>neurotox</a:t>
            </a:r>
            <a:r>
              <a:rPr lang="fi-FI" dirty="0"/>
              <a:t>/</a:t>
            </a:r>
            <a:r>
              <a:rPr lang="fi-FI" dirty="0" err="1"/>
              <a:t>contaminants-brain-development</a:t>
            </a:r>
            <a:r>
              <a:rPr lang="fi-FI" dirty="0"/>
              <a:t>/ 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Synaptic</a:t>
            </a:r>
            <a:r>
              <a:rPr lang="fi-FI" dirty="0"/>
              <a:t> </a:t>
            </a:r>
            <a:r>
              <a:rPr lang="fi-FI" dirty="0" err="1"/>
              <a:t>pruning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www.quora.com</a:t>
            </a:r>
            <a:r>
              <a:rPr lang="fi-FI" dirty="0"/>
              <a:t>/How-</a:t>
            </a:r>
            <a:r>
              <a:rPr lang="fi-FI" dirty="0" err="1"/>
              <a:t>much</a:t>
            </a:r>
            <a:r>
              <a:rPr lang="fi-FI" dirty="0"/>
              <a:t>-</a:t>
            </a:r>
            <a:r>
              <a:rPr lang="fi-FI" dirty="0" err="1"/>
              <a:t>can-our-brains-be-altered-after-we-enter-adulthood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Synaptic</a:t>
            </a:r>
            <a:r>
              <a:rPr lang="fi-FI" dirty="0"/>
              <a:t> </a:t>
            </a:r>
            <a:r>
              <a:rPr lang="fi-FI" dirty="0" err="1"/>
              <a:t>pruning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goodsciencewriting.wordpress.com</a:t>
            </a:r>
            <a:r>
              <a:rPr lang="fi-FI" dirty="0"/>
              <a:t>/2017/04/11/</a:t>
            </a:r>
            <a:r>
              <a:rPr lang="fi-FI" dirty="0" err="1"/>
              <a:t>zen</a:t>
            </a:r>
            <a:r>
              <a:rPr lang="fi-FI" dirty="0"/>
              <a:t>-and-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art</a:t>
            </a:r>
            <a:r>
              <a:rPr lang="fi-FI" dirty="0"/>
              <a:t>-of-</a:t>
            </a:r>
            <a:r>
              <a:rPr lang="fi-FI" dirty="0" err="1"/>
              <a:t>synaptic</a:t>
            </a:r>
            <a:r>
              <a:rPr lang="fi-FI" dirty="0"/>
              <a:t>-</a:t>
            </a:r>
            <a:r>
              <a:rPr lang="fi-FI" dirty="0" err="1"/>
              <a:t>pruning-new-cartoons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/>
              <a:t>Hindi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/wiki/Hindi&gt;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  <a:r>
              <a:rPr lang="fi-FI" dirty="0" err="1"/>
              <a:t>February</a:t>
            </a:r>
            <a:r>
              <a:rPr lang="fi-FI" dirty="0"/>
              <a:t> 2020. </a:t>
            </a:r>
          </a:p>
          <a:p>
            <a:r>
              <a:rPr lang="fi-FI" dirty="0" err="1"/>
              <a:t>Excitatory</a:t>
            </a:r>
            <a:r>
              <a:rPr lang="fi-FI" dirty="0"/>
              <a:t> and </a:t>
            </a:r>
            <a:r>
              <a:rPr lang="fi-FI" dirty="0" err="1"/>
              <a:t>inhibitory</a:t>
            </a:r>
            <a:r>
              <a:rPr lang="fi-FI" dirty="0"/>
              <a:t> </a:t>
            </a:r>
            <a:r>
              <a:rPr lang="fi-FI" dirty="0" err="1"/>
              <a:t>neurotransmitters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study.com</a:t>
            </a:r>
            <a:r>
              <a:rPr lang="fi-FI" dirty="0"/>
              <a:t>/academy/</a:t>
            </a:r>
            <a:r>
              <a:rPr lang="fi-FI" dirty="0" err="1"/>
              <a:t>lesson</a:t>
            </a:r>
            <a:r>
              <a:rPr lang="fi-FI" dirty="0"/>
              <a:t>/</a:t>
            </a:r>
            <a:r>
              <a:rPr lang="fi-FI" dirty="0" err="1"/>
              <a:t>types</a:t>
            </a:r>
            <a:r>
              <a:rPr lang="fi-FI" dirty="0"/>
              <a:t>-of-</a:t>
            </a:r>
            <a:r>
              <a:rPr lang="fi-FI" dirty="0" err="1"/>
              <a:t>neurotransmitters.html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2020.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01567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71EC8-CF30-3245-B6BF-C8EAAC00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0D2A6F-B806-5C4C-A04E-035AF1C2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Brain’s</a:t>
            </a:r>
            <a:r>
              <a:rPr lang="fi-FI" dirty="0"/>
              <a:t> </a:t>
            </a:r>
            <a:r>
              <a:rPr lang="fi-FI" dirty="0" err="1"/>
              <a:t>reward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knowingneurons.com</a:t>
            </a:r>
            <a:r>
              <a:rPr lang="fi-FI" dirty="0"/>
              <a:t>/2012/10/31/</a:t>
            </a:r>
            <a:r>
              <a:rPr lang="fi-FI" dirty="0" err="1"/>
              <a:t>the-reward-pathway-reinforces-behavior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September</a:t>
            </a:r>
            <a:r>
              <a:rPr lang="fi-FI" dirty="0"/>
              <a:t> 2020.</a:t>
            </a:r>
          </a:p>
          <a:p>
            <a:r>
              <a:rPr lang="fi-FI" dirty="0"/>
              <a:t>Helen Fisher &lt;http://</a:t>
            </a:r>
            <a:r>
              <a:rPr lang="fi-FI" dirty="0" err="1"/>
              <a:t>www.greatthoughtstreasury.com</a:t>
            </a:r>
            <a:r>
              <a:rPr lang="fi-FI" dirty="0"/>
              <a:t>/</a:t>
            </a:r>
            <a:r>
              <a:rPr lang="fi-FI" dirty="0" err="1"/>
              <a:t>author</a:t>
            </a:r>
            <a:r>
              <a:rPr lang="fi-FI" dirty="0"/>
              <a:t>/</a:t>
            </a:r>
            <a:r>
              <a:rPr lang="fi-FI" dirty="0" err="1"/>
              <a:t>helen-fisher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Symptoms</a:t>
            </a:r>
            <a:r>
              <a:rPr lang="fi-FI" dirty="0"/>
              <a:t> of </a:t>
            </a:r>
            <a:r>
              <a:rPr lang="fi-FI" dirty="0" err="1"/>
              <a:t>Parkinson’s</a:t>
            </a:r>
            <a:r>
              <a:rPr lang="fi-FI" dirty="0"/>
              <a:t> </a:t>
            </a:r>
            <a:r>
              <a:rPr lang="fi-FI" dirty="0" err="1"/>
              <a:t>disease</a:t>
            </a:r>
            <a:r>
              <a:rPr lang="fi-FI" dirty="0"/>
              <a:t> &lt;http://</a:t>
            </a:r>
            <a:r>
              <a:rPr lang="fi-FI" dirty="0" err="1"/>
              <a:t>www.tpgonlinedaily.com</a:t>
            </a:r>
            <a:r>
              <a:rPr lang="fi-FI" dirty="0"/>
              <a:t>/</a:t>
            </a:r>
            <a:r>
              <a:rPr lang="fi-FI" dirty="0" err="1"/>
              <a:t>new-developments-parkinsons-disease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24th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Dopamine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Dopamine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September</a:t>
            </a:r>
            <a:r>
              <a:rPr lang="fi-FI" dirty="0"/>
              <a:t> 2020.</a:t>
            </a:r>
          </a:p>
          <a:p>
            <a:r>
              <a:rPr lang="fi-FI" dirty="0" err="1"/>
              <a:t>Schizophrenia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www.curejoy.com</a:t>
            </a:r>
            <a:r>
              <a:rPr lang="fi-FI" dirty="0"/>
              <a:t>/</a:t>
            </a:r>
            <a:r>
              <a:rPr lang="fi-FI" dirty="0" err="1"/>
              <a:t>content</a:t>
            </a:r>
            <a:r>
              <a:rPr lang="fi-FI" dirty="0"/>
              <a:t>/</a:t>
            </a:r>
            <a:r>
              <a:rPr lang="fi-FI" dirty="0" err="1"/>
              <a:t>natural</a:t>
            </a:r>
            <a:r>
              <a:rPr lang="fi-FI" dirty="0"/>
              <a:t>-</a:t>
            </a:r>
            <a:r>
              <a:rPr lang="fi-FI" dirty="0" err="1"/>
              <a:t>treatment</a:t>
            </a:r>
            <a:r>
              <a:rPr lang="fi-FI" dirty="0"/>
              <a:t>-for-</a:t>
            </a:r>
            <a:r>
              <a:rPr lang="fi-FI" dirty="0" err="1"/>
              <a:t>schizophrenia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24th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Serotonin</a:t>
            </a:r>
            <a:r>
              <a:rPr lang="fi-FI" dirty="0"/>
              <a:t> 1 and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/wiki/Serotoniini&gt; </a:t>
            </a:r>
            <a:r>
              <a:rPr lang="fi-FI" dirty="0" err="1"/>
              <a:t>Accessed</a:t>
            </a:r>
            <a:r>
              <a:rPr lang="fi-FI" dirty="0"/>
              <a:t> 15th of August 2020.</a:t>
            </a:r>
          </a:p>
          <a:p>
            <a:r>
              <a:rPr lang="fi-FI" dirty="0"/>
              <a:t>Depression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showcase.laurea.fi</a:t>
            </a:r>
            <a:r>
              <a:rPr lang="fi-FI" dirty="0"/>
              <a:t>/</a:t>
            </a:r>
            <a:r>
              <a:rPr lang="fi-FI" dirty="0" err="1"/>
              <a:t>tag</a:t>
            </a:r>
            <a:r>
              <a:rPr lang="fi-FI" dirty="0"/>
              <a:t>/depression/&gt;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2021.</a:t>
            </a:r>
          </a:p>
          <a:p>
            <a:r>
              <a:rPr lang="fi-FI" dirty="0" err="1"/>
              <a:t>Acetylcholine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Acetylcholine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2021. </a:t>
            </a:r>
          </a:p>
          <a:p>
            <a:r>
              <a:rPr lang="fi-FI" dirty="0"/>
              <a:t>SSRI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neurosciencenews.com</a:t>
            </a:r>
            <a:r>
              <a:rPr lang="fi-FI" dirty="0"/>
              <a:t>/neuropharmacology-decynium-22-ssri-serotonin-248/&gt;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Agonists</a:t>
            </a:r>
            <a:r>
              <a:rPr lang="fi-FI" dirty="0"/>
              <a:t> and </a:t>
            </a:r>
            <a:r>
              <a:rPr lang="fi-FI" dirty="0" err="1"/>
              <a:t>antagonists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fi.m.wikipedia.org</a:t>
            </a:r>
            <a:r>
              <a:rPr lang="fi-FI" dirty="0"/>
              <a:t>/wiki/Antagonisti_(lääketiede)&gt;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synapse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www.sciencephoto.com</a:t>
            </a:r>
            <a:r>
              <a:rPr lang="fi-FI" dirty="0"/>
              <a:t>/media/844170/</a:t>
            </a:r>
            <a:r>
              <a:rPr lang="fi-FI" dirty="0" err="1"/>
              <a:t>view</a:t>
            </a:r>
            <a:r>
              <a:rPr lang="fi-FI" dirty="0"/>
              <a:t>/</a:t>
            </a:r>
            <a:r>
              <a:rPr lang="fi-FI" dirty="0" err="1"/>
              <a:t>synapse-illustration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August 2024.</a:t>
            </a:r>
          </a:p>
          <a:p>
            <a:r>
              <a:rPr lang="fi-FI" dirty="0" err="1"/>
              <a:t>Scopolamine</a:t>
            </a:r>
            <a:r>
              <a:rPr lang="fi-FI" dirty="0"/>
              <a:t> / </a:t>
            </a:r>
            <a:r>
              <a:rPr lang="fi-FI" dirty="0" err="1"/>
              <a:t>Devil’s</a:t>
            </a:r>
            <a:r>
              <a:rPr lang="fi-FI" dirty="0"/>
              <a:t> </a:t>
            </a:r>
            <a:r>
              <a:rPr lang="fi-FI" dirty="0" err="1"/>
              <a:t>Breath</a:t>
            </a:r>
            <a:r>
              <a:rPr lang="fi-FI" dirty="0"/>
              <a:t>: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www.the-star.co.ke</a:t>
            </a:r>
            <a:r>
              <a:rPr lang="fi-FI" dirty="0"/>
              <a:t>/</a:t>
            </a:r>
            <a:r>
              <a:rPr lang="fi-FI" dirty="0" err="1"/>
              <a:t>sasa</a:t>
            </a:r>
            <a:r>
              <a:rPr lang="fi-FI" dirty="0"/>
              <a:t>/</a:t>
            </a:r>
            <a:r>
              <a:rPr lang="fi-FI" dirty="0" err="1"/>
              <a:t>lifestyle</a:t>
            </a:r>
            <a:r>
              <a:rPr lang="fi-FI" dirty="0"/>
              <a:t>/2019-06-08-devils-breath-used-to-hypnotise-rob-victims/&gt; </a:t>
            </a:r>
            <a:r>
              <a:rPr lang="fi-FI" dirty="0" err="1"/>
              <a:t>Accessed</a:t>
            </a:r>
            <a:r>
              <a:rPr lang="fi-FI" dirty="0"/>
              <a:t> 9th of </a:t>
            </a:r>
            <a:r>
              <a:rPr lang="fi-FI" dirty="0" err="1"/>
              <a:t>March</a:t>
            </a:r>
            <a:r>
              <a:rPr lang="fi-FI" dirty="0"/>
              <a:t> 2021.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829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D1FA3FB-F3F3-4C40-B8A3-D30A868D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Reductionism</a:t>
            </a: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9705E33-AF21-A44B-BFDE-BF1C2ABC9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3451122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113E7ED-3F84-954E-AA43-DB039E85AAEE}"/>
              </a:ext>
            </a:extLst>
          </p:cNvPr>
          <p:cNvSpPr txBox="1"/>
          <p:nvPr/>
        </p:nvSpPr>
        <p:spPr>
          <a:xfrm>
            <a:off x="1519433" y="5161936"/>
            <a:ext cx="6105133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IS EVERYTHING JUST APPLIED PHYSICS? </a:t>
            </a:r>
          </a:p>
          <a:p>
            <a:pPr algn="ctr"/>
            <a:r>
              <a:rPr lang="fi-FI" sz="2800" b="1" dirty="0"/>
              <a:t>OR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33167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8768F-A93C-EE47-8930-51109ECC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85C543-A373-4041-A829-3B0BAFBB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7032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To what extent are holistic and reductionistic explanations of human behaviour valid?</a:t>
            </a:r>
          </a:p>
          <a:p>
            <a:pPr lvl="1"/>
            <a:r>
              <a:rPr lang="en-GB" dirty="0"/>
              <a:t>Provide opposing and supporting arguments for both holism and reductionism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5539E27-CB1C-8141-B7BF-0972FE55A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4232" y="1417638"/>
            <a:ext cx="3952568" cy="4624505"/>
          </a:xfrm>
        </p:spPr>
      </p:pic>
    </p:spTree>
    <p:extLst>
      <p:ext uri="{BB962C8B-B14F-4D97-AF65-F5344CB8AC3E}">
        <p14:creationId xmlns:p14="http://schemas.microsoft.com/office/powerpoint/2010/main" val="22859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How does your </a:t>
            </a:r>
            <a:br>
              <a:rPr lang="en-GB" dirty="0"/>
            </a:br>
            <a:r>
              <a:rPr lang="en-GB" dirty="0"/>
              <a:t>mind exist?</a:t>
            </a:r>
          </a:p>
          <a:p>
            <a:r>
              <a:rPr lang="en-GB" dirty="0"/>
              <a:t>How is your mind different from </a:t>
            </a:r>
            <a:br>
              <a:rPr lang="en-GB" dirty="0"/>
            </a:br>
            <a:r>
              <a:rPr lang="en-GB" dirty="0"/>
              <a:t>your body?</a:t>
            </a:r>
          </a:p>
          <a:p>
            <a:r>
              <a:rPr lang="en-GB" dirty="0"/>
              <a:t>What is the relationship between your body and mind?</a:t>
            </a:r>
          </a:p>
        </p:txBody>
      </p:sp>
      <p:pic>
        <p:nvPicPr>
          <p:cNvPr id="5" name="Sisällön paikkamerkki 4" descr="mind-brai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r="36397"/>
          <a:stretch/>
        </p:blipFill>
        <p:spPr>
          <a:xfrm>
            <a:off x="4650338" y="1602581"/>
            <a:ext cx="4034324" cy="4521200"/>
          </a:xfrm>
        </p:spPr>
      </p:pic>
    </p:spTree>
    <p:extLst>
      <p:ext uri="{BB962C8B-B14F-4D97-AF65-F5344CB8AC3E}">
        <p14:creationId xmlns:p14="http://schemas.microsoft.com/office/powerpoint/2010/main" val="2377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6937</TotalTime>
  <Words>2893</Words>
  <Application>Microsoft Macintosh PowerPoint</Application>
  <PresentationFormat>Näytössä katseltava diaesitys (4:3)</PresentationFormat>
  <Paragraphs>372</Paragraphs>
  <Slides>67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Office-teema</vt:lpstr>
      <vt:lpstr>THE BRAIN AND BEHAVIOUR</vt:lpstr>
      <vt:lpstr>TASK</vt:lpstr>
      <vt:lpstr>PowerPoint-esitys</vt:lpstr>
      <vt:lpstr>Nature vs. nurture debate</vt:lpstr>
      <vt:lpstr>Holism</vt:lpstr>
      <vt:lpstr>Reductionism</vt:lpstr>
      <vt:lpstr>Reductionism</vt:lpstr>
      <vt:lpstr>TASK</vt:lpstr>
      <vt:lpstr>TASK</vt:lpstr>
      <vt:lpstr>Mind–body problem</vt:lpstr>
      <vt:lpstr>Materialism</vt:lpstr>
      <vt:lpstr>TOK-LINK</vt:lpstr>
      <vt:lpstr>TASK</vt:lpstr>
      <vt:lpstr>Neuron</vt:lpstr>
      <vt:lpstr>TASK</vt:lpstr>
      <vt:lpstr>TASK</vt:lpstr>
      <vt:lpstr>Neuron</vt:lpstr>
      <vt:lpstr>Action potential</vt:lpstr>
      <vt:lpstr>Action potential</vt:lpstr>
      <vt:lpstr>Synaptic transmission</vt:lpstr>
      <vt:lpstr>Synaptic transmission</vt:lpstr>
      <vt:lpstr>PowerPoint-esitys</vt:lpstr>
      <vt:lpstr>TASK</vt:lpstr>
      <vt:lpstr>TASK</vt:lpstr>
      <vt:lpstr>Brain research</vt:lpstr>
      <vt:lpstr>Brain imaging technologies</vt:lpstr>
      <vt:lpstr>GROUP PROJECT</vt:lpstr>
      <vt:lpstr>GROUP PROJECT</vt:lpstr>
      <vt:lpstr>Brain imaging technologies</vt:lpstr>
      <vt:lpstr>Localization</vt:lpstr>
      <vt:lpstr>Localization</vt:lpstr>
      <vt:lpstr>Localization</vt:lpstr>
      <vt:lpstr>TASK</vt:lpstr>
      <vt:lpstr>TASK</vt:lpstr>
      <vt:lpstr>Localization</vt:lpstr>
      <vt:lpstr>Neural networks</vt:lpstr>
      <vt:lpstr>Neuroplasticity</vt:lpstr>
      <vt:lpstr>TASK</vt:lpstr>
      <vt:lpstr>TASK</vt:lpstr>
      <vt:lpstr>RESEARCH: Types of experiments</vt:lpstr>
      <vt:lpstr>TASK</vt:lpstr>
      <vt:lpstr>TASK</vt:lpstr>
      <vt:lpstr>Neural pruning</vt:lpstr>
      <vt:lpstr>Neural pruning</vt:lpstr>
      <vt:lpstr>Neural pruning</vt:lpstr>
      <vt:lpstr>TASK</vt:lpstr>
      <vt:lpstr>TASK</vt:lpstr>
      <vt:lpstr>Neurotransmitters</vt:lpstr>
      <vt:lpstr>Neurotransmitters</vt:lpstr>
      <vt:lpstr>TASK</vt:lpstr>
      <vt:lpstr>TASK</vt:lpstr>
      <vt:lpstr>EXTRA TASK</vt:lpstr>
      <vt:lpstr>Neurotransmitters</vt:lpstr>
      <vt:lpstr>Neurotransmitter</vt:lpstr>
      <vt:lpstr>TASK</vt:lpstr>
      <vt:lpstr>Neurotransmitters</vt:lpstr>
      <vt:lpstr>Neurotransmitters</vt:lpstr>
      <vt:lpstr>Neurotransmitters</vt:lpstr>
      <vt:lpstr>Neurotransmitters</vt:lpstr>
      <vt:lpstr>TASK</vt:lpstr>
      <vt:lpstr>TASK</vt:lpstr>
      <vt:lpstr>TASK</vt:lpstr>
      <vt:lpstr>Sources</vt:lpstr>
      <vt:lpstr>Picture sources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320</cp:revision>
  <dcterms:created xsi:type="dcterms:W3CDTF">2016-01-27T06:20:57Z</dcterms:created>
  <dcterms:modified xsi:type="dcterms:W3CDTF">2024-08-30T08:37:51Z</dcterms:modified>
</cp:coreProperties>
</file>