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256" r:id="rId2"/>
    <p:sldId id="374" r:id="rId3"/>
    <p:sldId id="279" r:id="rId4"/>
    <p:sldId id="280" r:id="rId5"/>
    <p:sldId id="281" r:id="rId6"/>
    <p:sldId id="282" r:id="rId7"/>
    <p:sldId id="377" r:id="rId8"/>
    <p:sldId id="370" r:id="rId9"/>
    <p:sldId id="315" r:id="rId10"/>
    <p:sldId id="380" r:id="rId11"/>
    <p:sldId id="375" r:id="rId12"/>
    <p:sldId id="361" r:id="rId13"/>
    <p:sldId id="289" r:id="rId14"/>
    <p:sldId id="290" r:id="rId15"/>
    <p:sldId id="291" r:id="rId16"/>
    <p:sldId id="344" r:id="rId17"/>
    <p:sldId id="356" r:id="rId18"/>
    <p:sldId id="357" r:id="rId19"/>
    <p:sldId id="358" r:id="rId20"/>
    <p:sldId id="376" r:id="rId21"/>
    <p:sldId id="300" r:id="rId22"/>
    <p:sldId id="355" r:id="rId23"/>
    <p:sldId id="316" r:id="rId24"/>
    <p:sldId id="378" r:id="rId25"/>
    <p:sldId id="379" r:id="rId26"/>
    <p:sldId id="381" r:id="rId27"/>
    <p:sldId id="382" r:id="rId28"/>
    <p:sldId id="383" r:id="rId29"/>
    <p:sldId id="303" r:id="rId30"/>
    <p:sldId id="296" r:id="rId31"/>
    <p:sldId id="302" r:id="rId32"/>
    <p:sldId id="305" r:id="rId33"/>
    <p:sldId id="307" r:id="rId34"/>
    <p:sldId id="293" r:id="rId35"/>
    <p:sldId id="322" r:id="rId36"/>
    <p:sldId id="384" r:id="rId37"/>
    <p:sldId id="297" r:id="rId38"/>
    <p:sldId id="298" r:id="rId39"/>
    <p:sldId id="365" r:id="rId40"/>
    <p:sldId id="325" r:id="rId41"/>
    <p:sldId id="367" r:id="rId42"/>
    <p:sldId id="332" r:id="rId43"/>
    <p:sldId id="368" r:id="rId44"/>
    <p:sldId id="393" r:id="rId45"/>
    <p:sldId id="388" r:id="rId46"/>
    <p:sldId id="389" r:id="rId47"/>
    <p:sldId id="390" r:id="rId48"/>
    <p:sldId id="391" r:id="rId49"/>
    <p:sldId id="392" r:id="rId50"/>
    <p:sldId id="385" r:id="rId51"/>
    <p:sldId id="340" r:id="rId52"/>
    <p:sldId id="339" r:id="rId53"/>
    <p:sldId id="336" r:id="rId54"/>
    <p:sldId id="371" r:id="rId55"/>
    <p:sldId id="329" r:id="rId56"/>
    <p:sldId id="330" r:id="rId57"/>
    <p:sldId id="386" r:id="rId58"/>
    <p:sldId id="331" r:id="rId59"/>
    <p:sldId id="352" r:id="rId60"/>
    <p:sldId id="342" r:id="rId61"/>
    <p:sldId id="343" r:id="rId62"/>
    <p:sldId id="345" r:id="rId63"/>
    <p:sldId id="347" r:id="rId64"/>
    <p:sldId id="346" r:id="rId65"/>
    <p:sldId id="354" r:id="rId66"/>
    <p:sldId id="353" r:id="rId67"/>
    <p:sldId id="335" r:id="rId68"/>
    <p:sldId id="348" r:id="rId69"/>
    <p:sldId id="349" r:id="rId70"/>
    <p:sldId id="350" r:id="rId71"/>
    <p:sldId id="351" r:id="rId72"/>
    <p:sldId id="273" r:id="rId73"/>
    <p:sldId id="313" r:id="rId74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5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7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CEDE-BC5B-2D4A-B5F4-E499FCF7E495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40CF1-BEF0-2E49-9764-3E639F3029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42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uistiinpanoj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B8047-1724-924D-87A0-B4AEB4C995A3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707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D181-BC32-7549-9FE7-B19F0EEA4A7F}" type="slidenum">
              <a:rPr lang="fi-FI" smtClean="0"/>
              <a:t>62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28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AD181-BC32-7549-9FE7-B19F0EEA4A7F}" type="slidenum">
              <a:rPr lang="fi-FI" smtClean="0"/>
              <a:t>66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333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12.1.2024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s.org.uk/news-and-policy/bps-code-ethics-and-conduct" TargetMode="External"/><Relationship Id="rId2" Type="http://schemas.openxmlformats.org/officeDocument/2006/relationships/hyperlink" Target="https://www.apa.org/ethics/cod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ibpublishing.ibo.org/d_3_psych_gui_1702_1/apps/dpapp/guide.html?doc=d_3_psych_gui_1702_1_e&amp;part=3&amp;chapter=6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RESEARCH METHODOLOGY </a:t>
            </a:r>
            <a:br>
              <a:rPr lang="fi-FI" b="1" dirty="0"/>
            </a:br>
            <a:r>
              <a:rPr lang="fi-FI" b="1" dirty="0"/>
              <a:t>FOR PAPER 3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C06700-2563-7E40-7C06-248F5454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Quantitative</a:t>
            </a:r>
            <a:r>
              <a:rPr lang="fi-FI" dirty="0"/>
              <a:t> and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3DB2AC-B7CF-4CFB-6C98-18189C268D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Please note!</a:t>
            </a:r>
          </a:p>
          <a:p>
            <a:r>
              <a:rPr lang="en-GB" dirty="0"/>
              <a:t>In Paper 3, the stimulus material can be either quantitative or qualitative or both</a:t>
            </a: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791277D5-24B6-8900-5428-42CDDCBBC9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434" r="20075"/>
          <a:stretch/>
        </p:blipFill>
        <p:spPr>
          <a:xfrm>
            <a:off x="4572000" y="2025502"/>
            <a:ext cx="4038600" cy="3634216"/>
          </a:xfrm>
        </p:spPr>
      </p:pic>
    </p:spTree>
    <p:extLst>
      <p:ext uri="{BB962C8B-B14F-4D97-AF65-F5344CB8AC3E}">
        <p14:creationId xmlns:p14="http://schemas.microsoft.com/office/powerpoint/2010/main" val="8070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C06700-2563-7E40-7C06-248F5454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3DB2AC-B7CF-4CFB-6C98-18189C268D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the May 2019 P3 stimulus material and try to create sketch responses with your pair or with your group to question </a:t>
            </a:r>
            <a:r>
              <a:rPr lang="en-GB" b="1" dirty="0"/>
              <a:t>1. (a)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Sisällön paikkamerkki 4" descr="NEW-DP-MODEL.jpg">
            <a:extLst>
              <a:ext uri="{FF2B5EF4-FFF2-40B4-BE49-F238E27FC236}">
                <a16:creationId xmlns:a16="http://schemas.microsoft.com/office/drawing/2014/main" id="{C43D5AD6-23A6-FFBB-A8E5-9270D8F5A4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>
          <a:xfrm>
            <a:off x="4648202" y="1600196"/>
            <a:ext cx="4038586" cy="4525962"/>
          </a:xfrm>
        </p:spPr>
      </p:pic>
    </p:spTree>
    <p:extLst>
      <p:ext uri="{BB962C8B-B14F-4D97-AF65-F5344CB8AC3E}">
        <p14:creationId xmlns:p14="http://schemas.microsoft.com/office/powerpoint/2010/main" val="35004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REVIEW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Read pages 12–14</a:t>
            </a:r>
          </a:p>
          <a:p>
            <a:r>
              <a:rPr lang="en-GB" dirty="0"/>
              <a:t>What was meant by:</a:t>
            </a:r>
          </a:p>
          <a:p>
            <a:pPr lvl="1"/>
            <a:r>
              <a:rPr lang="en-GB" i="1" dirty="0"/>
              <a:t>Independent measures design?</a:t>
            </a:r>
          </a:p>
          <a:p>
            <a:pPr lvl="1"/>
            <a:r>
              <a:rPr lang="en-GB" i="1" dirty="0"/>
              <a:t>Matched pairs design?</a:t>
            </a:r>
          </a:p>
          <a:p>
            <a:pPr lvl="1"/>
            <a:r>
              <a:rPr lang="en-GB" i="1" dirty="0"/>
              <a:t>Repeated measures design?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46702"/>
            <a:ext cx="4038600" cy="2019300"/>
          </a:xfrm>
        </p:spPr>
      </p:pic>
    </p:spTree>
    <p:extLst>
      <p:ext uri="{BB962C8B-B14F-4D97-AF65-F5344CB8AC3E}">
        <p14:creationId xmlns:p14="http://schemas.microsoft.com/office/powerpoint/2010/main" val="350594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4D9BC8-0D1A-F14C-82F6-EC66FEAB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Experimental</a:t>
            </a:r>
            <a:r>
              <a:rPr lang="fi-FI"/>
              <a:t> </a:t>
            </a:r>
            <a:r>
              <a:rPr lang="fi-FI" err="1"/>
              <a:t>designs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39DA0D-EEA9-2D48-B24B-3D88F3E2B0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/>
          </a:p>
          <a:p>
            <a:r>
              <a:rPr lang="en-GB" b="1"/>
              <a:t>Independent measures design</a:t>
            </a:r>
          </a:p>
          <a:p>
            <a:pPr lvl="1"/>
            <a:r>
              <a:rPr lang="en-GB"/>
              <a:t>Random allocation of groups and comparison between these groups</a:t>
            </a:r>
          </a:p>
          <a:p>
            <a:pPr lvl="1"/>
            <a:r>
              <a:rPr lang="en-GB"/>
              <a:t>The larger the sample, the higher the chance of the groups being </a:t>
            </a:r>
            <a:r>
              <a:rPr lang="en-GB" i="1"/>
              <a:t>equivalent</a:t>
            </a:r>
            <a:r>
              <a:rPr lang="en-GB"/>
              <a:t>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1F5F391-55CE-0E42-91C4-A7E350819FC4}"/>
              </a:ext>
            </a:extLst>
          </p:cNvPr>
          <p:cNvSpPr txBox="1"/>
          <p:nvPr/>
        </p:nvSpPr>
        <p:spPr>
          <a:xfrm>
            <a:off x="5093953" y="2318715"/>
            <a:ext cx="314708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/>
              <a:t>EXPERIMENTAL GROUP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D158D8A-A1DA-1749-BB60-DB69BDA85C0D}"/>
              </a:ext>
            </a:extLst>
          </p:cNvPr>
          <p:cNvSpPr txBox="1"/>
          <p:nvPr/>
        </p:nvSpPr>
        <p:spPr>
          <a:xfrm>
            <a:off x="5455591" y="4041500"/>
            <a:ext cx="242380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/>
              <a:t>CONTROL GROUP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D5FAAFC-3527-E241-9D62-0C3B03338817}"/>
              </a:ext>
            </a:extLst>
          </p:cNvPr>
          <p:cNvSpPr txBox="1"/>
          <p:nvPr/>
        </p:nvSpPr>
        <p:spPr>
          <a:xfrm>
            <a:off x="6033986" y="3046865"/>
            <a:ext cx="126701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 b="1"/>
              <a:t>IV =&gt; DV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EF1B045-9B23-2E4B-8C4B-D34770FA62FF}"/>
              </a:ext>
            </a:extLst>
          </p:cNvPr>
          <p:cNvSpPr txBox="1"/>
          <p:nvPr/>
        </p:nvSpPr>
        <p:spPr>
          <a:xfrm>
            <a:off x="5647824" y="4755016"/>
            <a:ext cx="203934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/>
              <a:t>Same setting, </a:t>
            </a:r>
          </a:p>
          <a:p>
            <a:r>
              <a:rPr lang="en-GB" sz="2400" b="1"/>
              <a:t>but without IV</a:t>
            </a:r>
          </a:p>
        </p:txBody>
      </p:sp>
    </p:spTree>
    <p:extLst>
      <p:ext uri="{BB962C8B-B14F-4D97-AF65-F5344CB8AC3E}">
        <p14:creationId xmlns:p14="http://schemas.microsoft.com/office/powerpoint/2010/main" val="237190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5E3AB8-8F7A-134F-96A6-0E1F49E9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Experimental</a:t>
            </a:r>
            <a:r>
              <a:rPr lang="fi-FI"/>
              <a:t> </a:t>
            </a:r>
            <a:r>
              <a:rPr lang="fi-FI" err="1"/>
              <a:t>designs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1404A2-EE5A-A74A-B30B-B433CFF129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 b="1"/>
              <a:t>Matched pairs design</a:t>
            </a:r>
          </a:p>
          <a:p>
            <a:pPr lvl="1"/>
            <a:r>
              <a:rPr lang="en-GB"/>
              <a:t>Researcher controls the </a:t>
            </a:r>
            <a:r>
              <a:rPr lang="en-GB" i="1"/>
              <a:t>equivalence</a:t>
            </a:r>
            <a:r>
              <a:rPr lang="en-GB"/>
              <a:t> of groups manually by ranking the participants and matching similar pairs randomly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C7869FA-1BA4-F648-A0AF-DC59F200E072}"/>
              </a:ext>
            </a:extLst>
          </p:cNvPr>
          <p:cNvSpPr txBox="1"/>
          <p:nvPr/>
        </p:nvSpPr>
        <p:spPr>
          <a:xfrm>
            <a:off x="4495800" y="3610092"/>
            <a:ext cx="88517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/>
              <a:t>Initial</a:t>
            </a:r>
          </a:p>
          <a:p>
            <a:pPr algn="ctr"/>
            <a:r>
              <a:rPr lang="en-GB" sz="2400"/>
              <a:t>test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7AD4399-4205-DE48-869D-CDD620A66A6F}"/>
              </a:ext>
            </a:extLst>
          </p:cNvPr>
          <p:cNvSpPr txBox="1"/>
          <p:nvPr/>
        </p:nvSpPr>
        <p:spPr>
          <a:xfrm>
            <a:off x="4959977" y="1600200"/>
            <a:ext cx="166616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/>
              <a:t>Ranked</a:t>
            </a:r>
          </a:p>
          <a:p>
            <a:pPr algn="ctr"/>
            <a:r>
              <a:rPr lang="en-GB" sz="2400"/>
              <a:t>participants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01EC57E-C0C4-0E44-8135-ACEB7C6ADE8A}"/>
              </a:ext>
            </a:extLst>
          </p:cNvPr>
          <p:cNvSpPr txBox="1"/>
          <p:nvPr/>
        </p:nvSpPr>
        <p:spPr>
          <a:xfrm>
            <a:off x="5647791" y="3078349"/>
            <a:ext cx="30168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b="1"/>
              <a:t>2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1248040-F9F5-F742-B00A-1E89D4B27E1D}"/>
              </a:ext>
            </a:extLst>
          </p:cNvPr>
          <p:cNvSpPr txBox="1"/>
          <p:nvPr/>
        </p:nvSpPr>
        <p:spPr>
          <a:xfrm>
            <a:off x="5647791" y="3591780"/>
            <a:ext cx="30168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b="1"/>
              <a:t>3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9F12E41-A887-CF4E-AD09-A248939E856D}"/>
              </a:ext>
            </a:extLst>
          </p:cNvPr>
          <p:cNvSpPr txBox="1"/>
          <p:nvPr/>
        </p:nvSpPr>
        <p:spPr>
          <a:xfrm>
            <a:off x="5642215" y="4105211"/>
            <a:ext cx="30168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b="1"/>
              <a:t>4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53A3FEE-D71E-D942-9E17-9EA59A69802E}"/>
              </a:ext>
            </a:extLst>
          </p:cNvPr>
          <p:cNvSpPr txBox="1"/>
          <p:nvPr/>
        </p:nvSpPr>
        <p:spPr>
          <a:xfrm>
            <a:off x="5642517" y="4618642"/>
            <a:ext cx="30168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b="1"/>
              <a:t>5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2E1CCA5-5BDF-8F4F-8EB9-F7DC41FC7ECC}"/>
              </a:ext>
            </a:extLst>
          </p:cNvPr>
          <p:cNvSpPr txBox="1"/>
          <p:nvPr/>
        </p:nvSpPr>
        <p:spPr>
          <a:xfrm>
            <a:off x="5642215" y="5132073"/>
            <a:ext cx="30168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b="1"/>
              <a:t>6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DAA0B61-349C-CB4B-93E2-24A696460D01}"/>
              </a:ext>
            </a:extLst>
          </p:cNvPr>
          <p:cNvSpPr txBox="1"/>
          <p:nvPr/>
        </p:nvSpPr>
        <p:spPr>
          <a:xfrm>
            <a:off x="5642215" y="2564918"/>
            <a:ext cx="30168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b="1"/>
              <a:t>1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FDB0772D-1ACE-D140-9A5D-6BACA0DB467D}"/>
              </a:ext>
            </a:extLst>
          </p:cNvPr>
          <p:cNvGrpSpPr/>
          <p:nvPr/>
        </p:nvGrpSpPr>
        <p:grpSpPr>
          <a:xfrm>
            <a:off x="5642214" y="2641038"/>
            <a:ext cx="2470206" cy="747132"/>
            <a:chOff x="5642214" y="2641038"/>
            <a:chExt cx="2470206" cy="747132"/>
          </a:xfrm>
        </p:grpSpPr>
        <p:sp>
          <p:nvSpPr>
            <p:cNvPr id="18" name="Leveä kaari 17">
              <a:extLst>
                <a:ext uri="{FF2B5EF4-FFF2-40B4-BE49-F238E27FC236}">
                  <a16:creationId xmlns:a16="http://schemas.microsoft.com/office/drawing/2014/main" id="{C51DB2AC-F156-504B-848E-3F1306FFCDCD}"/>
                </a:ext>
              </a:extLst>
            </p:cNvPr>
            <p:cNvSpPr/>
            <p:nvPr/>
          </p:nvSpPr>
          <p:spPr>
            <a:xfrm rot="5400000">
              <a:off x="5648767" y="2634485"/>
              <a:ext cx="747132" cy="760237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21" name="Tekstiruutu 20">
              <a:extLst>
                <a:ext uri="{FF2B5EF4-FFF2-40B4-BE49-F238E27FC236}">
                  <a16:creationId xmlns:a16="http://schemas.microsoft.com/office/drawing/2014/main" id="{56190619-C395-6042-BFEE-31E3BDBC18B2}"/>
                </a:ext>
              </a:extLst>
            </p:cNvPr>
            <p:cNvSpPr txBox="1"/>
            <p:nvPr/>
          </p:nvSpPr>
          <p:spPr>
            <a:xfrm>
              <a:off x="6502812" y="2826822"/>
              <a:ext cx="1609608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/>
                <a:t>Matched pair 1</a:t>
              </a:r>
            </a:p>
          </p:txBody>
        </p:sp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FFFF1603-9BAC-694B-8699-50604CAB4AD4}"/>
              </a:ext>
            </a:extLst>
          </p:cNvPr>
          <p:cNvGrpSpPr/>
          <p:nvPr/>
        </p:nvGrpSpPr>
        <p:grpSpPr>
          <a:xfrm>
            <a:off x="5642213" y="3655303"/>
            <a:ext cx="2470207" cy="747132"/>
            <a:chOff x="5642213" y="3655303"/>
            <a:chExt cx="2470207" cy="747132"/>
          </a:xfrm>
        </p:grpSpPr>
        <p:sp>
          <p:nvSpPr>
            <p:cNvPr id="19" name="Leveä kaari 18">
              <a:extLst>
                <a:ext uri="{FF2B5EF4-FFF2-40B4-BE49-F238E27FC236}">
                  <a16:creationId xmlns:a16="http://schemas.microsoft.com/office/drawing/2014/main" id="{A6A2E24B-7731-CF42-AEA3-877877D14300}"/>
                </a:ext>
              </a:extLst>
            </p:cNvPr>
            <p:cNvSpPr/>
            <p:nvPr/>
          </p:nvSpPr>
          <p:spPr>
            <a:xfrm rot="5400000">
              <a:off x="5648766" y="3648750"/>
              <a:ext cx="747132" cy="760237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22" name="Tekstiruutu 21">
              <a:extLst>
                <a:ext uri="{FF2B5EF4-FFF2-40B4-BE49-F238E27FC236}">
                  <a16:creationId xmlns:a16="http://schemas.microsoft.com/office/drawing/2014/main" id="{B4DEE4ED-EBEF-824C-BB62-754B0ABBBAAA}"/>
                </a:ext>
              </a:extLst>
            </p:cNvPr>
            <p:cNvSpPr txBox="1"/>
            <p:nvPr/>
          </p:nvSpPr>
          <p:spPr>
            <a:xfrm>
              <a:off x="6502812" y="3840381"/>
              <a:ext cx="1609608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/>
                <a:t>Matched pair 2</a:t>
              </a:r>
            </a:p>
          </p:txBody>
        </p:sp>
      </p:grpSp>
      <p:grpSp>
        <p:nvGrpSpPr>
          <p:cNvPr id="26" name="Ryhmä 25">
            <a:extLst>
              <a:ext uri="{FF2B5EF4-FFF2-40B4-BE49-F238E27FC236}">
                <a16:creationId xmlns:a16="http://schemas.microsoft.com/office/drawing/2014/main" id="{E48938FB-2B53-0A47-AE91-36B6F4A1D7E1}"/>
              </a:ext>
            </a:extLst>
          </p:cNvPr>
          <p:cNvGrpSpPr/>
          <p:nvPr/>
        </p:nvGrpSpPr>
        <p:grpSpPr>
          <a:xfrm>
            <a:off x="5642213" y="4686459"/>
            <a:ext cx="2470207" cy="747132"/>
            <a:chOff x="5642213" y="4686459"/>
            <a:chExt cx="2470207" cy="747132"/>
          </a:xfrm>
        </p:grpSpPr>
        <p:sp>
          <p:nvSpPr>
            <p:cNvPr id="20" name="Leveä kaari 19">
              <a:extLst>
                <a:ext uri="{FF2B5EF4-FFF2-40B4-BE49-F238E27FC236}">
                  <a16:creationId xmlns:a16="http://schemas.microsoft.com/office/drawing/2014/main" id="{AA06221E-40DA-1E43-90B1-A85AB8ED2B41}"/>
                </a:ext>
              </a:extLst>
            </p:cNvPr>
            <p:cNvSpPr/>
            <p:nvPr/>
          </p:nvSpPr>
          <p:spPr>
            <a:xfrm rot="5400000">
              <a:off x="5648766" y="4679906"/>
              <a:ext cx="747132" cy="760237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23" name="Tekstiruutu 22">
              <a:extLst>
                <a:ext uri="{FF2B5EF4-FFF2-40B4-BE49-F238E27FC236}">
                  <a16:creationId xmlns:a16="http://schemas.microsoft.com/office/drawing/2014/main" id="{2AA8E08C-EEF6-BC45-A313-EC2842EA56B0}"/>
                </a:ext>
              </a:extLst>
            </p:cNvPr>
            <p:cNvSpPr txBox="1"/>
            <p:nvPr/>
          </p:nvSpPr>
          <p:spPr>
            <a:xfrm>
              <a:off x="6502812" y="4875358"/>
              <a:ext cx="1609608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/>
                <a:t>Matched pair 3</a:t>
              </a:r>
            </a:p>
          </p:txBody>
        </p:sp>
      </p:grpSp>
      <p:sp>
        <p:nvSpPr>
          <p:cNvPr id="27" name="Tekstiruutu 26">
            <a:extLst>
              <a:ext uri="{FF2B5EF4-FFF2-40B4-BE49-F238E27FC236}">
                <a16:creationId xmlns:a16="http://schemas.microsoft.com/office/drawing/2014/main" id="{B875886F-6878-814B-99BB-70D024B420EB}"/>
              </a:ext>
            </a:extLst>
          </p:cNvPr>
          <p:cNvSpPr txBox="1"/>
          <p:nvPr/>
        </p:nvSpPr>
        <p:spPr>
          <a:xfrm rot="5400000">
            <a:off x="6535358" y="3794215"/>
            <a:ext cx="399808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/>
              <a:t>Random allocation into groups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AA8B21C7-FCE5-0F42-891B-29BECD5849C7}"/>
              </a:ext>
            </a:extLst>
          </p:cNvPr>
          <p:cNvSpPr txBox="1"/>
          <p:nvPr/>
        </p:nvSpPr>
        <p:spPr>
          <a:xfrm>
            <a:off x="5528819" y="5645504"/>
            <a:ext cx="52847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b="1"/>
              <a:t>etc.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5A430FCF-1426-A545-96A1-4847981E2D6F}"/>
              </a:ext>
            </a:extLst>
          </p:cNvPr>
          <p:cNvSpPr txBox="1"/>
          <p:nvPr/>
        </p:nvSpPr>
        <p:spPr>
          <a:xfrm>
            <a:off x="7043377" y="5645504"/>
            <a:ext cx="52847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6579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B3C912-DD56-A745-9BEC-438A7D7CC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Experimental</a:t>
            </a:r>
            <a:r>
              <a:rPr lang="fi-FI"/>
              <a:t> </a:t>
            </a:r>
            <a:r>
              <a:rPr lang="fi-FI" err="1"/>
              <a:t>designs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34CA02-EEE4-2347-BEE2-F1C7549C1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b="1"/>
          </a:p>
          <a:p>
            <a:r>
              <a:rPr lang="en-GB" b="1"/>
              <a:t>Repeated measures design</a:t>
            </a:r>
          </a:p>
          <a:p>
            <a:pPr lvl="1"/>
            <a:r>
              <a:rPr lang="en-GB"/>
              <a:t>Compares </a:t>
            </a:r>
            <a:r>
              <a:rPr lang="en-GB" i="1"/>
              <a:t>conditions</a:t>
            </a:r>
            <a:r>
              <a:rPr lang="en-GB"/>
              <a:t> rather than groups</a:t>
            </a:r>
          </a:p>
          <a:p>
            <a:pPr lvl="1"/>
            <a:r>
              <a:rPr lang="en-GB"/>
              <a:t>Same group of participants are exposed to different conditions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2D3EAF82-ADE1-8A4D-BE89-B2D6933211D7}"/>
              </a:ext>
            </a:extLst>
          </p:cNvPr>
          <p:cNvSpPr txBox="1"/>
          <p:nvPr/>
        </p:nvSpPr>
        <p:spPr>
          <a:xfrm>
            <a:off x="5642517" y="1895708"/>
            <a:ext cx="198984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/>
              <a:t>PARTICIPANTS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90866D98-E40D-EC4B-888E-156992CE9332}"/>
              </a:ext>
            </a:extLst>
          </p:cNvPr>
          <p:cNvSpPr txBox="1"/>
          <p:nvPr/>
        </p:nvSpPr>
        <p:spPr>
          <a:xfrm>
            <a:off x="6159581" y="2932771"/>
            <a:ext cx="95571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/>
              <a:t>NOISE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F1528EB4-5851-7C48-86E5-AC06FE79F240}"/>
              </a:ext>
            </a:extLst>
          </p:cNvPr>
          <p:cNvSpPr txBox="1"/>
          <p:nvPr/>
        </p:nvSpPr>
        <p:spPr>
          <a:xfrm>
            <a:off x="6039355" y="3969834"/>
            <a:ext cx="119616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sz="2400"/>
              <a:t>SILENCE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35B9DF3-DE0B-8642-8F3B-044423FB8A9A}"/>
              </a:ext>
            </a:extLst>
          </p:cNvPr>
          <p:cNvSpPr txBox="1"/>
          <p:nvPr/>
        </p:nvSpPr>
        <p:spPr>
          <a:xfrm>
            <a:off x="6009602" y="5006897"/>
            <a:ext cx="125566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/>
              <a:t>RESULTS</a:t>
            </a:r>
          </a:p>
        </p:txBody>
      </p:sp>
      <p:sp>
        <p:nvSpPr>
          <p:cNvPr id="25" name="Alanuoli 24">
            <a:extLst>
              <a:ext uri="{FF2B5EF4-FFF2-40B4-BE49-F238E27FC236}">
                <a16:creationId xmlns:a16="http://schemas.microsoft.com/office/drawing/2014/main" id="{20A5C9C4-9AB6-AC42-A871-DADFAD74B092}"/>
              </a:ext>
            </a:extLst>
          </p:cNvPr>
          <p:cNvSpPr/>
          <p:nvPr/>
        </p:nvSpPr>
        <p:spPr>
          <a:xfrm>
            <a:off x="6463262" y="4536816"/>
            <a:ext cx="348343" cy="364764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Alanuoli 25">
            <a:extLst>
              <a:ext uri="{FF2B5EF4-FFF2-40B4-BE49-F238E27FC236}">
                <a16:creationId xmlns:a16="http://schemas.microsoft.com/office/drawing/2014/main" id="{F9E71112-EC8B-524E-BD9A-FFA601D910CD}"/>
              </a:ext>
            </a:extLst>
          </p:cNvPr>
          <p:cNvSpPr/>
          <p:nvPr/>
        </p:nvSpPr>
        <p:spPr>
          <a:xfrm>
            <a:off x="6463262" y="3494796"/>
            <a:ext cx="348343" cy="364764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Alanuoli 26">
            <a:extLst>
              <a:ext uri="{FF2B5EF4-FFF2-40B4-BE49-F238E27FC236}">
                <a16:creationId xmlns:a16="http://schemas.microsoft.com/office/drawing/2014/main" id="{839B7D5A-FB10-A348-A898-1CF606F0B2B7}"/>
              </a:ext>
            </a:extLst>
          </p:cNvPr>
          <p:cNvSpPr/>
          <p:nvPr/>
        </p:nvSpPr>
        <p:spPr>
          <a:xfrm>
            <a:off x="6463262" y="2462690"/>
            <a:ext cx="348343" cy="364764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644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19C45E-0341-BF41-B837-48852285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experiments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A2CA4A-C3AA-2B41-8D24-15D91084B2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True experiment</a:t>
            </a:r>
          </a:p>
          <a:p>
            <a:pPr lvl="1"/>
            <a:r>
              <a:rPr lang="en-GB" dirty="0"/>
              <a:t>Allocation into experimental groups is done randomly</a:t>
            </a:r>
          </a:p>
          <a:p>
            <a:pPr lvl="1"/>
            <a:r>
              <a:rPr lang="en-GB" dirty="0"/>
              <a:t>Researchers manipulate the IV</a:t>
            </a:r>
          </a:p>
          <a:p>
            <a:pPr lvl="1"/>
            <a:r>
              <a:rPr lang="en-GB" dirty="0"/>
              <a:t>Cause-effect inferences can be made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CD7698-EE48-0647-A174-FE3B1FCBA8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Quasi-experiment</a:t>
            </a:r>
          </a:p>
          <a:p>
            <a:pPr lvl="1"/>
            <a:r>
              <a:rPr lang="en-GB" dirty="0"/>
              <a:t>Allocation into groups is done on the basis of pre-existing differences</a:t>
            </a:r>
          </a:p>
          <a:p>
            <a:pPr lvl="1"/>
            <a:r>
              <a:rPr lang="en-GB" dirty="0"/>
              <a:t>Researchers do NOT manipulate the IV</a:t>
            </a:r>
          </a:p>
          <a:p>
            <a:pPr lvl="1"/>
            <a:r>
              <a:rPr lang="en-GB" dirty="0"/>
              <a:t>Cause-effect inferences CANNOT be made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20B8979-71CD-A14B-B2F4-934D5DDC2599}"/>
              </a:ext>
            </a:extLst>
          </p:cNvPr>
          <p:cNvSpPr txBox="1"/>
          <p:nvPr/>
        </p:nvSpPr>
        <p:spPr>
          <a:xfrm>
            <a:off x="1186499" y="5005586"/>
            <a:ext cx="2580001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 err="1"/>
              <a:t>E.g</a:t>
            </a:r>
            <a:r>
              <a:rPr lang="fi-FI" sz="2400" b="1" dirty="0"/>
              <a:t>. </a:t>
            </a:r>
            <a:r>
              <a:rPr lang="fi-FI" sz="2400" b="1" dirty="0" err="1"/>
              <a:t>Bransford</a:t>
            </a:r>
            <a:r>
              <a:rPr lang="fi-FI" sz="2400" b="1" dirty="0"/>
              <a:t> and </a:t>
            </a:r>
            <a:br>
              <a:rPr lang="fi-FI" sz="2400" b="1" dirty="0"/>
            </a:br>
            <a:r>
              <a:rPr lang="fi-FI" sz="2400" b="1" dirty="0"/>
              <a:t>Johnson (1972)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DE914AC-5727-0E4F-BB0C-7AB5D52873E5}"/>
              </a:ext>
            </a:extLst>
          </p:cNvPr>
          <p:cNvSpPr txBox="1"/>
          <p:nvPr/>
        </p:nvSpPr>
        <p:spPr>
          <a:xfrm>
            <a:off x="4978672" y="5190253"/>
            <a:ext cx="337765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 err="1"/>
              <a:t>E.g</a:t>
            </a:r>
            <a:r>
              <a:rPr lang="fi-FI" sz="2400" b="1" dirty="0"/>
              <a:t>. </a:t>
            </a:r>
            <a:r>
              <a:rPr lang="fi-FI" sz="2400" b="1" dirty="0" err="1"/>
              <a:t>Maguire</a:t>
            </a:r>
            <a:r>
              <a:rPr lang="fi-FI" sz="2400" b="1" dirty="0"/>
              <a:t> et al. (2000)</a:t>
            </a:r>
          </a:p>
        </p:txBody>
      </p:sp>
    </p:spTree>
    <p:extLst>
      <p:ext uri="{BB962C8B-B14F-4D97-AF65-F5344CB8AC3E}">
        <p14:creationId xmlns:p14="http://schemas.microsoft.com/office/powerpoint/2010/main" val="157856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 bldLvl="2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1EFF9A-2F8F-D943-8761-0E26486A2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experiments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604210-A71E-DB43-BC2D-9E77863EF1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b="1" dirty="0"/>
          </a:p>
          <a:p>
            <a:r>
              <a:rPr lang="en-GB" b="1" dirty="0"/>
              <a:t>Laboratory experiment</a:t>
            </a:r>
          </a:p>
          <a:p>
            <a:pPr lvl="1"/>
            <a:r>
              <a:rPr lang="en-GB" dirty="0"/>
              <a:t>Conducted in highly controlled, artificial conditions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905405B-3C45-304F-AB76-E6027E471C83}"/>
              </a:ext>
            </a:extLst>
          </p:cNvPr>
          <p:cNvSpPr txBox="1"/>
          <p:nvPr/>
        </p:nvSpPr>
        <p:spPr>
          <a:xfrm>
            <a:off x="1181273" y="4426803"/>
            <a:ext cx="2590453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 err="1"/>
              <a:t>E.g</a:t>
            </a:r>
            <a:r>
              <a:rPr lang="fi-FI" sz="2400" b="1" dirty="0"/>
              <a:t>. </a:t>
            </a:r>
            <a:r>
              <a:rPr lang="fi-FI" sz="2400" b="1" dirty="0" err="1"/>
              <a:t>Bandura</a:t>
            </a:r>
            <a:r>
              <a:rPr lang="fi-FI" sz="2400" b="1" dirty="0"/>
              <a:t>, Ross </a:t>
            </a:r>
            <a:br>
              <a:rPr lang="fi-FI" sz="2400" b="1" dirty="0"/>
            </a:br>
            <a:r>
              <a:rPr lang="fi-FI" sz="2400" b="1" dirty="0"/>
              <a:t>and Ross (1961)</a:t>
            </a:r>
          </a:p>
        </p:txBody>
      </p:sp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4F975360-3096-BA40-AB51-DC587AE380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20841"/>
            <a:ext cx="4038600" cy="1884680"/>
          </a:xfrm>
        </p:spPr>
      </p:pic>
    </p:spTree>
    <p:extLst>
      <p:ext uri="{BB962C8B-B14F-4D97-AF65-F5344CB8AC3E}">
        <p14:creationId xmlns:p14="http://schemas.microsoft.com/office/powerpoint/2010/main" val="188443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E3CE1-C7BB-874A-8832-1EE83834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experiments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5C6E95-04FF-6144-8F6D-055C8653C8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Field experiment</a:t>
            </a:r>
          </a:p>
          <a:p>
            <a:pPr lvl="1"/>
            <a:r>
              <a:rPr lang="en-GB" dirty="0"/>
              <a:t>Conducted in real-life setting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25D3A59-E751-F041-AF1C-9F23A532F2E2}"/>
              </a:ext>
            </a:extLst>
          </p:cNvPr>
          <p:cNvSpPr txBox="1"/>
          <p:nvPr/>
        </p:nvSpPr>
        <p:spPr>
          <a:xfrm>
            <a:off x="898953" y="4134339"/>
            <a:ext cx="315509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 err="1"/>
              <a:t>E.g</a:t>
            </a:r>
            <a:r>
              <a:rPr lang="fi-FI" sz="2400" b="1" dirty="0"/>
              <a:t>. </a:t>
            </a:r>
            <a:r>
              <a:rPr lang="fi-FI" sz="2400" b="1" dirty="0" err="1"/>
              <a:t>Sheriff</a:t>
            </a:r>
            <a:r>
              <a:rPr lang="fi-FI" sz="2400" b="1" dirty="0"/>
              <a:t> et al. (1961)</a:t>
            </a:r>
          </a:p>
        </p:txBody>
      </p:sp>
      <p:pic>
        <p:nvPicPr>
          <p:cNvPr id="9" name="Sisällön paikkamerkki 8" descr="Kuva, joka sisältää kohteen teksti, ulko, puu, merkki&#10;&#10;Kuvaus luotu automaattisesti">
            <a:extLst>
              <a:ext uri="{FF2B5EF4-FFF2-40B4-BE49-F238E27FC236}">
                <a16:creationId xmlns:a16="http://schemas.microsoft.com/office/drawing/2014/main" id="{DF6FB8BB-136D-914C-B5A0-AAE30EBFA1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28335"/>
            <a:ext cx="4038600" cy="2269693"/>
          </a:xfrm>
        </p:spPr>
      </p:pic>
    </p:spTree>
    <p:extLst>
      <p:ext uri="{BB962C8B-B14F-4D97-AF65-F5344CB8AC3E}">
        <p14:creationId xmlns:p14="http://schemas.microsoft.com/office/powerpoint/2010/main" val="34560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B2E992-9480-BE40-BB9D-4CB6F788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experiments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7A9F78-F292-B84A-A94E-C26415BBF9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Natural experiment</a:t>
            </a:r>
          </a:p>
          <a:p>
            <a:pPr lvl="1"/>
            <a:r>
              <a:rPr lang="en-GB" dirty="0"/>
              <a:t>Conducted in the participants’ natural environment</a:t>
            </a:r>
          </a:p>
          <a:p>
            <a:pPr lvl="1"/>
            <a:r>
              <a:rPr lang="en-GB" dirty="0"/>
              <a:t>IV is NOT manipulated by the researcher but occurs naturally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C6CB6FE-5E56-CF4A-BBF3-F9EC05B3251F}"/>
              </a:ext>
            </a:extLst>
          </p:cNvPr>
          <p:cNvSpPr txBox="1"/>
          <p:nvPr/>
        </p:nvSpPr>
        <p:spPr>
          <a:xfrm>
            <a:off x="772219" y="5103167"/>
            <a:ext cx="340856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 err="1"/>
              <a:t>E.g</a:t>
            </a:r>
            <a:r>
              <a:rPr lang="fi-FI" sz="2400" b="1" dirty="0"/>
              <a:t>. </a:t>
            </a:r>
            <a:r>
              <a:rPr lang="fi-FI" sz="2400" b="1" dirty="0" err="1"/>
              <a:t>Charlton</a:t>
            </a:r>
            <a:r>
              <a:rPr lang="fi-FI" sz="2400" b="1" dirty="0"/>
              <a:t> et al. (2002)</a:t>
            </a:r>
          </a:p>
        </p:txBody>
      </p:sp>
      <p:pic>
        <p:nvPicPr>
          <p:cNvPr id="7" name="Sisällön paikkamerkki 9">
            <a:extLst>
              <a:ext uri="{FF2B5EF4-FFF2-40B4-BE49-F238E27FC236}">
                <a16:creationId xmlns:a16="http://schemas.microsoft.com/office/drawing/2014/main" id="{3A975696-A298-534E-B69F-AFE6FA8D16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26592"/>
            <a:ext cx="4038600" cy="3273179"/>
          </a:xfrm>
        </p:spPr>
      </p:pic>
    </p:spTree>
    <p:extLst>
      <p:ext uri="{BB962C8B-B14F-4D97-AF65-F5344CB8AC3E}">
        <p14:creationId xmlns:p14="http://schemas.microsoft.com/office/powerpoint/2010/main" val="323372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B5E764-BEC0-58D4-AEEE-D86101DD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49E6AA-6757-57CD-B063-590D448B1A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Familiarize yourself with the sample P3</a:t>
            </a:r>
          </a:p>
          <a:p>
            <a:pPr lvl="1"/>
            <a:r>
              <a:rPr lang="en-GB" dirty="0"/>
              <a:t>Stimulus material</a:t>
            </a:r>
          </a:p>
          <a:p>
            <a:pPr lvl="1"/>
            <a:r>
              <a:rPr lang="en-GB" dirty="0"/>
              <a:t>Fixed questions concerning psychological research</a:t>
            </a:r>
          </a:p>
          <a:p>
            <a:pPr lvl="1"/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ECB7054-0674-9A2C-A53D-F2C72FD2B3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78172"/>
            <a:ext cx="4038600" cy="2570018"/>
          </a:xfrm>
        </p:spPr>
      </p:pic>
    </p:spTree>
    <p:extLst>
      <p:ext uri="{BB962C8B-B14F-4D97-AF65-F5344CB8AC3E}">
        <p14:creationId xmlns:p14="http://schemas.microsoft.com/office/powerpoint/2010/main" val="224560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C06700-2563-7E40-7C06-248F5454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3DB2AC-B7CF-4CFB-6C98-18189C268D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Return to the May 2019 P3 stimulus material and try to create sketch responses with your pair or with your group to question </a:t>
            </a:r>
            <a:r>
              <a:rPr lang="en-GB" b="1" dirty="0"/>
              <a:t>1. (b)</a:t>
            </a:r>
          </a:p>
          <a:p>
            <a:endParaRPr lang="en-GB" dirty="0"/>
          </a:p>
        </p:txBody>
      </p:sp>
      <p:pic>
        <p:nvPicPr>
          <p:cNvPr id="5" name="Sisällön paikkamerkki 4" descr="NEW-DP-MODEL.jpg">
            <a:extLst>
              <a:ext uri="{FF2B5EF4-FFF2-40B4-BE49-F238E27FC236}">
                <a16:creationId xmlns:a16="http://schemas.microsoft.com/office/drawing/2014/main" id="{C43D5AD6-23A6-FFBB-A8E5-9270D8F5A4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>
          <a:xfrm>
            <a:off x="4648202" y="1600196"/>
            <a:ext cx="4038586" cy="4525962"/>
          </a:xfrm>
        </p:spPr>
      </p:pic>
    </p:spTree>
    <p:extLst>
      <p:ext uri="{BB962C8B-B14F-4D97-AF65-F5344CB8AC3E}">
        <p14:creationId xmlns:p14="http://schemas.microsoft.com/office/powerpoint/2010/main" val="12898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REVIEW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What was meant by:</a:t>
            </a:r>
          </a:p>
          <a:p>
            <a:pPr lvl="1"/>
            <a:r>
              <a:rPr lang="en-GB" i="1"/>
              <a:t>Sample?</a:t>
            </a:r>
          </a:p>
          <a:p>
            <a:pPr lvl="1"/>
            <a:r>
              <a:rPr lang="en-GB" i="1"/>
              <a:t>Sampling?</a:t>
            </a:r>
          </a:p>
          <a:p>
            <a:pPr lvl="1"/>
            <a:endParaRPr lang="en-GB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46702"/>
            <a:ext cx="4038600" cy="2019300"/>
          </a:xfrm>
        </p:spPr>
      </p:pic>
    </p:spTree>
    <p:extLst>
      <p:ext uri="{BB962C8B-B14F-4D97-AF65-F5344CB8AC3E}">
        <p14:creationId xmlns:p14="http://schemas.microsoft.com/office/powerpoint/2010/main" val="281840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39F542-D9E0-6A43-BE43-90AD7BD8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Sample</a:t>
            </a:r>
            <a:r>
              <a:rPr lang="fi-FI" dirty="0"/>
              <a:t> and </a:t>
            </a:r>
            <a:r>
              <a:rPr lang="fi-FI" dirty="0" err="1"/>
              <a:t>sampling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BF36C5-9BB3-0145-A353-6E86DBB9AC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Sample</a:t>
            </a:r>
          </a:p>
          <a:p>
            <a:pPr lvl="1"/>
            <a:r>
              <a:rPr lang="en-GB" dirty="0"/>
              <a:t>Group of participants taking part in a study</a:t>
            </a:r>
          </a:p>
          <a:p>
            <a:r>
              <a:rPr lang="en-GB" b="1" dirty="0"/>
              <a:t>Sampling</a:t>
            </a:r>
          </a:p>
          <a:p>
            <a:pPr lvl="1"/>
            <a:r>
              <a:rPr lang="en-GB" dirty="0"/>
              <a:t>The process or technique of selecting participants for a study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1B44880-36FE-A045-B944-F7A9AE895E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6" name="Sisällön paikkamerkki 5" descr="Kuva, joka sisältää kohteen laite&#10;&#10;Kuvaus luotu automaattisesti">
            <a:extLst>
              <a:ext uri="{FF2B5EF4-FFF2-40B4-BE49-F238E27FC236}">
                <a16:creationId xmlns:a16="http://schemas.microsoft.com/office/drawing/2014/main" id="{D4525832-4C87-6B20-2F78-1431F3A8D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2" y="1892346"/>
            <a:ext cx="3859190" cy="376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A4F24F-A889-1849-A193-43454455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Sample</a:t>
            </a:r>
            <a:r>
              <a:rPr lang="fi-FI" dirty="0"/>
              <a:t> and </a:t>
            </a:r>
            <a:r>
              <a:rPr lang="fi-FI" dirty="0" err="1"/>
              <a:t>sampling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0E44E8-5AF0-D84E-9079-6AA70AF3B6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A good sample:</a:t>
            </a:r>
          </a:p>
          <a:p>
            <a:pPr lvl="1"/>
            <a:r>
              <a:rPr lang="en-GB" b="1" dirty="0"/>
              <a:t>Represents</a:t>
            </a:r>
            <a:r>
              <a:rPr lang="en-GB" dirty="0"/>
              <a:t> the target population</a:t>
            </a:r>
          </a:p>
          <a:p>
            <a:pPr lvl="1"/>
            <a:r>
              <a:rPr lang="en-GB" dirty="0"/>
              <a:t>Allows reliable </a:t>
            </a:r>
            <a:r>
              <a:rPr lang="en-GB" b="1" dirty="0"/>
              <a:t>generalizations</a:t>
            </a:r>
          </a:p>
        </p:txBody>
      </p:sp>
      <p:pic>
        <p:nvPicPr>
          <p:cNvPr id="6" name="Sisällön paikkamerkki 5" descr="Kuva, joka sisältää kohteen laite&#10;&#10;Kuvaus luotu automaattisesti">
            <a:extLst>
              <a:ext uri="{FF2B5EF4-FFF2-40B4-BE49-F238E27FC236}">
                <a16:creationId xmlns:a16="http://schemas.microsoft.com/office/drawing/2014/main" id="{8114C722-A50B-6149-8160-92DB86D87D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892346"/>
            <a:ext cx="3859190" cy="3766570"/>
          </a:xfrm>
        </p:spPr>
      </p:pic>
    </p:spTree>
    <p:extLst>
      <p:ext uri="{BB962C8B-B14F-4D97-AF65-F5344CB8AC3E}">
        <p14:creationId xmlns:p14="http://schemas.microsoft.com/office/powerpoint/2010/main" val="21222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REVIEW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Read pages 10–12</a:t>
            </a:r>
          </a:p>
          <a:p>
            <a:r>
              <a:rPr lang="en-GB" dirty="0"/>
              <a:t>What was meant by</a:t>
            </a:r>
          </a:p>
          <a:p>
            <a:pPr lvl="1"/>
            <a:r>
              <a:rPr lang="en-GB" i="1" dirty="0"/>
              <a:t>Random sampling?</a:t>
            </a:r>
          </a:p>
          <a:p>
            <a:pPr lvl="1"/>
            <a:r>
              <a:rPr lang="en-GB" i="1" dirty="0"/>
              <a:t>Stratified sampling?</a:t>
            </a:r>
          </a:p>
          <a:p>
            <a:pPr lvl="1"/>
            <a:r>
              <a:rPr lang="en-GB" i="1" dirty="0"/>
              <a:t>Convenience (opportunity) sampling?</a:t>
            </a:r>
          </a:p>
          <a:p>
            <a:pPr lvl="1"/>
            <a:r>
              <a:rPr lang="en-GB" i="1" dirty="0"/>
              <a:t>Self-selected sampling?</a:t>
            </a:r>
          </a:p>
          <a:p>
            <a:pPr lvl="1"/>
            <a:endParaRPr lang="en-GB" i="1" dirty="0"/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46702"/>
            <a:ext cx="4038600" cy="2019300"/>
          </a:xfrm>
        </p:spPr>
      </p:pic>
    </p:spTree>
    <p:extLst>
      <p:ext uri="{BB962C8B-B14F-4D97-AF65-F5344CB8AC3E}">
        <p14:creationId xmlns:p14="http://schemas.microsoft.com/office/powerpoint/2010/main" val="344888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6DE8A7-227E-9FCF-931D-8407BCBC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Sample</a:t>
            </a:r>
            <a:r>
              <a:rPr lang="fi-FI" dirty="0"/>
              <a:t> and </a:t>
            </a:r>
            <a:r>
              <a:rPr lang="fi-FI" dirty="0" err="1"/>
              <a:t>sampling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C4C4CF-70EA-F2BA-CD51-DB74465C54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Random sampling</a:t>
            </a:r>
          </a:p>
          <a:p>
            <a:pPr lvl="1"/>
            <a:r>
              <a:rPr lang="en-GB" dirty="0"/>
              <a:t>Random sub-set of the members of the target population</a:t>
            </a:r>
          </a:p>
          <a:p>
            <a:pPr lvl="1"/>
            <a:r>
              <a:rPr lang="en-GB" dirty="0"/>
              <a:t>Requires sufficient sample size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B0172F-CCA8-C7C9-30EC-E2A2F5E1BF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/>
              <a:t>Stratified sampling</a:t>
            </a:r>
          </a:p>
          <a:p>
            <a:pPr lvl="1"/>
            <a:r>
              <a:rPr lang="en-GB" dirty="0"/>
              <a:t>Decide essential characteristics of the population</a:t>
            </a:r>
          </a:p>
          <a:p>
            <a:pPr lvl="1"/>
            <a:r>
              <a:rPr lang="en-GB" dirty="0"/>
              <a:t>Study the distribution of the characteristics within the target population</a:t>
            </a:r>
          </a:p>
          <a:p>
            <a:pPr lvl="1"/>
            <a:r>
              <a:rPr lang="en-GB" dirty="0"/>
              <a:t>Recruit participants randomly, but keep the proportions</a:t>
            </a:r>
          </a:p>
        </p:txBody>
      </p:sp>
    </p:spTree>
    <p:extLst>
      <p:ext uri="{BB962C8B-B14F-4D97-AF65-F5344CB8AC3E}">
        <p14:creationId xmlns:p14="http://schemas.microsoft.com/office/powerpoint/2010/main" val="26051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651C1B-492D-4CEF-6B85-270FDBB5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Sample</a:t>
            </a:r>
            <a:r>
              <a:rPr lang="fi-FI" dirty="0"/>
              <a:t> and </a:t>
            </a:r>
            <a:r>
              <a:rPr lang="fi-FI" dirty="0" err="1"/>
              <a:t>sampling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8E1AAC-866D-D9FF-A8D3-0E81928CB2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Convenience (opportunity) sampling</a:t>
            </a:r>
          </a:p>
          <a:p>
            <a:pPr lvl="1"/>
            <a:r>
              <a:rPr lang="en-GB" dirty="0"/>
              <a:t>Recruiting participants that are easily available</a:t>
            </a:r>
          </a:p>
          <a:p>
            <a:endParaRPr lang="en-GB" dirty="0"/>
          </a:p>
          <a:p>
            <a:r>
              <a:rPr lang="en-GB" b="1" dirty="0"/>
              <a:t>Self-selected sampling</a:t>
            </a:r>
          </a:p>
          <a:p>
            <a:pPr lvl="1"/>
            <a:r>
              <a:rPr lang="en-GB" dirty="0"/>
              <a:t>Recruiting volunteers</a:t>
            </a:r>
          </a:p>
          <a:p>
            <a:endParaRPr lang="en-GB" dirty="0"/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7CAA2F3-C192-03BC-748E-AEF7708942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564561"/>
            <a:ext cx="4120982" cy="2553848"/>
          </a:xfrm>
        </p:spPr>
      </p:pic>
    </p:spTree>
    <p:extLst>
      <p:ext uri="{BB962C8B-B14F-4D97-AF65-F5344CB8AC3E}">
        <p14:creationId xmlns:p14="http://schemas.microsoft.com/office/powerpoint/2010/main" val="347047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C06700-2563-7E40-7C06-248F5454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3DB2AC-B7CF-4CFB-6C98-18189C268D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the P3 sample response with stimulus material and examiner’s assessment</a:t>
            </a:r>
            <a:endParaRPr lang="en-GB" b="1" dirty="0"/>
          </a:p>
          <a:p>
            <a:endParaRPr lang="en-GB" dirty="0"/>
          </a:p>
        </p:txBody>
      </p:sp>
      <p:pic>
        <p:nvPicPr>
          <p:cNvPr id="5" name="Sisällön paikkamerkki 4" descr="NEW-DP-MODEL.jpg">
            <a:extLst>
              <a:ext uri="{FF2B5EF4-FFF2-40B4-BE49-F238E27FC236}">
                <a16:creationId xmlns:a16="http://schemas.microsoft.com/office/drawing/2014/main" id="{C43D5AD6-23A6-FFBB-A8E5-9270D8F5A4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>
          <a:xfrm>
            <a:off x="4648202" y="1600196"/>
            <a:ext cx="4038586" cy="4525962"/>
          </a:xfrm>
        </p:spPr>
      </p:pic>
    </p:spTree>
    <p:extLst>
      <p:ext uri="{BB962C8B-B14F-4D97-AF65-F5344CB8AC3E}">
        <p14:creationId xmlns:p14="http://schemas.microsoft.com/office/powerpoint/2010/main" val="23113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E30335-5B44-E611-B2B8-491FD44B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1A36B8-2971-B48B-280E-E9CAF4591F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  <a:p>
            <a:r>
              <a:rPr lang="en-GB" dirty="0"/>
              <a:t>Read the </a:t>
            </a:r>
            <a:r>
              <a:rPr lang="en-GB" dirty="0" err="1"/>
              <a:t>InThinking</a:t>
            </a:r>
            <a:r>
              <a:rPr lang="en-GB" dirty="0"/>
              <a:t> example stimulus material related to correlation and try to create sketch responses with your pair or with your group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72C35DB-93F7-5D36-2DD4-72B25CF67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41817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REVIEW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/>
              <a:t>Read pages 20–22</a:t>
            </a:r>
          </a:p>
          <a:p>
            <a:r>
              <a:rPr lang="en-GB" dirty="0"/>
              <a:t>What was meant by </a:t>
            </a:r>
          </a:p>
          <a:p>
            <a:pPr lvl="1"/>
            <a:r>
              <a:rPr lang="en-GB" i="1" dirty="0"/>
              <a:t>Correlation?</a:t>
            </a:r>
          </a:p>
          <a:p>
            <a:pPr lvl="1"/>
            <a:r>
              <a:rPr lang="en-GB" i="1" dirty="0"/>
              <a:t>Effect size (r)?</a:t>
            </a:r>
          </a:p>
          <a:p>
            <a:pPr lvl="1"/>
            <a:r>
              <a:rPr lang="en-GB" i="1" dirty="0"/>
              <a:t>Statistical significance?</a:t>
            </a:r>
          </a:p>
          <a:p>
            <a:pPr lvl="1"/>
            <a:endParaRPr lang="en-GB" i="1" dirty="0"/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46702"/>
            <a:ext cx="4038600" cy="2019300"/>
          </a:xfrm>
        </p:spPr>
      </p:pic>
    </p:spTree>
    <p:extLst>
      <p:ext uri="{BB962C8B-B14F-4D97-AF65-F5344CB8AC3E}">
        <p14:creationId xmlns:p14="http://schemas.microsoft.com/office/powerpoint/2010/main" val="12897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REVIEW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was meant by:</a:t>
            </a:r>
          </a:p>
          <a:p>
            <a:pPr lvl="1"/>
            <a:r>
              <a:rPr lang="en-GB" i="1" dirty="0"/>
              <a:t>Research design?</a:t>
            </a:r>
          </a:p>
          <a:p>
            <a:pPr lvl="1"/>
            <a:r>
              <a:rPr lang="en-GB" i="1" dirty="0"/>
              <a:t>Research setting?</a:t>
            </a:r>
          </a:p>
          <a:p>
            <a:pPr lvl="1"/>
            <a:r>
              <a:rPr lang="en-GB" i="1" dirty="0"/>
              <a:t>Quantitative and qualitative research?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46702"/>
            <a:ext cx="4038600" cy="2019300"/>
          </a:xfrm>
        </p:spPr>
      </p:pic>
    </p:spTree>
    <p:extLst>
      <p:ext uri="{BB962C8B-B14F-4D97-AF65-F5344CB8AC3E}">
        <p14:creationId xmlns:p14="http://schemas.microsoft.com/office/powerpoint/2010/main" val="255172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Correlational</a:t>
            </a:r>
            <a:r>
              <a:rPr lang="fi-FI" dirty="0"/>
              <a:t> </a:t>
            </a:r>
            <a:r>
              <a:rPr lang="fi-FI" dirty="0" err="1"/>
              <a:t>studies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82762"/>
            <a:ext cx="4191000" cy="4525963"/>
          </a:xfrm>
        </p:spPr>
        <p:txBody>
          <a:bodyPr>
            <a:normAutofit/>
          </a:bodyPr>
          <a:lstStyle/>
          <a:p>
            <a:r>
              <a:rPr lang="en-GB" b="1" dirty="0"/>
              <a:t>Correlation</a:t>
            </a:r>
          </a:p>
          <a:p>
            <a:pPr lvl="1"/>
            <a:r>
              <a:rPr lang="en-GB" dirty="0"/>
              <a:t>Measure of linear relationship between two variables</a:t>
            </a:r>
          </a:p>
          <a:p>
            <a:pPr lvl="1"/>
            <a:r>
              <a:rPr lang="en-GB" dirty="0"/>
              <a:t>NO manipulation of variables</a:t>
            </a:r>
            <a:endParaRPr lang="en-GB" b="1" dirty="0"/>
          </a:p>
          <a:p>
            <a:pPr lvl="1"/>
            <a:r>
              <a:rPr lang="en-GB" dirty="0"/>
              <a:t>CANNOT determine the cause-and-effect relationship</a:t>
            </a:r>
          </a:p>
        </p:txBody>
      </p:sp>
      <p:pic>
        <p:nvPicPr>
          <p:cNvPr id="5" name="Sisällön paikkamerkki 4" descr="types-of-correlation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41" b="-13141"/>
          <a:stretch>
            <a:fillRect/>
          </a:stretch>
        </p:blipFill>
        <p:spPr>
          <a:xfrm>
            <a:off x="4648200" y="1417638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648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9180BD-5C95-2847-877D-19D76408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Correlational</a:t>
            </a:r>
            <a:r>
              <a:rPr lang="fi-FI"/>
              <a:t> </a:t>
            </a:r>
            <a:r>
              <a:rPr lang="fi-FI" err="1"/>
              <a:t>studies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199FE2F-EC26-1B43-B32A-D5CE1FE59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28902" y="1600199"/>
            <a:ext cx="4038600" cy="4525963"/>
          </a:xfrm>
        </p:spPr>
        <p:txBody>
          <a:bodyPr/>
          <a:lstStyle/>
          <a:p>
            <a:r>
              <a:rPr lang="en-GB" b="1" dirty="0"/>
              <a:t>Effect size (r)</a:t>
            </a:r>
          </a:p>
          <a:p>
            <a:pPr lvl="1"/>
            <a:r>
              <a:rPr lang="en-GB" dirty="0"/>
              <a:t>The absolute value of correlation coefficient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E03E8D4-3D0D-A647-B672-5FE333751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72" y="3547558"/>
            <a:ext cx="7872655" cy="289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4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788F3D-F03D-DB46-B069-BBA0BD99B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Correlational</a:t>
            </a:r>
            <a:r>
              <a:rPr lang="fi-FI"/>
              <a:t> </a:t>
            </a:r>
            <a:r>
              <a:rPr lang="fi-FI" err="1"/>
              <a:t>studies</a:t>
            </a:r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079D007-AA5B-4C40-83CF-122FF87EF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Statistical significance</a:t>
            </a:r>
          </a:p>
          <a:p>
            <a:pPr lvl="1"/>
            <a:r>
              <a:rPr lang="en-GB" dirty="0"/>
              <a:t>The results cannot be explained by chance alone; The effect size (r) in correlational studies is not obtained by chance</a:t>
            </a:r>
          </a:p>
          <a:p>
            <a:pPr lvl="1"/>
            <a:r>
              <a:rPr lang="en-GB" b="1" i="1" dirty="0"/>
              <a:t>p</a:t>
            </a:r>
            <a:r>
              <a:rPr lang="en-GB" b="1" dirty="0"/>
              <a:t>-value</a:t>
            </a:r>
            <a:r>
              <a:rPr lang="en-GB" dirty="0"/>
              <a:t> or </a:t>
            </a:r>
            <a:r>
              <a:rPr lang="en-GB" b="1" dirty="0"/>
              <a:t>probability value </a:t>
            </a:r>
            <a:r>
              <a:rPr lang="en-GB" dirty="0"/>
              <a:t>has to be less than .05 (5%) in order to be </a:t>
            </a:r>
            <a:r>
              <a:rPr lang="en-GB" i="1" dirty="0"/>
              <a:t>statistically significant 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	=&gt; there is a 95% probability that the obtained 	correlation is NOT due to chance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718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D20E17C-8EFA-AE46-B660-A9A41D6F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Correlational</a:t>
            </a:r>
            <a:r>
              <a:rPr lang="fi-FI"/>
              <a:t> </a:t>
            </a:r>
            <a:r>
              <a:rPr lang="fi-FI" err="1"/>
              <a:t>studies</a:t>
            </a:r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1B88BAC-5AE5-0B49-9FF6-53197B39E2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Good correlational study has </a:t>
            </a:r>
            <a:r>
              <a:rPr lang="en-GB" i="1"/>
              <a:t>large effect size (r) </a:t>
            </a:r>
            <a:r>
              <a:rPr lang="en-GB"/>
              <a:t>and </a:t>
            </a:r>
            <a:r>
              <a:rPr lang="en-GB" i="1"/>
              <a:t>small p-value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EB04BFD-494C-5F46-9B49-FA97469DA0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365"/>
          <a:stretch/>
        </p:blipFill>
        <p:spPr>
          <a:xfrm>
            <a:off x="4813300" y="1666081"/>
            <a:ext cx="3620695" cy="4394200"/>
          </a:xfrm>
        </p:spPr>
      </p:pic>
    </p:spTree>
    <p:extLst>
      <p:ext uri="{BB962C8B-B14F-4D97-AF65-F5344CB8AC3E}">
        <p14:creationId xmlns:p14="http://schemas.microsoft.com/office/powerpoint/2010/main" val="7401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REVIEW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Read pages 14–15</a:t>
            </a:r>
          </a:p>
          <a:p>
            <a:r>
              <a:rPr lang="en-GB" dirty="0"/>
              <a:t>What was meant by</a:t>
            </a:r>
          </a:p>
          <a:p>
            <a:pPr lvl="1"/>
            <a:r>
              <a:rPr lang="en-GB" i="1" dirty="0"/>
              <a:t>Validity in general?</a:t>
            </a:r>
          </a:p>
          <a:p>
            <a:pPr lvl="1"/>
            <a:r>
              <a:rPr lang="en-GB" i="1" dirty="0"/>
              <a:t>Construct validity?</a:t>
            </a:r>
          </a:p>
          <a:p>
            <a:pPr lvl="1"/>
            <a:r>
              <a:rPr lang="en-GB" i="1" dirty="0"/>
              <a:t>Internal validity?</a:t>
            </a:r>
          </a:p>
          <a:p>
            <a:pPr lvl="1"/>
            <a:r>
              <a:rPr lang="en-GB" i="1" dirty="0"/>
              <a:t>External validity?</a:t>
            </a:r>
          </a:p>
          <a:p>
            <a:pPr lvl="1"/>
            <a:endParaRPr lang="en-GB" i="1" dirty="0"/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46702"/>
            <a:ext cx="4038600" cy="2019300"/>
          </a:xfrm>
        </p:spPr>
      </p:pic>
    </p:spTree>
    <p:extLst>
      <p:ext uri="{BB962C8B-B14F-4D97-AF65-F5344CB8AC3E}">
        <p14:creationId xmlns:p14="http://schemas.microsoft.com/office/powerpoint/2010/main" val="91695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38EE7C-DF17-C74E-85AB-B085AF4B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Validity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5560B1-2513-424B-A37A-A1A0BA4CA7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Expresses the relationship between the </a:t>
            </a:r>
            <a:r>
              <a:rPr lang="en-GB" i="1" dirty="0"/>
              <a:t>reality</a:t>
            </a:r>
            <a:r>
              <a:rPr lang="en-GB" dirty="0"/>
              <a:t> and the </a:t>
            </a:r>
            <a:r>
              <a:rPr lang="en-GB" i="1" dirty="0"/>
              <a:t>quantitative research</a:t>
            </a:r>
          </a:p>
          <a:p>
            <a:pPr lvl="1"/>
            <a:r>
              <a:rPr lang="en-GB" dirty="0"/>
              <a:t>Do the research methods used in the study </a:t>
            </a:r>
            <a:r>
              <a:rPr lang="en-GB" i="1" dirty="0"/>
              <a:t>correspond</a:t>
            </a:r>
            <a:r>
              <a:rPr lang="en-GB" dirty="0"/>
              <a:t> to the phenomenon that is being researched?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50F71129-AC72-E140-BF37-5DBC768556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9527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8A9A0C-F3E7-EF43-9875-0430DF5E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Validity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7BF49E-4863-6D48-9F15-30F12B142C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Construct validity</a:t>
            </a:r>
          </a:p>
          <a:p>
            <a:pPr lvl="1"/>
            <a:r>
              <a:rPr lang="en-GB" dirty="0"/>
              <a:t>Describes the </a:t>
            </a:r>
            <a:r>
              <a:rPr lang="en-GB" i="1" dirty="0"/>
              <a:t>quality of operationalisations</a:t>
            </a:r>
          </a:p>
          <a:p>
            <a:pPr lvl="1"/>
            <a:r>
              <a:rPr lang="en-GB" dirty="0"/>
              <a:t>Can the results be linked back to </a:t>
            </a:r>
            <a:r>
              <a:rPr lang="en-GB" i="1" dirty="0"/>
              <a:t>constructs</a:t>
            </a:r>
            <a:r>
              <a:rPr lang="en-GB" dirty="0"/>
              <a:t> (phenomena/variable)?</a:t>
            </a:r>
          </a:p>
          <a:p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D89A51AD-C9F9-DA4B-AD11-2B4BBAD00E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4510" y="1417638"/>
            <a:ext cx="3124200" cy="3124200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9015756-FA4C-194D-AED7-C9826FE24C99}"/>
              </a:ext>
            </a:extLst>
          </p:cNvPr>
          <p:cNvSpPr txBox="1"/>
          <p:nvPr/>
        </p:nvSpPr>
        <p:spPr>
          <a:xfrm>
            <a:off x="4826758" y="3941673"/>
            <a:ext cx="3599703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Can heartbeat rate be </a:t>
            </a:r>
            <a:br>
              <a:rPr lang="en-GB" sz="2400" b="1" dirty="0"/>
            </a:br>
            <a:r>
              <a:rPr lang="en-GB" sz="2400" b="1" dirty="0"/>
              <a:t>interpreted as a good </a:t>
            </a:r>
            <a:br>
              <a:rPr lang="en-GB" sz="2400" b="1" dirty="0"/>
            </a:br>
            <a:r>
              <a:rPr lang="en-GB" sz="2400" b="1" dirty="0"/>
              <a:t>operationalization of love?</a:t>
            </a:r>
          </a:p>
        </p:txBody>
      </p:sp>
    </p:spTree>
    <p:extLst>
      <p:ext uri="{BB962C8B-B14F-4D97-AF65-F5344CB8AC3E}">
        <p14:creationId xmlns:p14="http://schemas.microsoft.com/office/powerpoint/2010/main" val="34546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DA07BC-8BEA-5E4E-BAA4-72168C99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Validity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8F09BB-796F-7B44-B99C-E9AC6A7093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/>
          </a:p>
          <a:p>
            <a:endParaRPr lang="en-GB" b="1"/>
          </a:p>
          <a:p>
            <a:r>
              <a:rPr lang="en-GB" b="1"/>
              <a:t>Internal validity</a:t>
            </a:r>
          </a:p>
          <a:p>
            <a:pPr lvl="1"/>
            <a:r>
              <a:rPr lang="en-GB"/>
              <a:t>Describes the </a:t>
            </a:r>
            <a:r>
              <a:rPr lang="en-GB" i="1"/>
              <a:t>methodological quality </a:t>
            </a:r>
            <a:r>
              <a:rPr lang="en-GB"/>
              <a:t>of the experiment</a:t>
            </a:r>
          </a:p>
          <a:p>
            <a:pPr lvl="1"/>
            <a:r>
              <a:rPr lang="en-GB"/>
              <a:t>The less bias, the higher the internal validity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E27366F-41AA-794C-8A13-9594ED04F8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558021"/>
            <a:ext cx="4191000" cy="2518730"/>
          </a:xfrm>
        </p:spPr>
      </p:pic>
    </p:spTree>
    <p:extLst>
      <p:ext uri="{BB962C8B-B14F-4D97-AF65-F5344CB8AC3E}">
        <p14:creationId xmlns:p14="http://schemas.microsoft.com/office/powerpoint/2010/main" val="61851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BC9168-0A8C-5D4E-82D6-9249F65F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Validity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7E40E3-94E2-C945-A03A-DAA6523741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External validity</a:t>
            </a:r>
          </a:p>
          <a:p>
            <a:pPr lvl="1"/>
            <a:r>
              <a:rPr lang="en-GB" dirty="0"/>
              <a:t>Describes the </a:t>
            </a:r>
            <a:r>
              <a:rPr lang="en-GB" i="1" dirty="0"/>
              <a:t>generalizability of the findings </a:t>
            </a:r>
            <a:r>
              <a:rPr lang="en-GB" dirty="0"/>
              <a:t>in the quantitative </a:t>
            </a:r>
            <a:r>
              <a:rPr lang="en-GB" dirty="0" err="1"/>
              <a:t>reserach</a:t>
            </a:r>
            <a:endParaRPr lang="en-GB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3E9D9C1-699B-A94B-A5B0-C65CC11E81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  <a:p>
            <a:r>
              <a:rPr lang="en-GB" i="1"/>
              <a:t>Population validity</a:t>
            </a:r>
          </a:p>
          <a:p>
            <a:pPr lvl="1"/>
            <a:r>
              <a:rPr lang="en-GB"/>
              <a:t>Can the findings be generalized to wider population?</a:t>
            </a:r>
          </a:p>
          <a:p>
            <a:r>
              <a:rPr lang="en-GB" i="1"/>
              <a:t>Ecological validity</a:t>
            </a:r>
          </a:p>
          <a:p>
            <a:pPr lvl="1"/>
            <a:r>
              <a:rPr lang="en-GB"/>
              <a:t>Can the results be generalized to real-life setting?</a:t>
            </a:r>
          </a:p>
        </p:txBody>
      </p:sp>
    </p:spTree>
    <p:extLst>
      <p:ext uri="{BB962C8B-B14F-4D97-AF65-F5344CB8AC3E}">
        <p14:creationId xmlns:p14="http://schemas.microsoft.com/office/powerpoint/2010/main" val="41162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REVIEW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was meant by</a:t>
            </a:r>
          </a:p>
          <a:p>
            <a:pPr lvl="1"/>
            <a:r>
              <a:rPr lang="en-GB" i="1" dirty="0"/>
              <a:t>Reliability?</a:t>
            </a:r>
          </a:p>
          <a:p>
            <a:pPr marL="457200" lvl="1" indent="0">
              <a:buNone/>
            </a:pPr>
            <a:endParaRPr lang="en-GB" i="1" dirty="0"/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46702"/>
            <a:ext cx="4038600" cy="2019300"/>
          </a:xfrm>
        </p:spPr>
      </p:pic>
    </p:spTree>
    <p:extLst>
      <p:ext uri="{BB962C8B-B14F-4D97-AF65-F5344CB8AC3E}">
        <p14:creationId xmlns:p14="http://schemas.microsoft.com/office/powerpoint/2010/main" val="23954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Research design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The way how the research is conducted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71357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9E2435-66E3-E748-B35D-0CBA3B43D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Reliability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DB3C4A-29F5-D047-A6A4-953AE3C68A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Refers to the </a:t>
            </a:r>
            <a:r>
              <a:rPr lang="en-GB" i="1" dirty="0"/>
              <a:t>consistency</a:t>
            </a:r>
            <a:r>
              <a:rPr lang="en-GB" dirty="0"/>
              <a:t> of </a:t>
            </a:r>
            <a:br>
              <a:rPr lang="en-GB" dirty="0"/>
            </a:br>
            <a:r>
              <a:rPr lang="en-GB" dirty="0"/>
              <a:t>the results</a:t>
            </a:r>
          </a:p>
          <a:p>
            <a:pPr lvl="1"/>
            <a:r>
              <a:rPr lang="en-GB" dirty="0"/>
              <a:t>Are the results of the experiment </a:t>
            </a:r>
            <a:r>
              <a:rPr lang="en-GB" i="1" dirty="0"/>
              <a:t>repeatable</a:t>
            </a:r>
            <a:r>
              <a:rPr lang="en-GB" dirty="0"/>
              <a:t>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4DF023C-E240-A540-9CDD-D18F03EF3F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99646"/>
            <a:ext cx="4038600" cy="4327071"/>
          </a:xfrm>
        </p:spPr>
      </p:pic>
    </p:spTree>
    <p:extLst>
      <p:ext uri="{BB962C8B-B14F-4D97-AF65-F5344CB8AC3E}">
        <p14:creationId xmlns:p14="http://schemas.microsoft.com/office/powerpoint/2010/main" val="36118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REVIEW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was meant by</a:t>
            </a:r>
          </a:p>
          <a:p>
            <a:pPr lvl="1"/>
            <a:r>
              <a:rPr lang="en-GB" i="1" dirty="0"/>
              <a:t>Bias in general?</a:t>
            </a:r>
          </a:p>
          <a:p>
            <a:pPr lvl="1"/>
            <a:r>
              <a:rPr lang="en-GB" i="1" dirty="0"/>
              <a:t>Sampling bias</a:t>
            </a:r>
          </a:p>
          <a:p>
            <a:pPr lvl="1"/>
            <a:r>
              <a:rPr lang="en-GB" i="1" dirty="0"/>
              <a:t>Participant bias?</a:t>
            </a:r>
          </a:p>
          <a:p>
            <a:pPr lvl="1"/>
            <a:r>
              <a:rPr lang="en-GB" i="1" dirty="0"/>
              <a:t>Researcher bias?</a:t>
            </a:r>
          </a:p>
          <a:p>
            <a:pPr lvl="1"/>
            <a:endParaRPr lang="en-GB" i="1" dirty="0"/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46702"/>
            <a:ext cx="4038600" cy="2019300"/>
          </a:xfrm>
        </p:spPr>
      </p:pic>
    </p:spTree>
    <p:extLst>
      <p:ext uri="{BB962C8B-B14F-4D97-AF65-F5344CB8AC3E}">
        <p14:creationId xmlns:p14="http://schemas.microsoft.com/office/powerpoint/2010/main" val="290374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Bias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Factor or factors that might skew the research</a:t>
            </a:r>
          </a:p>
          <a:p>
            <a:r>
              <a:rPr lang="en-GB" b="1" dirty="0"/>
              <a:t>Sampling bias</a:t>
            </a:r>
          </a:p>
          <a:p>
            <a:pPr lvl="1"/>
            <a:r>
              <a:rPr lang="en-GB" dirty="0"/>
              <a:t>Sample is not representative of the target population</a:t>
            </a:r>
          </a:p>
          <a:p>
            <a:r>
              <a:rPr lang="en-GB" b="1" dirty="0"/>
              <a:t>Participant bias</a:t>
            </a:r>
          </a:p>
          <a:p>
            <a:pPr lvl="1"/>
            <a:r>
              <a:rPr lang="en-GB" dirty="0"/>
              <a:t>Participants act according to the researches’ wishes</a:t>
            </a:r>
          </a:p>
          <a:p>
            <a:r>
              <a:rPr lang="en-GB" b="1" dirty="0"/>
              <a:t>Researcher bias</a:t>
            </a:r>
          </a:p>
          <a:p>
            <a:pPr lvl="1"/>
            <a:r>
              <a:rPr lang="en-GB" dirty="0"/>
              <a:t>Researcher acts differently towards different participants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1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D58485-2645-0E4A-B5FD-17F77B009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Bias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444318-F9B1-664F-80CC-B7C43148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16489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B00DAEB3-556C-ED4C-832A-51854E5247D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188178" y="1417638"/>
          <a:ext cx="4651022" cy="4797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511">
                  <a:extLst>
                    <a:ext uri="{9D8B030D-6E8A-4147-A177-3AD203B41FA5}">
                      <a16:colId xmlns:a16="http://schemas.microsoft.com/office/drawing/2014/main" val="3829890351"/>
                    </a:ext>
                  </a:extLst>
                </a:gridCol>
                <a:gridCol w="2325511">
                  <a:extLst>
                    <a:ext uri="{9D8B030D-6E8A-4147-A177-3AD203B41FA5}">
                      <a16:colId xmlns:a16="http://schemas.microsoft.com/office/drawing/2014/main" val="621862053"/>
                    </a:ext>
                  </a:extLst>
                </a:gridCol>
              </a:tblGrid>
              <a:tr h="642582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Experimental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Qualitative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18524"/>
                  </a:ext>
                </a:extLst>
              </a:tr>
              <a:tr h="372289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Acquiescence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280291"/>
                  </a:ext>
                </a:extLst>
              </a:tr>
              <a:tr h="372289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Social desirability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08373"/>
                  </a:ext>
                </a:extLst>
              </a:tr>
              <a:tr h="642582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Maturation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Dominant respondent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47369"/>
                  </a:ext>
                </a:extLst>
              </a:tr>
              <a:tr h="372289"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Testing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Sensitivity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179601"/>
                  </a:ext>
                </a:extLst>
              </a:tr>
              <a:tr h="372289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Instrumentation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Confirmation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337352"/>
                  </a:ext>
                </a:extLst>
              </a:tr>
              <a:tr h="642582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Regression to </a:t>
                      </a:r>
                      <a:br>
                        <a:rPr lang="en-GB" noProof="0" dirty="0"/>
                      </a:br>
                      <a:r>
                        <a:rPr lang="en-GB" noProof="0" dirty="0"/>
                        <a:t>the 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Leading questions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499136"/>
                  </a:ext>
                </a:extLst>
              </a:tr>
              <a:tr h="358349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Experimental 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Question order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542986"/>
                  </a:ext>
                </a:extLst>
              </a:tr>
              <a:tr h="642582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Demand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Sampling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32230"/>
                  </a:ext>
                </a:extLst>
              </a:tr>
              <a:tr h="372289"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Experimenter 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Biased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960515"/>
                  </a:ext>
                </a:extLst>
              </a:tr>
            </a:tbl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8EB534EA-CADD-A145-B680-1CF8EF963E37}"/>
              </a:ext>
            </a:extLst>
          </p:cNvPr>
          <p:cNvSpPr txBox="1"/>
          <p:nvPr/>
        </p:nvSpPr>
        <p:spPr>
          <a:xfrm>
            <a:off x="647546" y="2828835"/>
            <a:ext cx="3135794" cy="18158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Quickly review the </a:t>
            </a:r>
          </a:p>
          <a:p>
            <a:pPr algn="ctr"/>
            <a:r>
              <a:rPr lang="en-GB" sz="2800" b="1" dirty="0"/>
              <a:t>basics of the biases </a:t>
            </a:r>
          </a:p>
          <a:p>
            <a:pPr algn="ctr"/>
            <a:r>
              <a:rPr lang="en-GB" sz="2800" b="1" dirty="0"/>
              <a:t>on the right</a:t>
            </a:r>
            <a:br>
              <a:rPr lang="en-GB" sz="2800" b="1" dirty="0"/>
            </a:br>
            <a:r>
              <a:rPr lang="en-GB" sz="2800" b="1" dirty="0"/>
              <a:t>(see </a:t>
            </a:r>
            <a:r>
              <a:rPr lang="en-GB" sz="2800" b="1" dirty="0" err="1"/>
              <a:t>ManageBac</a:t>
            </a:r>
            <a:r>
              <a:rPr lang="en-GB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522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05E442-9255-E72C-31CD-49A81EF0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93A326-A0F9-539B-0868-1F6CA8E566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Skim through the teacher’s handout on qualitative research methods</a:t>
            </a:r>
          </a:p>
          <a:p>
            <a:pPr lvl="1"/>
            <a:r>
              <a:rPr lang="en-GB"/>
              <a:t>You may </a:t>
            </a:r>
            <a:r>
              <a:rPr lang="en-GB" dirty="0"/>
              <a:t>read </a:t>
            </a:r>
            <a:r>
              <a:rPr lang="en-GB"/>
              <a:t>pages </a:t>
            </a:r>
            <a:br>
              <a:rPr lang="en-GB"/>
            </a:br>
            <a:r>
              <a:rPr lang="en-GB"/>
              <a:t>343–353</a:t>
            </a:r>
            <a:r>
              <a:rPr lang="en-GB" dirty="0"/>
              <a:t>, but otherwise skimming is fine</a:t>
            </a:r>
          </a:p>
        </p:txBody>
      </p:sp>
      <p:pic>
        <p:nvPicPr>
          <p:cNvPr id="6" name="Sisällön paikkamerkki 5" descr="Kuva, joka sisältää kohteen symboli, logo, Grafiikka, ympyrä&#10;&#10;Kuvaus luotu automaattisesti">
            <a:extLst>
              <a:ext uri="{FF2B5EF4-FFF2-40B4-BE49-F238E27FC236}">
                <a16:creationId xmlns:a16="http://schemas.microsoft.com/office/drawing/2014/main" id="{0F7BC3AE-E53D-33E5-05A2-5CBCC5F1E1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1" y="1843882"/>
            <a:ext cx="4038599" cy="4038599"/>
          </a:xfrm>
        </p:spPr>
      </p:pic>
    </p:spTree>
    <p:extLst>
      <p:ext uri="{BB962C8B-B14F-4D97-AF65-F5344CB8AC3E}">
        <p14:creationId xmlns:p14="http://schemas.microsoft.com/office/powerpoint/2010/main" val="364876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E30335-5B44-E611-B2B8-491FD44B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1A36B8-2971-B48B-280E-E9CAF4591F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Read the </a:t>
            </a:r>
            <a:r>
              <a:rPr lang="en-GB" dirty="0" err="1"/>
              <a:t>InThinking</a:t>
            </a:r>
            <a:r>
              <a:rPr lang="en-GB" dirty="0"/>
              <a:t> example stimulus material related to </a:t>
            </a:r>
            <a:r>
              <a:rPr lang="en-GB" i="1" dirty="0"/>
              <a:t>structured interview </a:t>
            </a:r>
            <a:r>
              <a:rPr lang="en-GB" dirty="0"/>
              <a:t>and try to create sketch responses with your pair or with your group</a:t>
            </a:r>
          </a:p>
          <a:p>
            <a:pPr lvl="1"/>
            <a:r>
              <a:rPr lang="en-GB" dirty="0"/>
              <a:t>Implement the teacher’s handout (Crane 354-355)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72C35DB-93F7-5D36-2DD4-72B25CF67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2080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E30335-5B44-E611-B2B8-491FD44B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1A36B8-2971-B48B-280E-E9CAF4591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74029"/>
          </a:xfrm>
        </p:spPr>
        <p:txBody>
          <a:bodyPr>
            <a:normAutofit/>
          </a:bodyPr>
          <a:lstStyle/>
          <a:p>
            <a:r>
              <a:rPr lang="en-GB" dirty="0"/>
              <a:t>Read the </a:t>
            </a:r>
            <a:r>
              <a:rPr lang="en-GB" dirty="0" err="1"/>
              <a:t>InThinking</a:t>
            </a:r>
            <a:r>
              <a:rPr lang="en-GB" dirty="0"/>
              <a:t> example stimulus material related to </a:t>
            </a:r>
            <a:r>
              <a:rPr lang="en-GB" i="1" dirty="0"/>
              <a:t>unstructured interview </a:t>
            </a:r>
            <a:r>
              <a:rPr lang="en-GB" dirty="0"/>
              <a:t>or </a:t>
            </a:r>
            <a:r>
              <a:rPr lang="en-GB" i="1" dirty="0"/>
              <a:t>narrative interview </a:t>
            </a:r>
            <a:r>
              <a:rPr lang="en-GB" dirty="0"/>
              <a:t>and try to create sketch responses with your pair or with your group</a:t>
            </a:r>
          </a:p>
          <a:p>
            <a:pPr lvl="1"/>
            <a:r>
              <a:rPr lang="en-GB" dirty="0"/>
              <a:t>Implement the teacher’s handout (Crane 356-360)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72C35DB-93F7-5D36-2DD4-72B25CF67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6149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E30335-5B44-E611-B2B8-491FD44B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1A36B8-2971-B48B-280E-E9CAF4591F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Read the </a:t>
            </a:r>
            <a:r>
              <a:rPr lang="en-GB" dirty="0" err="1"/>
              <a:t>InThinking</a:t>
            </a:r>
            <a:r>
              <a:rPr lang="en-GB" dirty="0"/>
              <a:t> example stimulus material related to </a:t>
            </a:r>
            <a:r>
              <a:rPr lang="en-GB" i="1" dirty="0"/>
              <a:t>focus group </a:t>
            </a:r>
            <a:r>
              <a:rPr lang="en-GB" dirty="0"/>
              <a:t>and try to create sketch responses with your pair or with your group</a:t>
            </a:r>
          </a:p>
          <a:p>
            <a:pPr lvl="1"/>
            <a:r>
              <a:rPr lang="en-GB" dirty="0"/>
              <a:t>Implement the teacher’s handout (Crane 355-356)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72C35DB-93F7-5D36-2DD4-72B25CF67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32556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68F53E-2E12-57BE-CD20-0BD3CF02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Inductive</a:t>
            </a:r>
            <a:r>
              <a:rPr lang="fi-FI" dirty="0"/>
              <a:t> </a:t>
            </a:r>
            <a:r>
              <a:rPr lang="fi-FI" dirty="0" err="1"/>
              <a:t>content</a:t>
            </a:r>
            <a:r>
              <a:rPr lang="fi-FI" dirty="0"/>
              <a:t> </a:t>
            </a:r>
            <a:r>
              <a:rPr lang="fi-FI" dirty="0" err="1"/>
              <a:t>analysis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DEC856-5AE8-B163-27BF-B1D5B1302B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Qualitative analysis of interview </a:t>
            </a:r>
            <a:r>
              <a:rPr lang="en-GB" i="1" dirty="0"/>
              <a:t>transcripts</a:t>
            </a:r>
          </a:p>
          <a:p>
            <a:pPr lvl="1"/>
            <a:r>
              <a:rPr lang="en-GB" dirty="0"/>
              <a:t>Aim is to generate new theory based on the data; Theory can emerge from the data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BF6747E-DCD0-B213-2D3D-52745674C5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i="1" dirty="0"/>
              <a:t>Interpretive phenomenological analysis (IPA)</a:t>
            </a:r>
          </a:p>
          <a:p>
            <a:pPr lvl="1"/>
            <a:r>
              <a:rPr lang="en-GB" dirty="0"/>
              <a:t>Focuses on interpreting the participants </a:t>
            </a:r>
            <a:r>
              <a:rPr lang="en-GB" i="1" dirty="0"/>
              <a:t>experiences</a:t>
            </a:r>
            <a:r>
              <a:rPr lang="en-GB" dirty="0"/>
              <a:t>; How individuals explains and perceives a phenomenon?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99476FF-3613-748C-4D06-B4EE4067295D}"/>
              </a:ext>
            </a:extLst>
          </p:cNvPr>
          <p:cNvSpPr txBox="1"/>
          <p:nvPr/>
        </p:nvSpPr>
        <p:spPr>
          <a:xfrm>
            <a:off x="955987" y="4925834"/>
            <a:ext cx="3041025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See Crane 360–363 for</a:t>
            </a:r>
            <a:br>
              <a:rPr lang="en-GB" sz="2400" b="1" dirty="0"/>
            </a:br>
            <a:r>
              <a:rPr lang="en-GB" sz="2400" b="1" dirty="0"/>
              <a:t>further details and</a:t>
            </a:r>
            <a:br>
              <a:rPr lang="en-GB" sz="2400" b="1" dirty="0"/>
            </a:br>
            <a:r>
              <a:rPr lang="en-GB" sz="2400" b="1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81107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E30335-5B44-E611-B2B8-491FD44B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1A36B8-2971-B48B-280E-E9CAF4591F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Read the </a:t>
            </a:r>
            <a:r>
              <a:rPr lang="en-GB" dirty="0" err="1"/>
              <a:t>InThinking</a:t>
            </a:r>
            <a:r>
              <a:rPr lang="en-GB" dirty="0"/>
              <a:t> example stimulus material related to </a:t>
            </a:r>
            <a:r>
              <a:rPr lang="en-GB" i="1" dirty="0"/>
              <a:t>observations </a:t>
            </a:r>
            <a:r>
              <a:rPr lang="en-GB" dirty="0"/>
              <a:t>and try to create sketch responses with your pair or with your group</a:t>
            </a:r>
          </a:p>
          <a:p>
            <a:pPr lvl="1"/>
            <a:r>
              <a:rPr lang="en-GB" dirty="0"/>
              <a:t>Implement the teacher’s handout (Crane 364-372)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72C35DB-93F7-5D36-2DD4-72B25CF67A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14269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906888" y="4830097"/>
            <a:ext cx="737974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CASE STUDIES</a:t>
            </a:r>
          </a:p>
          <a:p>
            <a:pPr algn="ctr"/>
            <a:r>
              <a:rPr lang="en-GB" sz="2000"/>
              <a:t>- New research ideas and hypothesis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514695" y="3670245"/>
            <a:ext cx="61641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DESCRIPTIVE STUDIES</a:t>
            </a:r>
          </a:p>
          <a:p>
            <a:pPr algn="ctr"/>
            <a:r>
              <a:rPr lang="en-GB" sz="2000"/>
              <a:t>- Reliable generalizations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1998789" y="2510393"/>
            <a:ext cx="519594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CORRELATIONAL STUDIES</a:t>
            </a:r>
          </a:p>
          <a:p>
            <a:pPr algn="ctr"/>
            <a:r>
              <a:rPr lang="en-GB" sz="2000"/>
              <a:t>- Relationships between phenomena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2843494" y="1042764"/>
            <a:ext cx="350653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b="1"/>
              <a:t>EXPERIMENTS</a:t>
            </a:r>
          </a:p>
          <a:p>
            <a:pPr algn="ctr"/>
            <a:r>
              <a:rPr lang="en-GB" sz="2000"/>
              <a:t>- Cause and effect relationships </a:t>
            </a:r>
            <a:br>
              <a:rPr lang="en-GB" sz="2000"/>
            </a:br>
            <a:r>
              <a:rPr lang="en-GB" sz="2000"/>
              <a:t>between phenomena</a:t>
            </a:r>
          </a:p>
        </p:txBody>
      </p:sp>
    </p:spTree>
    <p:extLst>
      <p:ext uri="{BB962C8B-B14F-4D97-AF65-F5344CB8AC3E}">
        <p14:creationId xmlns:p14="http://schemas.microsoft.com/office/powerpoint/2010/main" val="38784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REVIEW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pages 28–29</a:t>
            </a:r>
          </a:p>
          <a:p>
            <a:r>
              <a:rPr lang="en-GB" dirty="0"/>
              <a:t>What was meant by:</a:t>
            </a:r>
          </a:p>
          <a:p>
            <a:pPr lvl="1"/>
            <a:r>
              <a:rPr lang="en-GB" i="1" dirty="0"/>
              <a:t>Quota sampling?</a:t>
            </a:r>
          </a:p>
          <a:p>
            <a:pPr lvl="1"/>
            <a:r>
              <a:rPr lang="en-GB" i="1" dirty="0"/>
              <a:t>Purposive sampling?</a:t>
            </a:r>
          </a:p>
          <a:p>
            <a:pPr lvl="1"/>
            <a:r>
              <a:rPr lang="en-GB" i="1" dirty="0"/>
              <a:t>Theoretical sampling?</a:t>
            </a:r>
          </a:p>
          <a:p>
            <a:pPr lvl="1"/>
            <a:r>
              <a:rPr lang="en-GB" i="1"/>
              <a:t>Snowball sampling?</a:t>
            </a:r>
            <a:endParaRPr lang="en-GB" i="1" dirty="0"/>
          </a:p>
          <a:p>
            <a:pPr lvl="1"/>
            <a:r>
              <a:rPr lang="en-GB" i="1" dirty="0"/>
              <a:t>Convenience (opportunity) sampling?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46702"/>
            <a:ext cx="4038600" cy="2019300"/>
          </a:xfrm>
        </p:spPr>
      </p:pic>
    </p:spTree>
    <p:extLst>
      <p:ext uri="{BB962C8B-B14F-4D97-AF65-F5344CB8AC3E}">
        <p14:creationId xmlns:p14="http://schemas.microsoft.com/office/powerpoint/2010/main" val="13162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DEE13F-4322-854C-8704-A565FB53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Sampling</a:t>
            </a:r>
            <a:r>
              <a:rPr lang="fi-FI" dirty="0"/>
              <a:t> in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C8D21B-A8AD-9C42-94FA-DD54968A3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GB" b="1" dirty="0"/>
              <a:t>Quota sampling</a:t>
            </a:r>
          </a:p>
          <a:p>
            <a:pPr lvl="1"/>
            <a:r>
              <a:rPr lang="en-GB" i="1" dirty="0"/>
              <a:t>Number</a:t>
            </a:r>
            <a:r>
              <a:rPr lang="en-GB" dirty="0"/>
              <a:t> AND the </a:t>
            </a:r>
            <a:r>
              <a:rPr lang="en-GB" i="1" dirty="0"/>
              <a:t>main characteristics</a:t>
            </a:r>
            <a:r>
              <a:rPr lang="en-GB" dirty="0"/>
              <a:t> of the participants are decided before the research</a:t>
            </a:r>
          </a:p>
          <a:p>
            <a:r>
              <a:rPr lang="en-GB" b="1" dirty="0"/>
              <a:t>Purposive sampling</a:t>
            </a:r>
          </a:p>
          <a:p>
            <a:pPr lvl="1"/>
            <a:r>
              <a:rPr lang="en-GB" dirty="0"/>
              <a:t>ONLY </a:t>
            </a:r>
            <a:r>
              <a:rPr lang="en-GB" i="1" dirty="0"/>
              <a:t>main characteristics </a:t>
            </a:r>
            <a:r>
              <a:rPr lang="en-GB" dirty="0"/>
              <a:t>of the participants are decided before the research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38014F-4B07-BC43-A2AC-1B37C929D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40629" cy="4525963"/>
          </a:xfrm>
        </p:spPr>
        <p:txBody>
          <a:bodyPr/>
          <a:lstStyle/>
          <a:p>
            <a:r>
              <a:rPr lang="en-GB" b="1" dirty="0"/>
              <a:t>Theoretical sampling</a:t>
            </a:r>
          </a:p>
          <a:p>
            <a:pPr lvl="1"/>
            <a:r>
              <a:rPr lang="en-GB" dirty="0"/>
              <a:t>Type of purposive sampling that ends when </a:t>
            </a:r>
            <a:r>
              <a:rPr lang="en-GB" b="1" dirty="0"/>
              <a:t>data saturation </a:t>
            </a:r>
            <a:r>
              <a:rPr lang="en-GB" dirty="0"/>
              <a:t>is reached</a:t>
            </a:r>
          </a:p>
          <a:p>
            <a:pPr lvl="1"/>
            <a:r>
              <a:rPr lang="en-GB" b="1" dirty="0"/>
              <a:t>Data saturation </a:t>
            </a:r>
            <a:r>
              <a:rPr lang="en-GB" dirty="0"/>
              <a:t>is reached when no new evidence cannot be added to the background theory</a:t>
            </a:r>
          </a:p>
        </p:txBody>
      </p:sp>
    </p:spTree>
    <p:extLst>
      <p:ext uri="{BB962C8B-B14F-4D97-AF65-F5344CB8AC3E}">
        <p14:creationId xmlns:p14="http://schemas.microsoft.com/office/powerpoint/2010/main" val="26209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4D855-9039-C547-8D17-B153B6F1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Sampling</a:t>
            </a:r>
            <a:r>
              <a:rPr lang="fi-FI" dirty="0"/>
              <a:t> in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A4EB4D-7BB5-6342-AA6B-987D8A28FF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Snowball sampling</a:t>
            </a:r>
          </a:p>
          <a:p>
            <a:pPr lvl="1"/>
            <a:r>
              <a:rPr lang="en-GB" dirty="0"/>
              <a:t>Small number of participants are invited and asked to invite other people to the research</a:t>
            </a:r>
          </a:p>
          <a:p>
            <a:r>
              <a:rPr lang="en-GB" b="1" dirty="0"/>
              <a:t>Convenience (opportunity) sampling</a:t>
            </a:r>
          </a:p>
          <a:p>
            <a:pPr lvl="1"/>
            <a:r>
              <a:rPr lang="en-GB" dirty="0"/>
              <a:t>Using a sample that is easily available</a:t>
            </a:r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6CB6AE4-2EC8-A44E-AFD2-8FADF3EF8B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2207" y="2615161"/>
            <a:ext cx="3989653" cy="2495458"/>
          </a:xfrm>
        </p:spPr>
      </p:pic>
    </p:spTree>
    <p:extLst>
      <p:ext uri="{BB962C8B-B14F-4D97-AF65-F5344CB8AC3E}">
        <p14:creationId xmlns:p14="http://schemas.microsoft.com/office/powerpoint/2010/main" val="32379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FFF1D7-7DA8-404E-8960-6AE0AFBAC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Sampling</a:t>
            </a:r>
            <a:r>
              <a:rPr lang="fi-FI" dirty="0"/>
              <a:t> in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E2B744-2ECB-BF4E-BF22-133988A2E9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Samples in qualitative research are NOT statistically representative of the target population</a:t>
            </a:r>
          </a:p>
          <a:p>
            <a:pPr lvl="1"/>
            <a:r>
              <a:rPr lang="en-GB" dirty="0"/>
              <a:t>Findings are NOT generalizable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149264B-2BAA-B340-B6D5-61A6CDDEA6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b="1" dirty="0"/>
          </a:p>
          <a:p>
            <a:r>
              <a:rPr lang="en-GB" b="1" dirty="0"/>
              <a:t>Transferability</a:t>
            </a:r>
          </a:p>
          <a:p>
            <a:pPr lvl="1"/>
            <a:r>
              <a:rPr lang="en-GB" dirty="0"/>
              <a:t>Generalizing the results to a group of people who are close to the qualitative sample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9EF41DF-0356-BE43-A432-517E0764EDE2}"/>
              </a:ext>
            </a:extLst>
          </p:cNvPr>
          <p:cNvSpPr txBox="1"/>
          <p:nvPr/>
        </p:nvSpPr>
        <p:spPr>
          <a:xfrm>
            <a:off x="5452263" y="1775564"/>
            <a:ext cx="2430474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800" b="1" dirty="0"/>
              <a:t>H O W E V E R !</a:t>
            </a:r>
          </a:p>
        </p:txBody>
      </p:sp>
    </p:spTree>
    <p:extLst>
      <p:ext uri="{BB962C8B-B14F-4D97-AF65-F5344CB8AC3E}">
        <p14:creationId xmlns:p14="http://schemas.microsoft.com/office/powerpoint/2010/main" val="22057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uiExpand="1" build="p" bldLvl="2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REVIEW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was meant by:</a:t>
            </a:r>
          </a:p>
          <a:p>
            <a:pPr lvl="1"/>
            <a:r>
              <a:rPr lang="en-GB" i="1" dirty="0"/>
              <a:t>Credibility or trustworthiness in qualitative research?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46702"/>
            <a:ext cx="4038600" cy="2019300"/>
          </a:xfrm>
        </p:spPr>
      </p:pic>
    </p:spTree>
    <p:extLst>
      <p:ext uri="{BB962C8B-B14F-4D97-AF65-F5344CB8AC3E}">
        <p14:creationId xmlns:p14="http://schemas.microsoft.com/office/powerpoint/2010/main" val="7794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756316-C5F8-6049-9429-09F56C13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Validity</a:t>
            </a:r>
            <a:r>
              <a:rPr lang="fi-FI" dirty="0"/>
              <a:t> in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76C460-842B-D44E-BFC4-73F3AD2E9B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i="1"/>
          </a:p>
          <a:p>
            <a:r>
              <a:rPr lang="en-GB" i="1"/>
              <a:t>Credibility</a:t>
            </a:r>
            <a:r>
              <a:rPr lang="en-GB"/>
              <a:t> or </a:t>
            </a:r>
            <a:r>
              <a:rPr lang="en-GB" i="1"/>
              <a:t>trustworthiness</a:t>
            </a:r>
            <a:r>
              <a:rPr lang="en-GB"/>
              <a:t> in qualitative research is an equivalent of internal validity in the experimental studies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AE6083C7-21DE-6F47-B54F-69FA83A159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91673"/>
            <a:ext cx="4038600" cy="2685063"/>
          </a:xfrm>
        </p:spPr>
      </p:pic>
    </p:spTree>
    <p:extLst>
      <p:ext uri="{BB962C8B-B14F-4D97-AF65-F5344CB8AC3E}">
        <p14:creationId xmlns:p14="http://schemas.microsoft.com/office/powerpoint/2010/main" val="33110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363D51-2E3F-3244-803C-A0731C9CA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Validity</a:t>
            </a:r>
            <a:r>
              <a:rPr lang="fi-FI" dirty="0"/>
              <a:t> in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BF2EB25-FEC6-524E-807B-3B0135A53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62" y="3535796"/>
            <a:ext cx="8737675" cy="162561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53BB3D2-884C-FB47-9057-4593EB3BBA26}"/>
              </a:ext>
            </a:extLst>
          </p:cNvPr>
          <p:cNvSpPr txBox="1"/>
          <p:nvPr/>
        </p:nvSpPr>
        <p:spPr>
          <a:xfrm>
            <a:off x="1356507" y="2215107"/>
            <a:ext cx="6430992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Reread pages 25–26 and</a:t>
            </a:r>
            <a:br>
              <a:rPr lang="en-GB" sz="2800" b="1" dirty="0"/>
            </a:br>
            <a:r>
              <a:rPr lang="en-GB" sz="2800" b="1" dirty="0"/>
              <a:t>quickly review the gist of the terms below</a:t>
            </a:r>
          </a:p>
        </p:txBody>
      </p:sp>
    </p:spTree>
    <p:extLst>
      <p:ext uri="{BB962C8B-B14F-4D97-AF65-F5344CB8AC3E}">
        <p14:creationId xmlns:p14="http://schemas.microsoft.com/office/powerpoint/2010/main" val="25071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4659D7-5E18-88FF-1090-9116C496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Validity</a:t>
            </a:r>
            <a:r>
              <a:rPr lang="fi-FI" dirty="0"/>
              <a:t> in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E98EDE-9720-4841-C25C-7B5392695D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Triangulation</a:t>
            </a:r>
          </a:p>
          <a:p>
            <a:pPr lvl="1"/>
            <a:r>
              <a:rPr lang="en-GB" dirty="0"/>
              <a:t>Combining different approaches to collect and interpret data</a:t>
            </a:r>
          </a:p>
          <a:p>
            <a:r>
              <a:rPr lang="en-GB" b="1" dirty="0"/>
              <a:t>Rapport</a:t>
            </a:r>
          </a:p>
          <a:p>
            <a:pPr lvl="1"/>
            <a:r>
              <a:rPr lang="en-GB" dirty="0"/>
              <a:t>Establishing trust and honesty between researchers and participants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2D1E6D-5F6B-67E8-C47B-71C2C01577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Reflexivity</a:t>
            </a:r>
          </a:p>
          <a:p>
            <a:pPr lvl="1"/>
            <a:r>
              <a:rPr lang="en-GB" dirty="0"/>
              <a:t>Thinking about the strength and limitations of the selected research methods and personal expectations</a:t>
            </a:r>
          </a:p>
        </p:txBody>
      </p:sp>
    </p:spTree>
    <p:extLst>
      <p:ext uri="{BB962C8B-B14F-4D97-AF65-F5344CB8AC3E}">
        <p14:creationId xmlns:p14="http://schemas.microsoft.com/office/powerpoint/2010/main" val="69133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442ADA0-BA4B-C44B-8838-BC3F66A4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Bias</a:t>
            </a:r>
            <a:r>
              <a:rPr lang="fi-FI"/>
              <a:t> in </a:t>
            </a:r>
            <a:r>
              <a:rPr lang="fi-FI" err="1"/>
              <a:t>qualitative</a:t>
            </a:r>
            <a:r>
              <a:rPr lang="fi-FI"/>
              <a:t> </a:t>
            </a:r>
            <a:r>
              <a:rPr lang="fi-FI" err="1"/>
              <a:t>research</a:t>
            </a:r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7333AFD-B0FF-0244-9B81-9BB9BEC866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Bias is an integral part of qualitative research</a:t>
            </a:r>
          </a:p>
          <a:p>
            <a:pPr lvl="1"/>
            <a:r>
              <a:rPr lang="en-GB" dirty="0"/>
              <a:t>Some types of biases can be eliminated while some others need to be recognised and taken into account</a:t>
            </a:r>
          </a:p>
          <a:p>
            <a:pPr lvl="1"/>
            <a:endParaRPr lang="en-GB" dirty="0"/>
          </a:p>
        </p:txBody>
      </p:sp>
      <p:pic>
        <p:nvPicPr>
          <p:cNvPr id="7" name="Sisällön paikkamerkki 4">
            <a:extLst>
              <a:ext uri="{FF2B5EF4-FFF2-40B4-BE49-F238E27FC236}">
                <a16:creationId xmlns:a16="http://schemas.microsoft.com/office/drawing/2014/main" id="{064C41A0-698D-A244-80DB-2CCECFDD01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63" y="2300846"/>
            <a:ext cx="4188937" cy="2690907"/>
          </a:xfrm>
        </p:spPr>
      </p:pic>
    </p:spTree>
    <p:extLst>
      <p:ext uri="{BB962C8B-B14F-4D97-AF65-F5344CB8AC3E}">
        <p14:creationId xmlns:p14="http://schemas.microsoft.com/office/powerpoint/2010/main" val="1709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F39DB1-6173-8347-9FD1-6C30A0012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QUALITATIVE PROJECTS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21BCD5-EC68-2140-B49D-07AAB81C1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43599"/>
            <a:ext cx="4321277" cy="3839164"/>
          </a:xfrm>
        </p:spPr>
        <p:txBody>
          <a:bodyPr>
            <a:normAutofit/>
          </a:bodyPr>
          <a:lstStyle/>
          <a:p>
            <a:r>
              <a:rPr lang="en-GB" dirty="0"/>
              <a:t>The point of the following projects is </a:t>
            </a:r>
            <a:r>
              <a:rPr lang="en-GB" b="1" dirty="0"/>
              <a:t>NOT</a:t>
            </a:r>
            <a:r>
              <a:rPr lang="en-GB" dirty="0"/>
              <a:t> to do a full-scale scientific qualitative research, but to familiarise ourselves with the essential features of </a:t>
            </a:r>
            <a:r>
              <a:rPr lang="en-GB" i="1" dirty="0"/>
              <a:t>observation</a:t>
            </a:r>
            <a:r>
              <a:rPr lang="en-GB" dirty="0"/>
              <a:t> and </a:t>
            </a:r>
            <a:r>
              <a:rPr lang="en-GB" i="1" dirty="0"/>
              <a:t>interview</a:t>
            </a:r>
            <a:r>
              <a:rPr lang="en-GB" dirty="0"/>
              <a:t> for Paper 3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9818FBC-D9BC-AA49-89A6-D0E8430C8E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71A2F1B-EEE8-9044-88CB-C6182C1E75D7}"/>
              </a:ext>
            </a:extLst>
          </p:cNvPr>
          <p:cNvSpPr txBox="1"/>
          <p:nvPr/>
        </p:nvSpPr>
        <p:spPr>
          <a:xfrm>
            <a:off x="5366599" y="2955240"/>
            <a:ext cx="2601803" cy="181588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Have fun with </a:t>
            </a:r>
            <a:br>
              <a:rPr lang="en-GB" sz="2800" b="1" dirty="0"/>
            </a:br>
            <a:r>
              <a:rPr lang="en-GB" sz="2800" b="1" i="1" dirty="0"/>
              <a:t>observation</a:t>
            </a:r>
            <a:r>
              <a:rPr lang="en-GB" sz="2800" b="1" dirty="0"/>
              <a:t> and</a:t>
            </a:r>
            <a:br>
              <a:rPr lang="en-GB" sz="2800" b="1" dirty="0"/>
            </a:br>
            <a:r>
              <a:rPr lang="en-GB" sz="2800" b="1" i="1" dirty="0"/>
              <a:t>interview</a:t>
            </a:r>
            <a:r>
              <a:rPr lang="en-GB" sz="2800" b="1" dirty="0"/>
              <a:t> with </a:t>
            </a:r>
            <a:br>
              <a:rPr lang="en-GB" sz="2800" b="1" dirty="0"/>
            </a:br>
            <a:r>
              <a:rPr lang="en-GB" sz="2800" b="1" dirty="0"/>
              <a:t>Paper 3 in mind</a:t>
            </a:r>
          </a:p>
        </p:txBody>
      </p:sp>
    </p:spTree>
    <p:extLst>
      <p:ext uri="{BB962C8B-B14F-4D97-AF65-F5344CB8AC3E}">
        <p14:creationId xmlns:p14="http://schemas.microsoft.com/office/powerpoint/2010/main" val="27419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Research setting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Where the research is conducted</a:t>
            </a:r>
          </a:p>
          <a:p>
            <a:r>
              <a:rPr lang="en-GB" i="1"/>
              <a:t>Laboratory study</a:t>
            </a:r>
          </a:p>
          <a:p>
            <a:pPr lvl="1"/>
            <a:r>
              <a:rPr lang="en-GB"/>
              <a:t>Carefully controlled environment</a:t>
            </a:r>
          </a:p>
          <a:p>
            <a:r>
              <a:rPr lang="en-GB" i="1"/>
              <a:t>Field study</a:t>
            </a:r>
          </a:p>
          <a:p>
            <a:pPr lvl="1"/>
            <a:r>
              <a:rPr lang="en-GB"/>
              <a:t>Natural environment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67780"/>
            <a:ext cx="4038600" cy="3301395"/>
          </a:xfrm>
        </p:spPr>
      </p:pic>
    </p:spTree>
    <p:extLst>
      <p:ext uri="{BB962C8B-B14F-4D97-AF65-F5344CB8AC3E}">
        <p14:creationId xmlns:p14="http://schemas.microsoft.com/office/powerpoint/2010/main" val="93066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19DA34-982D-9E45-90C2-FB0CCB1D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OBSERVATION PROJECT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FD3D0E-FE91-B140-B607-0E0E06857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06529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Plan and implement a small scale </a:t>
            </a:r>
            <a:r>
              <a:rPr lang="en-GB" i="1" dirty="0"/>
              <a:t>observational study </a:t>
            </a:r>
            <a:r>
              <a:rPr lang="en-GB" dirty="0"/>
              <a:t>with the help of the teacher’s instructions</a:t>
            </a:r>
          </a:p>
          <a:p>
            <a:pPr lvl="1"/>
            <a:r>
              <a:rPr lang="en-GB" dirty="0"/>
              <a:t>This project can be done alone, but is probably easier in groups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590C9AC-9F30-5945-BA28-0AB28BE0D6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4445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4CF217-76F4-E24C-8C53-FF73ACFC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INTERVIEW PROJECT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BC4AA1-BA7C-4A4E-824B-800A5545E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38843"/>
            <a:ext cx="4038600" cy="487992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Plan and implement a small scale </a:t>
            </a:r>
            <a:r>
              <a:rPr lang="en-GB" i="1" dirty="0"/>
              <a:t>interview</a:t>
            </a:r>
            <a:r>
              <a:rPr lang="en-GB" dirty="0"/>
              <a:t> with the help of the teacher’s instructions</a:t>
            </a:r>
          </a:p>
          <a:p>
            <a:pPr lvl="1"/>
            <a:r>
              <a:rPr lang="en-GB" dirty="0"/>
              <a:t>Try to connect your idea to a covered topic from IB psychology syllabus</a:t>
            </a:r>
          </a:p>
          <a:p>
            <a:pPr lvl="1"/>
            <a:r>
              <a:rPr lang="en-GB" i="1" dirty="0"/>
              <a:t>Interview</a:t>
            </a:r>
            <a:r>
              <a:rPr lang="en-GB" dirty="0"/>
              <a:t> can be done in groups, but is probably easier when done individually</a:t>
            </a:r>
          </a:p>
          <a:p>
            <a:pPr lvl="1"/>
            <a:r>
              <a:rPr lang="en-GB" i="1" dirty="0"/>
              <a:t>Focus group </a:t>
            </a:r>
            <a:r>
              <a:rPr lang="en-GB" dirty="0"/>
              <a:t>is probably easier as a group project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95FA5DF-500B-3242-8249-BA90FB440C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536030"/>
            <a:ext cx="4191000" cy="2561167"/>
          </a:xfrm>
        </p:spPr>
      </p:pic>
    </p:spTree>
    <p:extLst>
      <p:ext uri="{BB962C8B-B14F-4D97-AF65-F5344CB8AC3E}">
        <p14:creationId xmlns:p14="http://schemas.microsoft.com/office/powerpoint/2010/main" val="29150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Case </a:t>
            </a:r>
            <a:r>
              <a:rPr lang="fi-FI" dirty="0" err="1"/>
              <a:t>study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In-depth investigation of human experience</a:t>
            </a:r>
          </a:p>
          <a:p>
            <a:pPr lvl="1"/>
            <a:r>
              <a:rPr lang="en-GB" dirty="0"/>
              <a:t>Individual, group, event, organization etc. </a:t>
            </a:r>
          </a:p>
          <a:p>
            <a:r>
              <a:rPr lang="en-GB" dirty="0"/>
              <a:t>Can be thought as a </a:t>
            </a:r>
            <a:r>
              <a:rPr lang="en-GB" i="1" dirty="0"/>
              <a:t>research strategy </a:t>
            </a:r>
            <a:r>
              <a:rPr lang="en-GB" dirty="0"/>
              <a:t>that combines several research methods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26" y="2030819"/>
            <a:ext cx="3359888" cy="3359888"/>
          </a:xfrm>
        </p:spPr>
      </p:pic>
    </p:spTree>
    <p:extLst>
      <p:ext uri="{BB962C8B-B14F-4D97-AF65-F5344CB8AC3E}">
        <p14:creationId xmlns:p14="http://schemas.microsoft.com/office/powerpoint/2010/main" val="199662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Case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453377"/>
            <a:ext cx="4038600" cy="3854131"/>
          </a:xfrm>
        </p:spPr>
        <p:txBody>
          <a:bodyPr>
            <a:normAutofit/>
          </a:bodyPr>
          <a:lstStyle/>
          <a:p>
            <a:r>
              <a:rPr lang="en-GB" b="1" dirty="0"/>
              <a:t>Qualitative</a:t>
            </a:r>
          </a:p>
          <a:p>
            <a:pPr lvl="1"/>
            <a:r>
              <a:rPr lang="en-GB" dirty="0"/>
              <a:t>Descriptions and interpretations of experiences, feelings, symptoms etc.</a:t>
            </a:r>
          </a:p>
          <a:p>
            <a:pPr lvl="1"/>
            <a:r>
              <a:rPr lang="en-GB" dirty="0"/>
              <a:t>Interviews, diaries, observation etc.</a:t>
            </a:r>
          </a:p>
          <a:p>
            <a:pPr lvl="1"/>
            <a:r>
              <a:rPr lang="en-GB" dirty="0"/>
              <a:t>Personal artefacts</a:t>
            </a:r>
          </a:p>
          <a:p>
            <a:pPr lvl="1"/>
            <a:r>
              <a:rPr lang="en-GB" dirty="0"/>
              <a:t>Official documents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458179"/>
            <a:ext cx="4038600" cy="3446758"/>
          </a:xfrm>
        </p:spPr>
        <p:txBody>
          <a:bodyPr>
            <a:normAutofit/>
          </a:bodyPr>
          <a:lstStyle/>
          <a:p>
            <a:r>
              <a:rPr lang="en-GB" b="1" dirty="0"/>
              <a:t>Quantitative</a:t>
            </a:r>
          </a:p>
          <a:p>
            <a:pPr lvl="1"/>
            <a:r>
              <a:rPr lang="en-GB" dirty="0"/>
              <a:t>Blood tests</a:t>
            </a:r>
          </a:p>
          <a:p>
            <a:pPr lvl="1"/>
            <a:r>
              <a:rPr lang="en-GB" dirty="0"/>
              <a:t>IQ scores</a:t>
            </a:r>
          </a:p>
          <a:p>
            <a:pPr lvl="1"/>
            <a:r>
              <a:rPr lang="en-GB" dirty="0"/>
              <a:t>Survey data</a:t>
            </a:r>
          </a:p>
          <a:p>
            <a:pPr lvl="1"/>
            <a:r>
              <a:rPr lang="en-GB" dirty="0"/>
              <a:t>School grades</a:t>
            </a:r>
          </a:p>
          <a:p>
            <a:pPr lvl="1"/>
            <a:r>
              <a:rPr lang="en-GB" dirty="0"/>
              <a:t>Etc.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201554" y="1525301"/>
            <a:ext cx="689329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i="1" dirty="0"/>
              <a:t>Triangulation </a:t>
            </a:r>
            <a:r>
              <a:rPr lang="en-GB" sz="2800" dirty="0"/>
              <a:t>in case study produces </a:t>
            </a:r>
            <a:r>
              <a:rPr lang="en-GB" sz="2800" b="1" dirty="0"/>
              <a:t>rich data</a:t>
            </a:r>
          </a:p>
        </p:txBody>
      </p:sp>
    </p:spTree>
    <p:extLst>
      <p:ext uri="{BB962C8B-B14F-4D97-AF65-F5344CB8AC3E}">
        <p14:creationId xmlns:p14="http://schemas.microsoft.com/office/powerpoint/2010/main" val="223742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Complete the teacher’s handout with the help of Crane 373–375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39397"/>
            <a:ext cx="4038600" cy="3230880"/>
          </a:xfrm>
        </p:spPr>
      </p:pic>
    </p:spTree>
    <p:extLst>
      <p:ext uri="{BB962C8B-B14F-4D97-AF65-F5344CB8AC3E}">
        <p14:creationId xmlns:p14="http://schemas.microsoft.com/office/powerpoint/2010/main" val="88272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ADDEAA-E71B-4740-9202-7BB6A771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765298-317A-6144-955A-7C7F3D0B64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Go online and find examples of famous case studies in psychology</a:t>
            </a:r>
          </a:p>
          <a:p>
            <a:pPr lvl="1"/>
            <a:r>
              <a:rPr lang="en-GB" dirty="0"/>
              <a:t>Bear in mind the ethical considerations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6D12630-0AA2-6240-AC0D-E24961E51E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9703" y="1413603"/>
            <a:ext cx="3081507" cy="4525963"/>
          </a:xfrm>
        </p:spPr>
      </p:pic>
    </p:spTree>
    <p:extLst>
      <p:ext uri="{BB962C8B-B14F-4D97-AF65-F5344CB8AC3E}">
        <p14:creationId xmlns:p14="http://schemas.microsoft.com/office/powerpoint/2010/main" val="3116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Can findings be generalized from a single case study?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807" y="1600200"/>
            <a:ext cx="3379385" cy="4525963"/>
          </a:xfrm>
        </p:spPr>
      </p:pic>
    </p:spTree>
    <p:extLst>
      <p:ext uri="{BB962C8B-B14F-4D97-AF65-F5344CB8AC3E}">
        <p14:creationId xmlns:p14="http://schemas.microsoft.com/office/powerpoint/2010/main" val="17791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1D2C13-137A-8C41-A669-D38C253F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3DA07F-674A-F946-B77C-C7C69B8A91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Reread pages 38–41 and your memos on </a:t>
            </a:r>
            <a:r>
              <a:rPr lang="en-GB" i="1" dirty="0"/>
              <a:t>ethical considerations in conducting the study </a:t>
            </a:r>
            <a:r>
              <a:rPr lang="en-GB" dirty="0"/>
              <a:t>and </a:t>
            </a:r>
            <a:r>
              <a:rPr lang="en-GB" i="1" dirty="0"/>
              <a:t>ethical considerations in reporting the results</a:t>
            </a:r>
            <a:endParaRPr lang="en-GB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BD587D0-A433-5F42-A599-E05AC4467F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54465"/>
            <a:ext cx="4191000" cy="2777756"/>
          </a:xfrm>
        </p:spPr>
      </p:pic>
    </p:spTree>
    <p:extLst>
      <p:ext uri="{BB962C8B-B14F-4D97-AF65-F5344CB8AC3E}">
        <p14:creationId xmlns:p14="http://schemas.microsoft.com/office/powerpoint/2010/main" val="226978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D76306-C93F-F04E-B3A8-1845106A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7A9F4A-F244-CC47-A644-588FEC295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93226" cy="4525963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Compare two codes of ethics</a:t>
            </a:r>
          </a:p>
          <a:p>
            <a:pPr lvl="1"/>
            <a:r>
              <a:rPr lang="en-GB">
                <a:hlinkClick r:id="rId2"/>
              </a:rPr>
              <a:t>APA</a:t>
            </a:r>
            <a:endParaRPr lang="en-GB"/>
          </a:p>
          <a:p>
            <a:pPr lvl="1"/>
            <a:r>
              <a:rPr lang="en-GB">
                <a:hlinkClick r:id="rId3"/>
              </a:rPr>
              <a:t>BPS</a:t>
            </a:r>
            <a:endParaRPr lang="en-GB"/>
          </a:p>
          <a:p>
            <a:r>
              <a:rPr lang="en-GB"/>
              <a:t>What are the similarities </a:t>
            </a:r>
            <a:br>
              <a:rPr lang="en-GB"/>
            </a:br>
            <a:r>
              <a:rPr lang="en-GB"/>
              <a:t>and differences?</a:t>
            </a:r>
          </a:p>
          <a:p>
            <a:r>
              <a:rPr lang="en-GB"/>
              <a:t>Did you come up with any new findings in comparison to the textbook?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C416A3B-094C-754F-A3BA-FE7A35B0B3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49863" y="1740367"/>
            <a:ext cx="3436937" cy="4245628"/>
          </a:xfrm>
        </p:spPr>
      </p:pic>
    </p:spTree>
    <p:extLst>
      <p:ext uri="{BB962C8B-B14F-4D97-AF65-F5344CB8AC3E}">
        <p14:creationId xmlns:p14="http://schemas.microsoft.com/office/powerpoint/2010/main" val="153603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93D7EA-6F14-474C-8950-358171E4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B49979-40B4-594B-94DE-41A574783E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Reread </a:t>
            </a:r>
            <a:r>
              <a:rPr lang="en-GB" dirty="0">
                <a:hlinkClick r:id="rId2"/>
              </a:rPr>
              <a:t>IBO’s ethical guidelines for IA-task</a:t>
            </a:r>
            <a:endParaRPr lang="en-GB" dirty="0"/>
          </a:p>
          <a:p>
            <a:pPr lvl="1"/>
            <a:r>
              <a:rPr lang="en-GB" dirty="0"/>
              <a:t>Are the IBO’s guidelines in line with the general ethical guidelines you have been studying?</a:t>
            </a:r>
          </a:p>
          <a:p>
            <a:pPr lvl="1"/>
            <a:r>
              <a:rPr lang="en-GB" dirty="0"/>
              <a:t>Can you find any similarities, differences and overlaps?</a:t>
            </a:r>
          </a:p>
        </p:txBody>
      </p:sp>
      <p:pic>
        <p:nvPicPr>
          <p:cNvPr id="5" name="Sisällön paikkamerkki 4" descr="NEW-DP-MODEL.jpg">
            <a:extLst>
              <a:ext uri="{FF2B5EF4-FFF2-40B4-BE49-F238E27FC236}">
                <a16:creationId xmlns:a16="http://schemas.microsoft.com/office/drawing/2014/main" id="{B49F5BF4-F49A-B544-9CB9-116B1F8F3F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>
          <a:xfrm>
            <a:off x="4495800" y="1429401"/>
            <a:ext cx="4191000" cy="4696769"/>
          </a:xfrm>
        </p:spPr>
      </p:pic>
    </p:spTree>
    <p:extLst>
      <p:ext uri="{BB962C8B-B14F-4D97-AF65-F5344CB8AC3E}">
        <p14:creationId xmlns:p14="http://schemas.microsoft.com/office/powerpoint/2010/main" val="26818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8" y="441325"/>
            <a:ext cx="7579784" cy="5684838"/>
          </a:xfrm>
        </p:spPr>
      </p:pic>
    </p:spTree>
    <p:extLst>
      <p:ext uri="{BB962C8B-B14F-4D97-AF65-F5344CB8AC3E}">
        <p14:creationId xmlns:p14="http://schemas.microsoft.com/office/powerpoint/2010/main" val="3925944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8FE998-0C65-7740-A287-872E8B46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Ethics</a:t>
            </a:r>
            <a:r>
              <a:rPr lang="fi-FI" dirty="0"/>
              <a:t> in Paper 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78B6C5-24E9-1544-92C8-90910F2C61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/>
              <a:t>Please remember!</a:t>
            </a:r>
          </a:p>
          <a:p>
            <a:r>
              <a:rPr lang="en-GB" dirty="0"/>
              <a:t>You need to have SIX different ethical considerations in question 2, one consideration per </a:t>
            </a:r>
            <a:br>
              <a:rPr lang="en-GB" dirty="0"/>
            </a:br>
            <a:r>
              <a:rPr lang="en-GB" dirty="0"/>
              <a:t>each mark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D39817C-7A70-E04E-83F9-67CB1E7B6E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113410"/>
            <a:ext cx="4191000" cy="3376749"/>
          </a:xfrm>
        </p:spPr>
      </p:pic>
    </p:spTree>
    <p:extLst>
      <p:ext uri="{BB962C8B-B14F-4D97-AF65-F5344CB8AC3E}">
        <p14:creationId xmlns:p14="http://schemas.microsoft.com/office/powerpoint/2010/main" val="396604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736351-7200-BF42-A3BF-B187F6AE5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98FAF5-0603-FE4B-83E4-A313CC53BB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Practise Paper 3 answering with the </a:t>
            </a:r>
            <a:r>
              <a:rPr lang="en-GB"/>
              <a:t>teacher’s handouts</a:t>
            </a:r>
            <a:endParaRPr lang="en-GB" dirty="0"/>
          </a:p>
          <a:p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CB9863E-078E-774B-B83F-B1C4C1F10E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883568"/>
            <a:ext cx="4191000" cy="3090863"/>
          </a:xfrm>
        </p:spPr>
      </p:pic>
    </p:spTree>
    <p:extLst>
      <p:ext uri="{BB962C8B-B14F-4D97-AF65-F5344CB8AC3E}">
        <p14:creationId xmlns:p14="http://schemas.microsoft.com/office/powerpoint/2010/main" val="187750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Picture sources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i-FI" dirty="0" err="1"/>
              <a:t>Researching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mind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www.netsuite.com</a:t>
            </a:r>
            <a:r>
              <a:rPr lang="fi-FI" dirty="0"/>
              <a:t>/</a:t>
            </a:r>
            <a:r>
              <a:rPr lang="fi-FI" dirty="0" err="1"/>
              <a:t>portal</a:t>
            </a:r>
            <a:r>
              <a:rPr lang="fi-FI" dirty="0"/>
              <a:t>/business-</a:t>
            </a:r>
            <a:r>
              <a:rPr lang="fi-FI" dirty="0" err="1"/>
              <a:t>benchmark</a:t>
            </a:r>
            <a:r>
              <a:rPr lang="fi-FI" dirty="0"/>
              <a:t>-</a:t>
            </a:r>
            <a:r>
              <a:rPr lang="fi-FI" dirty="0" err="1"/>
              <a:t>brainyard</a:t>
            </a:r>
            <a:r>
              <a:rPr lang="fi-FI" dirty="0"/>
              <a:t>/</a:t>
            </a:r>
            <a:r>
              <a:rPr lang="fi-FI" dirty="0" err="1"/>
              <a:t>industries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</a:t>
            </a:r>
            <a:r>
              <a:rPr lang="fi-FI" dirty="0" err="1"/>
              <a:t>cfo-central</a:t>
            </a:r>
            <a:r>
              <a:rPr lang="fi-FI" dirty="0"/>
              <a:t>/</a:t>
            </a:r>
            <a:r>
              <a:rPr lang="fi-FI" dirty="0" err="1"/>
              <a:t>psychological-pricing.shtml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14th of </a:t>
            </a:r>
            <a:r>
              <a:rPr lang="fi-FI" dirty="0" err="1"/>
              <a:t>December</a:t>
            </a:r>
            <a:r>
              <a:rPr lang="fi-FI" dirty="0"/>
              <a:t> 2022.</a:t>
            </a:r>
          </a:p>
          <a:p>
            <a:r>
              <a:rPr lang="fi-FI" dirty="0" err="1"/>
              <a:t>Review</a:t>
            </a:r>
            <a:r>
              <a:rPr lang="fi-FI" dirty="0"/>
              <a:t> &lt;http://</a:t>
            </a:r>
            <a:r>
              <a:rPr lang="fi-FI" dirty="0" err="1"/>
              <a:t>ajslp.pubs.asha.org</a:t>
            </a:r>
            <a:r>
              <a:rPr lang="fi-FI" dirty="0"/>
              <a:t>/</a:t>
            </a:r>
            <a:r>
              <a:rPr lang="fi-FI" dirty="0" err="1"/>
              <a:t>article.aspx?articleid</a:t>
            </a:r>
            <a:r>
              <a:rPr lang="fi-FI" dirty="0"/>
              <a:t>=2204333&gt; </a:t>
            </a:r>
            <a:r>
              <a:rPr lang="fi-FI" dirty="0" err="1"/>
              <a:t>Accessed</a:t>
            </a:r>
            <a:r>
              <a:rPr lang="fi-FI" dirty="0"/>
              <a:t> 22nd of November 2017.</a:t>
            </a:r>
          </a:p>
          <a:p>
            <a:r>
              <a:rPr lang="fi-FI" dirty="0" err="1"/>
              <a:t>Research</a:t>
            </a:r>
            <a:r>
              <a:rPr lang="fi-FI" dirty="0"/>
              <a:t> &lt;http://</a:t>
            </a:r>
            <a:r>
              <a:rPr lang="fi-FI" dirty="0" err="1"/>
              <a:t>research.southwales.ac.uk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/>
              <a:t>People in </a:t>
            </a:r>
            <a:r>
              <a:rPr lang="fi-FI" dirty="0" err="1"/>
              <a:t>train</a:t>
            </a:r>
            <a:r>
              <a:rPr lang="fi-FI" dirty="0"/>
              <a:t> &lt;http://</a:t>
            </a:r>
            <a:r>
              <a:rPr lang="fi-FI" dirty="0" err="1"/>
              <a:t>www.slate.com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/life/transport/2009/11/</a:t>
            </a:r>
            <a:r>
              <a:rPr lang="fi-FI" dirty="0" err="1"/>
              <a:t>underground_psychology.html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18th of August.</a:t>
            </a:r>
          </a:p>
          <a:p>
            <a:r>
              <a:rPr lang="fi-FI" dirty="0" err="1"/>
              <a:t>Comparison</a:t>
            </a:r>
            <a:r>
              <a:rPr lang="fi-FI" dirty="0"/>
              <a:t> of </a:t>
            </a:r>
            <a:r>
              <a:rPr lang="fi-FI" dirty="0" err="1"/>
              <a:t>quantitative</a:t>
            </a:r>
            <a:r>
              <a:rPr lang="fi-FI" dirty="0"/>
              <a:t> and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research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www.google.fi</a:t>
            </a:r>
            <a:r>
              <a:rPr lang="fi-FI" dirty="0"/>
              <a:t>/</a:t>
            </a:r>
            <a:r>
              <a:rPr lang="fi-FI" dirty="0" err="1"/>
              <a:t>url?sa</a:t>
            </a:r>
            <a:r>
              <a:rPr lang="fi-FI" dirty="0"/>
              <a:t>=</a:t>
            </a:r>
            <a:r>
              <a:rPr lang="fi-FI" dirty="0" err="1"/>
              <a:t>i&amp;rct</a:t>
            </a:r>
            <a:r>
              <a:rPr lang="fi-FI" dirty="0"/>
              <a:t>=</a:t>
            </a:r>
            <a:r>
              <a:rPr lang="fi-FI" dirty="0" err="1"/>
              <a:t>j&amp;q</a:t>
            </a:r>
            <a:r>
              <a:rPr lang="fi-FI" dirty="0"/>
              <a:t>=&amp;</a:t>
            </a:r>
            <a:r>
              <a:rPr lang="fi-FI" dirty="0" err="1"/>
              <a:t>esrc</a:t>
            </a:r>
            <a:r>
              <a:rPr lang="fi-FI" dirty="0"/>
              <a:t>=</a:t>
            </a:r>
            <a:r>
              <a:rPr lang="fi-FI" dirty="0" err="1"/>
              <a:t>s&amp;source</a:t>
            </a:r>
            <a:r>
              <a:rPr lang="fi-FI" dirty="0"/>
              <a:t>=</a:t>
            </a:r>
            <a:r>
              <a:rPr lang="fi-FI" dirty="0" err="1"/>
              <a:t>images&amp;cd</a:t>
            </a:r>
            <a:r>
              <a:rPr lang="fi-FI" dirty="0"/>
              <a:t>=&amp;cad=</a:t>
            </a:r>
            <a:r>
              <a:rPr lang="fi-FI" dirty="0" err="1"/>
              <a:t>rja&amp;uact</a:t>
            </a:r>
            <a:r>
              <a:rPr lang="fi-FI" dirty="0"/>
              <a:t>=8&amp;ved=0ahUKEwi79OaCp-XVAhXnQZoKHeQbAj8QjB0IBg&amp;url=https%3A%2F%2Fueassignmentmccb.formation-conseil.info%2Fqualitative-research-case-study-approach.html&amp;psig=AFQjCNF7xcd5d0nJibDVUc0iQ8bWo6HAsw&amp;ust=1503300805080393&gt; </a:t>
            </a:r>
            <a:r>
              <a:rPr lang="fi-FI" dirty="0" err="1"/>
              <a:t>Accessed</a:t>
            </a:r>
            <a:r>
              <a:rPr lang="fi-FI" dirty="0"/>
              <a:t> 18th of August 2017</a:t>
            </a:r>
          </a:p>
          <a:p>
            <a:r>
              <a:rPr lang="fi-FI" dirty="0" err="1"/>
              <a:t>Quantitative</a:t>
            </a:r>
            <a:r>
              <a:rPr lang="fi-FI" dirty="0"/>
              <a:t> and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heads</a:t>
            </a:r>
            <a:r>
              <a:rPr lang="fi-FI" dirty="0"/>
              <a:t> &lt;http://</a:t>
            </a:r>
            <a:r>
              <a:rPr lang="fi-FI" dirty="0" err="1"/>
              <a:t>www.cdsmr.com</a:t>
            </a:r>
            <a:r>
              <a:rPr lang="fi-FI" dirty="0"/>
              <a:t>/</a:t>
            </a:r>
            <a:r>
              <a:rPr lang="fi-FI" dirty="0" err="1"/>
              <a:t>newsworthy</a:t>
            </a:r>
            <a:r>
              <a:rPr lang="fi-FI" dirty="0"/>
              <a:t>/</a:t>
            </a:r>
            <a:r>
              <a:rPr lang="fi-FI" dirty="0" err="1"/>
              <a:t>qualitative-quantitative-research-the-cds-way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18th of August 2017</a:t>
            </a:r>
          </a:p>
          <a:p>
            <a:r>
              <a:rPr lang="fi-FI" dirty="0" err="1"/>
              <a:t>Quantitative</a:t>
            </a:r>
            <a:r>
              <a:rPr lang="fi-FI" dirty="0"/>
              <a:t> and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brains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logitgroup.com</a:t>
            </a:r>
            <a:r>
              <a:rPr lang="fi-FI" dirty="0"/>
              <a:t>/</a:t>
            </a:r>
            <a:r>
              <a:rPr lang="fi-FI" dirty="0" err="1"/>
              <a:t>combining</a:t>
            </a:r>
            <a:r>
              <a:rPr lang="fi-FI" dirty="0"/>
              <a:t>-</a:t>
            </a:r>
            <a:r>
              <a:rPr lang="fi-FI" dirty="0" err="1"/>
              <a:t>quantitative</a:t>
            </a:r>
            <a:r>
              <a:rPr lang="fi-FI" dirty="0"/>
              <a:t>-and-</a:t>
            </a:r>
            <a:r>
              <a:rPr lang="fi-FI" dirty="0" err="1"/>
              <a:t>qualitative</a:t>
            </a:r>
            <a:r>
              <a:rPr lang="fi-FI" dirty="0"/>
              <a:t>-</a:t>
            </a:r>
            <a:r>
              <a:rPr lang="fi-FI" dirty="0" err="1"/>
              <a:t>research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11th of </a:t>
            </a:r>
            <a:r>
              <a:rPr lang="fi-FI" dirty="0" err="1"/>
              <a:t>January</a:t>
            </a:r>
            <a:r>
              <a:rPr lang="fi-FI" dirty="0"/>
              <a:t> 2023</a:t>
            </a:r>
          </a:p>
          <a:p>
            <a:r>
              <a:rPr lang="fi-FI" dirty="0" err="1"/>
              <a:t>Laboratory</a:t>
            </a:r>
            <a:r>
              <a:rPr lang="fi-FI" dirty="0"/>
              <a:t> &lt;http://</a:t>
            </a:r>
            <a:r>
              <a:rPr lang="fi-FI" dirty="0" err="1"/>
              <a:t>ed-psych.utah.edu</a:t>
            </a:r>
            <a:r>
              <a:rPr lang="fi-FI" dirty="0"/>
              <a:t>/</a:t>
            </a:r>
            <a:r>
              <a:rPr lang="fi-FI" dirty="0" err="1"/>
              <a:t>learningandcognition</a:t>
            </a:r>
            <a:r>
              <a:rPr lang="fi-FI" dirty="0"/>
              <a:t>/</a:t>
            </a:r>
            <a:r>
              <a:rPr lang="fi-FI" dirty="0" err="1"/>
              <a:t>lab-facilities.php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17th of August 2017.</a:t>
            </a:r>
          </a:p>
          <a:p>
            <a:r>
              <a:rPr lang="fi-FI" dirty="0" err="1"/>
              <a:t>Robbers</a:t>
            </a:r>
            <a:r>
              <a:rPr lang="fi-FI" dirty="0"/>
              <a:t> </a:t>
            </a:r>
            <a:r>
              <a:rPr lang="fi-FI" dirty="0" err="1"/>
              <a:t>Cave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www.explorepsychology.com</a:t>
            </a:r>
            <a:r>
              <a:rPr lang="fi-FI" dirty="0"/>
              <a:t>/</a:t>
            </a:r>
            <a:r>
              <a:rPr lang="fi-FI" dirty="0" err="1"/>
              <a:t>robbers-cave-experiment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11th of August 2023</a:t>
            </a:r>
          </a:p>
          <a:p>
            <a:r>
              <a:rPr lang="fi-FI" dirty="0"/>
              <a:t>St. Helena </a:t>
            </a:r>
            <a:r>
              <a:rPr lang="fi-FI" dirty="0" err="1"/>
              <a:t>map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Saint_Helena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20th of August 2018.</a:t>
            </a:r>
          </a:p>
          <a:p>
            <a:r>
              <a:rPr lang="fi-FI" dirty="0"/>
              <a:t>IB </a:t>
            </a:r>
            <a:r>
              <a:rPr lang="fi-FI" dirty="0" err="1"/>
              <a:t>Diploma</a:t>
            </a:r>
            <a:r>
              <a:rPr lang="fi-FI" dirty="0"/>
              <a:t> </a:t>
            </a:r>
            <a:r>
              <a:rPr lang="fi-FI" dirty="0" err="1"/>
              <a:t>Programme</a:t>
            </a:r>
            <a:r>
              <a:rPr lang="fi-FI" dirty="0"/>
              <a:t> &lt;http://</a:t>
            </a:r>
            <a:r>
              <a:rPr lang="fi-FI" dirty="0" err="1"/>
              <a:t>www.yis.ac.jp</a:t>
            </a:r>
            <a:r>
              <a:rPr lang="fi-FI" dirty="0"/>
              <a:t>/</a:t>
            </a:r>
            <a:r>
              <a:rPr lang="fi-FI" dirty="0" err="1"/>
              <a:t>page.cfm?p</a:t>
            </a:r>
            <a:r>
              <a:rPr lang="fi-FI" dirty="0"/>
              <a:t>=763&gt; </a:t>
            </a:r>
            <a:r>
              <a:rPr lang="fi-FI" dirty="0" err="1"/>
              <a:t>Accessed</a:t>
            </a:r>
            <a:r>
              <a:rPr lang="fi-FI" dirty="0"/>
              <a:t> 10th of August 2017.</a:t>
            </a:r>
          </a:p>
          <a:p>
            <a:r>
              <a:rPr lang="fi-FI" dirty="0" err="1"/>
              <a:t>Sampling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www.verywellmind.com</a:t>
            </a:r>
            <a:r>
              <a:rPr lang="fi-FI" dirty="0"/>
              <a:t>/what-is-a-representative-sample-2795798&gt;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January</a:t>
            </a:r>
            <a:r>
              <a:rPr lang="fi-FI" dirty="0"/>
              <a:t> 2023</a:t>
            </a:r>
          </a:p>
          <a:p>
            <a:r>
              <a:rPr lang="fi-FI" dirty="0" err="1"/>
              <a:t>InThinking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inthinking.net</a:t>
            </a:r>
            <a:r>
              <a:rPr lang="fi-FI" dirty="0"/>
              <a:t>/</a:t>
            </a:r>
            <a:r>
              <a:rPr lang="fi-FI" dirty="0" err="1"/>
              <a:t>think-ins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January</a:t>
            </a:r>
            <a:r>
              <a:rPr lang="fi-FI" dirty="0"/>
              <a:t> 2023</a:t>
            </a:r>
          </a:p>
          <a:p>
            <a:r>
              <a:rPr lang="fi-FI" dirty="0" err="1"/>
              <a:t>Correlation</a:t>
            </a:r>
            <a:r>
              <a:rPr lang="fi-FI" dirty="0"/>
              <a:t> 1 &lt;http://</a:t>
            </a:r>
            <a:r>
              <a:rPr lang="fi-FI" dirty="0" err="1"/>
              <a:t>math.tutorvista.com</a:t>
            </a:r>
            <a:r>
              <a:rPr lang="fi-FI" dirty="0"/>
              <a:t>/</a:t>
            </a:r>
            <a:r>
              <a:rPr lang="fi-FI" dirty="0" err="1"/>
              <a:t>statistics</a:t>
            </a:r>
            <a:r>
              <a:rPr lang="fi-FI" dirty="0"/>
              <a:t>/</a:t>
            </a:r>
            <a:r>
              <a:rPr lang="fi-FI" dirty="0" err="1"/>
              <a:t>correlation</a:t>
            </a:r>
            <a:r>
              <a:rPr lang="fi-FI" dirty="0"/>
              <a:t>-and-</a:t>
            </a:r>
            <a:r>
              <a:rPr lang="fi-FI" dirty="0" err="1"/>
              <a:t>regression.html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16th of August 2015</a:t>
            </a:r>
          </a:p>
          <a:p>
            <a:r>
              <a:rPr lang="fi-FI" dirty="0" err="1"/>
              <a:t>Correlation</a:t>
            </a:r>
            <a:r>
              <a:rPr lang="fi-FI" dirty="0"/>
              <a:t> 2 &lt;http://</a:t>
            </a:r>
            <a:r>
              <a:rPr lang="fi-FI" dirty="0" err="1"/>
              <a:t>www.statisticshowto.com</a:t>
            </a:r>
            <a:r>
              <a:rPr lang="fi-FI" dirty="0"/>
              <a:t>/</a:t>
            </a:r>
            <a:r>
              <a:rPr lang="fi-FI" dirty="0" err="1"/>
              <a:t>probability</a:t>
            </a:r>
            <a:r>
              <a:rPr lang="fi-FI" dirty="0"/>
              <a:t>-and-</a:t>
            </a:r>
            <a:r>
              <a:rPr lang="fi-FI" dirty="0" err="1"/>
              <a:t>statistics</a:t>
            </a:r>
            <a:r>
              <a:rPr lang="fi-FI" dirty="0"/>
              <a:t>/</a:t>
            </a:r>
            <a:r>
              <a:rPr lang="fi-FI" dirty="0" err="1"/>
              <a:t>correlation</a:t>
            </a:r>
            <a:r>
              <a:rPr lang="fi-FI" dirty="0"/>
              <a:t>-</a:t>
            </a:r>
            <a:r>
              <a:rPr lang="fi-FI" dirty="0" err="1"/>
              <a:t>coefficient</a:t>
            </a:r>
            <a:r>
              <a:rPr lang="fi-FI" dirty="0"/>
              <a:t>-formula/&gt; </a:t>
            </a:r>
            <a:r>
              <a:rPr lang="fi-FI" dirty="0" err="1"/>
              <a:t>Accessed</a:t>
            </a:r>
            <a:r>
              <a:rPr lang="fi-FI" dirty="0"/>
              <a:t> 1st of </a:t>
            </a:r>
            <a:r>
              <a:rPr lang="fi-FI" dirty="0" err="1"/>
              <a:t>February</a:t>
            </a:r>
            <a:r>
              <a:rPr lang="fi-FI" dirty="0"/>
              <a:t> 2018.</a:t>
            </a:r>
          </a:p>
          <a:p>
            <a:r>
              <a:rPr lang="fi-FI" dirty="0" err="1"/>
              <a:t>Correlation</a:t>
            </a:r>
            <a:r>
              <a:rPr lang="fi-FI" dirty="0"/>
              <a:t> 3 &lt;http://</a:t>
            </a:r>
            <a:r>
              <a:rPr lang="fi-FI" dirty="0" err="1"/>
              <a:t>math.tutorvista.com</a:t>
            </a:r>
            <a:r>
              <a:rPr lang="fi-FI" dirty="0"/>
              <a:t>/</a:t>
            </a:r>
            <a:r>
              <a:rPr lang="fi-FI" dirty="0" err="1"/>
              <a:t>statistics</a:t>
            </a:r>
            <a:r>
              <a:rPr lang="fi-FI" dirty="0"/>
              <a:t>/</a:t>
            </a:r>
            <a:r>
              <a:rPr lang="fi-FI" dirty="0" err="1"/>
              <a:t>correlation</a:t>
            </a:r>
            <a:r>
              <a:rPr lang="fi-FI" dirty="0"/>
              <a:t>-and-</a:t>
            </a:r>
            <a:r>
              <a:rPr lang="fi-FI" dirty="0" err="1"/>
              <a:t>regression.html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16th of August 2015</a:t>
            </a:r>
          </a:p>
          <a:p>
            <a:r>
              <a:rPr lang="fi-FI" dirty="0"/>
              <a:t>Target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ljcdspalette.org</a:t>
            </a:r>
            <a:r>
              <a:rPr lang="fi-FI" dirty="0"/>
              <a:t>/1135/showcase/</a:t>
            </a:r>
            <a:r>
              <a:rPr lang="fi-FI" dirty="0" err="1"/>
              <a:t>pros</a:t>
            </a:r>
            <a:r>
              <a:rPr lang="fi-FI" dirty="0"/>
              <a:t>-and-</a:t>
            </a:r>
            <a:r>
              <a:rPr lang="fi-FI" dirty="0" err="1"/>
              <a:t>cons</a:t>
            </a:r>
            <a:r>
              <a:rPr lang="fi-FI" dirty="0"/>
              <a:t>-of-</a:t>
            </a:r>
            <a:r>
              <a:rPr lang="fi-FI" dirty="0" err="1"/>
              <a:t>new</a:t>
            </a:r>
            <a:r>
              <a:rPr lang="fi-FI" dirty="0"/>
              <a:t>-</a:t>
            </a:r>
            <a:r>
              <a:rPr lang="fi-FI" dirty="0" err="1"/>
              <a:t>schedule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30th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Heartbeat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www.silhouettedesignstore.com</a:t>
            </a:r>
            <a:r>
              <a:rPr lang="fi-FI" dirty="0"/>
              <a:t>/</a:t>
            </a:r>
            <a:r>
              <a:rPr lang="fi-FI" dirty="0" err="1"/>
              <a:t>view-shape</a:t>
            </a:r>
            <a:r>
              <a:rPr lang="fi-FI" dirty="0"/>
              <a:t>/179458&gt; </a:t>
            </a:r>
            <a:r>
              <a:rPr lang="fi-FI" dirty="0" err="1"/>
              <a:t>Accessed</a:t>
            </a:r>
            <a:r>
              <a:rPr lang="fi-FI" dirty="0"/>
              <a:t> 30th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Bias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www.trainingdr.com</a:t>
            </a:r>
            <a:r>
              <a:rPr lang="fi-FI" dirty="0"/>
              <a:t>/</a:t>
            </a:r>
            <a:r>
              <a:rPr lang="fi-FI" dirty="0" err="1"/>
              <a:t>better-decision-making-reduced-bias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30th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Reliability</a:t>
            </a:r>
            <a:r>
              <a:rPr lang="fi-FI" dirty="0"/>
              <a:t> and </a:t>
            </a:r>
            <a:r>
              <a:rPr lang="fi-FI" dirty="0" err="1"/>
              <a:t>validity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commons.wikimedia.org</a:t>
            </a:r>
            <a:r>
              <a:rPr lang="fi-FI" dirty="0"/>
              <a:t>/wiki/</a:t>
            </a:r>
            <a:r>
              <a:rPr lang="fi-FI" dirty="0" err="1"/>
              <a:t>File:Reliability_and_validity.svg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17th of August 2017</a:t>
            </a:r>
          </a:p>
          <a:p>
            <a:r>
              <a:rPr lang="fi-FI" dirty="0" err="1"/>
              <a:t>Snowball</a:t>
            </a:r>
            <a:r>
              <a:rPr lang="fi-FI" dirty="0"/>
              <a:t> </a:t>
            </a:r>
            <a:r>
              <a:rPr lang="fi-FI" dirty="0" err="1"/>
              <a:t>sampling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dollarcents.org</a:t>
            </a:r>
            <a:r>
              <a:rPr lang="fi-FI" dirty="0"/>
              <a:t>/</a:t>
            </a:r>
            <a:r>
              <a:rPr lang="fi-FI" dirty="0" err="1"/>
              <a:t>infographics</a:t>
            </a:r>
            <a:r>
              <a:rPr lang="fi-FI" dirty="0"/>
              <a:t>/</a:t>
            </a:r>
            <a:r>
              <a:rPr lang="fi-FI" dirty="0" err="1"/>
              <a:t>compound-interest-snowball-effect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7th of August 2018.</a:t>
            </a:r>
          </a:p>
          <a:p>
            <a:r>
              <a:rPr lang="fi-FI" dirty="0"/>
              <a:t>Experiment &lt;http://</a:t>
            </a:r>
            <a:r>
              <a:rPr lang="fi-FI" dirty="0" err="1"/>
              <a:t>blog.stridekick.com</a:t>
            </a:r>
            <a:r>
              <a:rPr lang="fi-FI" dirty="0"/>
              <a:t>/</a:t>
            </a:r>
            <a:r>
              <a:rPr lang="fi-FI" dirty="0" err="1"/>
              <a:t>matchup-experiment-what-inspires-behavior-change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30th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F5951F-FE8E-724D-80E9-4CCB3F08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Picture </a:t>
            </a:r>
            <a:r>
              <a:rPr lang="fi-FI" err="1"/>
              <a:t>sources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136876-6D37-FB40-A80B-C58C30A49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kinds</a:t>
            </a:r>
            <a:r>
              <a:rPr lang="fi-FI" dirty="0"/>
              <a:t> of </a:t>
            </a:r>
            <a:r>
              <a:rPr lang="fi-FI" dirty="0" err="1"/>
              <a:t>thinking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www.pinterest.ca</a:t>
            </a:r>
            <a:r>
              <a:rPr lang="fi-FI" dirty="0"/>
              <a:t>/</a:t>
            </a:r>
            <a:r>
              <a:rPr lang="fi-FI" dirty="0" err="1"/>
              <a:t>pin</a:t>
            </a:r>
            <a:r>
              <a:rPr lang="fi-FI" dirty="0"/>
              <a:t>/395542779751940516/&gt; </a:t>
            </a:r>
            <a:r>
              <a:rPr lang="fi-FI" dirty="0" err="1"/>
              <a:t>Accessed</a:t>
            </a:r>
            <a:r>
              <a:rPr lang="fi-FI" dirty="0"/>
              <a:t> 26th of November 2015.</a:t>
            </a:r>
          </a:p>
          <a:p>
            <a:r>
              <a:rPr lang="fi-FI" dirty="0" err="1"/>
              <a:t>Trust</a:t>
            </a:r>
            <a:r>
              <a:rPr lang="fi-FI" dirty="0"/>
              <a:t> and </a:t>
            </a:r>
            <a:r>
              <a:rPr lang="fi-FI" dirty="0" err="1"/>
              <a:t>credibility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www.tes.com</a:t>
            </a:r>
            <a:r>
              <a:rPr lang="fi-FI" dirty="0"/>
              <a:t>/</a:t>
            </a:r>
            <a:r>
              <a:rPr lang="fi-FI" dirty="0" err="1"/>
              <a:t>lessons</a:t>
            </a:r>
            <a:r>
              <a:rPr lang="fi-FI" dirty="0"/>
              <a:t>/CN7qOjEDZ_0-Zw/</a:t>
            </a:r>
            <a:r>
              <a:rPr lang="fi-FI" dirty="0" err="1"/>
              <a:t>credibility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6th of August 2018.</a:t>
            </a:r>
          </a:p>
          <a:p>
            <a:r>
              <a:rPr lang="fi-FI" dirty="0" err="1"/>
              <a:t>Sampling</a:t>
            </a:r>
            <a:r>
              <a:rPr lang="fi-FI" dirty="0"/>
              <a:t> </a:t>
            </a:r>
            <a:r>
              <a:rPr lang="fi-FI" dirty="0" err="1"/>
              <a:t>bias</a:t>
            </a:r>
            <a:r>
              <a:rPr lang="fi-FI" dirty="0"/>
              <a:t> &lt;http://</a:t>
            </a:r>
            <a:r>
              <a:rPr lang="fi-FI" dirty="0" err="1"/>
              <a:t>psychtutor.weebly.com</a:t>
            </a:r>
            <a:r>
              <a:rPr lang="fi-FI" dirty="0"/>
              <a:t>/</a:t>
            </a:r>
            <a:r>
              <a:rPr lang="fi-FI" dirty="0" err="1"/>
              <a:t>research-methods.html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22nd of August 2017.</a:t>
            </a:r>
          </a:p>
          <a:p>
            <a:r>
              <a:rPr lang="fi-FI" dirty="0"/>
              <a:t>Got </a:t>
            </a:r>
            <a:r>
              <a:rPr lang="fi-FI" dirty="0" err="1"/>
              <a:t>Ethics</a:t>
            </a:r>
            <a:r>
              <a:rPr lang="fi-FI" dirty="0"/>
              <a:t>?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sites.psu.edu</a:t>
            </a:r>
            <a:r>
              <a:rPr lang="fi-FI" dirty="0"/>
              <a:t>/</a:t>
            </a:r>
            <a:r>
              <a:rPr lang="fi-FI" dirty="0" err="1"/>
              <a:t>leadership</a:t>
            </a:r>
            <a:r>
              <a:rPr lang="fi-FI" dirty="0"/>
              <a:t>/2014/10/26/should-employer-ethics-policies-extend-to-employee-personal-lives/&gt; </a:t>
            </a:r>
            <a:r>
              <a:rPr lang="fi-FI" dirty="0" err="1"/>
              <a:t>Accessed</a:t>
            </a:r>
            <a:r>
              <a:rPr lang="fi-FI" dirty="0"/>
              <a:t> 24th of August 2015.</a:t>
            </a:r>
          </a:p>
          <a:p>
            <a:r>
              <a:rPr lang="fi-FI" dirty="0"/>
              <a:t>BPS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fi.pinterest.com</a:t>
            </a:r>
            <a:r>
              <a:rPr lang="fi-FI" dirty="0"/>
              <a:t>/</a:t>
            </a:r>
            <a:r>
              <a:rPr lang="fi-FI" dirty="0" err="1"/>
              <a:t>pin</a:t>
            </a:r>
            <a:r>
              <a:rPr lang="fi-FI" dirty="0"/>
              <a:t>/489766528199215312/&gt; </a:t>
            </a:r>
            <a:r>
              <a:rPr lang="fi-FI" dirty="0" err="1"/>
              <a:t>Accessed</a:t>
            </a:r>
            <a:r>
              <a:rPr lang="fi-FI" dirty="0"/>
              <a:t> 7th of October 2018.</a:t>
            </a:r>
          </a:p>
          <a:p>
            <a:r>
              <a:rPr lang="fi-FI" dirty="0"/>
              <a:t>IB </a:t>
            </a:r>
            <a:r>
              <a:rPr lang="fi-FI" dirty="0" err="1"/>
              <a:t>Diploma</a:t>
            </a:r>
            <a:r>
              <a:rPr lang="fi-FI" dirty="0"/>
              <a:t> </a:t>
            </a:r>
            <a:r>
              <a:rPr lang="fi-FI" dirty="0" err="1"/>
              <a:t>Programme</a:t>
            </a:r>
            <a:r>
              <a:rPr lang="fi-FI" dirty="0"/>
              <a:t> &lt;http://</a:t>
            </a:r>
            <a:r>
              <a:rPr lang="fi-FI" dirty="0" err="1"/>
              <a:t>www.yis.ac.jp</a:t>
            </a:r>
            <a:r>
              <a:rPr lang="fi-FI" dirty="0"/>
              <a:t>/</a:t>
            </a:r>
            <a:r>
              <a:rPr lang="fi-FI" dirty="0" err="1"/>
              <a:t>page.cfm?p</a:t>
            </a:r>
            <a:r>
              <a:rPr lang="fi-FI" dirty="0"/>
              <a:t>=763&gt; </a:t>
            </a:r>
            <a:r>
              <a:rPr lang="fi-FI" dirty="0" err="1"/>
              <a:t>Accessed</a:t>
            </a:r>
            <a:r>
              <a:rPr lang="fi-FI" dirty="0"/>
              <a:t> 10th of August 2017.</a:t>
            </a:r>
          </a:p>
          <a:p>
            <a:r>
              <a:rPr lang="fi-FI" dirty="0" err="1"/>
              <a:t>Milgram</a:t>
            </a:r>
            <a:r>
              <a:rPr lang="fi-FI" dirty="0"/>
              <a:t> &lt;http://</a:t>
            </a:r>
            <a:r>
              <a:rPr lang="fi-FI" dirty="0" err="1"/>
              <a:t>listverse.com</a:t>
            </a:r>
            <a:r>
              <a:rPr lang="fi-FI" dirty="0"/>
              <a:t>/2008/09/07/top-10-unethical-psychological-experiments/&gt; </a:t>
            </a:r>
            <a:r>
              <a:rPr lang="fi-FI" dirty="0" err="1"/>
              <a:t>Accessed</a:t>
            </a:r>
            <a:r>
              <a:rPr lang="fi-FI" dirty="0"/>
              <a:t> 31st of August 2018.</a:t>
            </a:r>
          </a:p>
          <a:p>
            <a:r>
              <a:rPr lang="fi-FI" dirty="0" err="1"/>
              <a:t>Observation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pngimage.net</a:t>
            </a:r>
            <a:r>
              <a:rPr lang="fi-FI" dirty="0"/>
              <a:t>/</a:t>
            </a:r>
            <a:r>
              <a:rPr lang="fi-FI" dirty="0" err="1"/>
              <a:t>observation</a:t>
            </a:r>
            <a:r>
              <a:rPr lang="fi-FI" dirty="0"/>
              <a:t>-png/&gt; </a:t>
            </a:r>
            <a:r>
              <a:rPr lang="fi-FI" dirty="0" err="1"/>
              <a:t>Accessed</a:t>
            </a:r>
            <a:r>
              <a:rPr lang="fi-FI" dirty="0"/>
              <a:t> 7th of October 2018.</a:t>
            </a:r>
          </a:p>
          <a:p>
            <a:r>
              <a:rPr lang="fi-FI" dirty="0" err="1"/>
              <a:t>Interview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au.hudson.com</a:t>
            </a:r>
            <a:r>
              <a:rPr lang="fi-FI" dirty="0"/>
              <a:t>/</a:t>
            </a:r>
            <a:r>
              <a:rPr lang="fi-FI" dirty="0" err="1"/>
              <a:t>career-advice</a:t>
            </a:r>
            <a:r>
              <a:rPr lang="fi-FI" dirty="0"/>
              <a:t>/</a:t>
            </a:r>
            <a:r>
              <a:rPr lang="fi-FI" dirty="0" err="1"/>
              <a:t>interview-preparation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7th of October 2018.</a:t>
            </a:r>
          </a:p>
          <a:p>
            <a:r>
              <a:rPr lang="fi-FI" dirty="0"/>
              <a:t>Human </a:t>
            </a:r>
            <a:r>
              <a:rPr lang="fi-FI" dirty="0" err="1"/>
              <a:t>experience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computingthehumanexperience.com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December</a:t>
            </a:r>
            <a:r>
              <a:rPr lang="fi-FI" dirty="0"/>
              <a:t> 2017.</a:t>
            </a:r>
          </a:p>
          <a:p>
            <a:r>
              <a:rPr lang="fi-FI" dirty="0" err="1"/>
              <a:t>Hikers</a:t>
            </a:r>
            <a:r>
              <a:rPr lang="fi-FI" dirty="0"/>
              <a:t> &lt;http://www.destination360.com/</a:t>
            </a:r>
            <a:r>
              <a:rPr lang="fi-FI" dirty="0" err="1"/>
              <a:t>travel</a:t>
            </a:r>
            <a:r>
              <a:rPr lang="fi-FI" dirty="0"/>
              <a:t>/</a:t>
            </a:r>
            <a:r>
              <a:rPr lang="fi-FI" dirty="0" err="1"/>
              <a:t>adventure-travel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December</a:t>
            </a:r>
            <a:r>
              <a:rPr lang="fi-FI" dirty="0"/>
              <a:t> 2017.</a:t>
            </a:r>
          </a:p>
          <a:p>
            <a:r>
              <a:rPr lang="fi-FI" dirty="0" err="1"/>
              <a:t>Genie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Genie</a:t>
            </a:r>
            <a:r>
              <a:rPr lang="fi-FI" dirty="0"/>
              <a:t>_(</a:t>
            </a:r>
            <a:r>
              <a:rPr lang="fi-FI" dirty="0" err="1"/>
              <a:t>feral_child</a:t>
            </a:r>
            <a:r>
              <a:rPr lang="fi-FI" dirty="0"/>
              <a:t>)&gt; </a:t>
            </a:r>
            <a:r>
              <a:rPr lang="fi-FI" dirty="0" err="1"/>
              <a:t>Accessed</a:t>
            </a:r>
            <a:r>
              <a:rPr lang="fi-FI" dirty="0"/>
              <a:t> 13th of November 2018.</a:t>
            </a:r>
          </a:p>
          <a:p>
            <a:r>
              <a:rPr lang="fi-FI" dirty="0"/>
              <a:t>Case </a:t>
            </a:r>
            <a:r>
              <a:rPr lang="fi-FI" dirty="0" err="1"/>
              <a:t>study</a:t>
            </a:r>
            <a:r>
              <a:rPr lang="fi-FI" dirty="0"/>
              <a:t> and </a:t>
            </a:r>
            <a:r>
              <a:rPr lang="fi-FI" dirty="0" err="1"/>
              <a:t>microscope</a:t>
            </a:r>
            <a:r>
              <a:rPr lang="fi-FI" dirty="0"/>
              <a:t> &lt;http://</a:t>
            </a:r>
            <a:r>
              <a:rPr lang="fi-FI" dirty="0" err="1"/>
              <a:t>www.psychologywizard.net</a:t>
            </a:r>
            <a:r>
              <a:rPr lang="fi-FI" dirty="0"/>
              <a:t>/case-studies-ao1-ao2-ao3.html&gt; </a:t>
            </a:r>
            <a:r>
              <a:rPr lang="fi-FI" dirty="0" err="1"/>
              <a:t>Accessed</a:t>
            </a:r>
            <a:r>
              <a:rPr lang="fi-FI" dirty="0"/>
              <a:t> 4th of </a:t>
            </a:r>
            <a:r>
              <a:rPr lang="fi-FI" dirty="0" err="1"/>
              <a:t>December</a:t>
            </a:r>
            <a:r>
              <a:rPr lang="fi-FI" dirty="0"/>
              <a:t> 2017.</a:t>
            </a:r>
          </a:p>
          <a:p>
            <a:r>
              <a:rPr lang="fi-FI" dirty="0"/>
              <a:t>Old </a:t>
            </a:r>
            <a:r>
              <a:rPr lang="fi-FI" dirty="0" err="1"/>
              <a:t>books</a:t>
            </a:r>
            <a:r>
              <a:rPr lang="fi-FI" dirty="0"/>
              <a:t> and </a:t>
            </a:r>
            <a:r>
              <a:rPr lang="fi-FI" dirty="0" err="1"/>
              <a:t>quill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www.themantic-education.com</a:t>
            </a:r>
            <a:r>
              <a:rPr lang="fi-FI" dirty="0"/>
              <a:t>/</a:t>
            </a:r>
            <a:r>
              <a:rPr lang="fi-FI" dirty="0" err="1"/>
              <a:t>ibpsych</a:t>
            </a:r>
            <a:r>
              <a:rPr lang="fi-FI" dirty="0"/>
              <a:t>/2017/09/10/how-to-write-a-paper-3-exam-answer/&gt; </a:t>
            </a:r>
            <a:r>
              <a:rPr lang="fi-FI" dirty="0" err="1"/>
              <a:t>Accessed</a:t>
            </a:r>
            <a:r>
              <a:rPr lang="fi-FI" dirty="0"/>
              <a:t> 7th of October 2018.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869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C46F37-93C8-CE4B-BAB9-ED75A109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Quantitative</a:t>
            </a:r>
            <a:r>
              <a:rPr lang="fi-FI" dirty="0"/>
              <a:t> and </a:t>
            </a:r>
            <a:r>
              <a:rPr lang="fi-FI" dirty="0" err="1"/>
              <a:t>qualitative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5C2CA2-08CD-8D4E-AFC6-DEAF16F9F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Nomothetic approach</a:t>
            </a:r>
          </a:p>
          <a:p>
            <a:pPr lvl="1"/>
            <a:r>
              <a:rPr lang="en-GB" dirty="0"/>
              <a:t>Scientific orientation on deriving universal and generalizable laws </a:t>
            </a:r>
            <a:endParaRPr lang="fi-FI" dirty="0"/>
          </a:p>
          <a:p>
            <a:pPr lvl="0"/>
            <a:r>
              <a:rPr lang="en-GB" b="1" dirty="0"/>
              <a:t>Idiographic approach</a:t>
            </a:r>
          </a:p>
          <a:p>
            <a:pPr lvl="1"/>
            <a:r>
              <a:rPr lang="en-GB" dirty="0"/>
              <a:t>Scientific orientation on a particular case or phenomenon; in-depth study of a particular phenomenon</a:t>
            </a:r>
          </a:p>
          <a:p>
            <a:pPr lvl="1"/>
            <a:r>
              <a:rPr lang="en-GB" dirty="0"/>
              <a:t>Interpretation of human experiences, interpretations and meanings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170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3803"/>
            <a:ext cx="8229600" cy="5291632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1C75563-AFBE-E940-9788-6A16F4A07AF0}"/>
              </a:ext>
            </a:extLst>
          </p:cNvPr>
          <p:cNvSpPr txBox="1"/>
          <p:nvPr/>
        </p:nvSpPr>
        <p:spPr>
          <a:xfrm>
            <a:off x="726043" y="4386607"/>
            <a:ext cx="7691914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/>
              <a:t>TWO APPROACHES SHOULD NOT BE SEEN AS COMPETING, </a:t>
            </a:r>
            <a:br>
              <a:rPr lang="fi-FI" sz="2400" b="1"/>
            </a:br>
            <a:r>
              <a:rPr lang="fi-FI" sz="2400" b="1"/>
              <a:t>BUT AS </a:t>
            </a:r>
            <a:r>
              <a:rPr lang="fi-FI" sz="2400" b="1" i="1"/>
              <a:t>COMPLEMENTARY</a:t>
            </a:r>
            <a:r>
              <a:rPr lang="fi-FI" sz="2400" b="1"/>
              <a:t> TO DIFFERENT TYPES OF</a:t>
            </a:r>
            <a:br>
              <a:rPr lang="fi-FI" sz="2400" b="1"/>
            </a:br>
            <a:r>
              <a:rPr lang="fi-FI" sz="2400" b="1"/>
              <a:t>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21439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5723</TotalTime>
  <Words>2778</Words>
  <Application>Microsoft Macintosh PowerPoint</Application>
  <PresentationFormat>Näytössä katseltava diaesitys (4:3)</PresentationFormat>
  <Paragraphs>475</Paragraphs>
  <Slides>73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73</vt:i4>
      </vt:variant>
    </vt:vector>
  </HeadingPairs>
  <TitlesOfParts>
    <vt:vector size="76" baseType="lpstr">
      <vt:lpstr>Arial</vt:lpstr>
      <vt:lpstr>Calibri</vt:lpstr>
      <vt:lpstr>Office-teema</vt:lpstr>
      <vt:lpstr>RESEARCH METHODOLOGY  FOR PAPER 3</vt:lpstr>
      <vt:lpstr>TASK</vt:lpstr>
      <vt:lpstr>REVIEW</vt:lpstr>
      <vt:lpstr>Research design</vt:lpstr>
      <vt:lpstr>PowerPoint-esitys</vt:lpstr>
      <vt:lpstr>Research setting</vt:lpstr>
      <vt:lpstr>PowerPoint-esitys</vt:lpstr>
      <vt:lpstr>Quantitative and qualitative research</vt:lpstr>
      <vt:lpstr>PowerPoint-esitys</vt:lpstr>
      <vt:lpstr>Quantitative and qualitative research</vt:lpstr>
      <vt:lpstr>TASK</vt:lpstr>
      <vt:lpstr>REVIEW</vt:lpstr>
      <vt:lpstr>Experimental designs</vt:lpstr>
      <vt:lpstr>Experimental designs</vt:lpstr>
      <vt:lpstr>Experimental designs</vt:lpstr>
      <vt:lpstr>Types of experiments</vt:lpstr>
      <vt:lpstr>Types of experiments</vt:lpstr>
      <vt:lpstr>Types of experiments</vt:lpstr>
      <vt:lpstr>Types of experiments</vt:lpstr>
      <vt:lpstr>TASK</vt:lpstr>
      <vt:lpstr>REVIEW</vt:lpstr>
      <vt:lpstr>Sample and sampling</vt:lpstr>
      <vt:lpstr>Sample and sampling</vt:lpstr>
      <vt:lpstr>REVIEW</vt:lpstr>
      <vt:lpstr>Sample and sampling</vt:lpstr>
      <vt:lpstr>Sample and sampling</vt:lpstr>
      <vt:lpstr>TASK</vt:lpstr>
      <vt:lpstr>TASK</vt:lpstr>
      <vt:lpstr>REVIEW</vt:lpstr>
      <vt:lpstr>Correlational studies</vt:lpstr>
      <vt:lpstr>Correlational studies</vt:lpstr>
      <vt:lpstr>Correlational studies</vt:lpstr>
      <vt:lpstr>Correlational studies</vt:lpstr>
      <vt:lpstr>REVIEW</vt:lpstr>
      <vt:lpstr>Validity</vt:lpstr>
      <vt:lpstr>Validity</vt:lpstr>
      <vt:lpstr>Validity</vt:lpstr>
      <vt:lpstr>Validity</vt:lpstr>
      <vt:lpstr>REVIEW</vt:lpstr>
      <vt:lpstr>Reliability</vt:lpstr>
      <vt:lpstr>REVIEW</vt:lpstr>
      <vt:lpstr>Bias</vt:lpstr>
      <vt:lpstr>Bias</vt:lpstr>
      <vt:lpstr>TASK</vt:lpstr>
      <vt:lpstr>TASK</vt:lpstr>
      <vt:lpstr>TASK</vt:lpstr>
      <vt:lpstr>TASK</vt:lpstr>
      <vt:lpstr>Inductive content analysis</vt:lpstr>
      <vt:lpstr>TASK</vt:lpstr>
      <vt:lpstr>REVIEW</vt:lpstr>
      <vt:lpstr>Sampling in qualitative research</vt:lpstr>
      <vt:lpstr>Sampling in qualitative research</vt:lpstr>
      <vt:lpstr>Sampling in qualitative research</vt:lpstr>
      <vt:lpstr>REVIEW</vt:lpstr>
      <vt:lpstr>Validity in qualitative research</vt:lpstr>
      <vt:lpstr>Validity in qualitative research</vt:lpstr>
      <vt:lpstr>Validity in qualitative research</vt:lpstr>
      <vt:lpstr>Bias in qualitative research</vt:lpstr>
      <vt:lpstr>QUALITATIVE PROJECTS</vt:lpstr>
      <vt:lpstr>OBSERVATION PROJECT</vt:lpstr>
      <vt:lpstr>INTERVIEW PROJECT</vt:lpstr>
      <vt:lpstr>Case study</vt:lpstr>
      <vt:lpstr>Case study</vt:lpstr>
      <vt:lpstr>TASK</vt:lpstr>
      <vt:lpstr>TASK</vt:lpstr>
      <vt:lpstr>TASK</vt:lpstr>
      <vt:lpstr>REVIEW</vt:lpstr>
      <vt:lpstr>TASK</vt:lpstr>
      <vt:lpstr>TASK</vt:lpstr>
      <vt:lpstr>Ethics in Paper 3</vt:lpstr>
      <vt:lpstr>TASK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241</cp:revision>
  <dcterms:created xsi:type="dcterms:W3CDTF">2016-01-27T06:20:57Z</dcterms:created>
  <dcterms:modified xsi:type="dcterms:W3CDTF">2024-01-12T11:59:42Z</dcterms:modified>
</cp:coreProperties>
</file>