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14"/>
  </p:notesMasterIdLst>
  <p:sldIdLst>
    <p:sldId id="266" r:id="rId5"/>
    <p:sldId id="315" r:id="rId6"/>
    <p:sldId id="316" r:id="rId7"/>
    <p:sldId id="314" r:id="rId8"/>
    <p:sldId id="318" r:id="rId9"/>
    <p:sldId id="319" r:id="rId10"/>
    <p:sldId id="320" r:id="rId11"/>
    <p:sldId id="321" r:id="rId12"/>
    <p:sldId id="322" r:id="rId13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69"/>
    <p:restoredTop sz="94649"/>
  </p:normalViewPr>
  <p:slideViewPr>
    <p:cSldViewPr snapToGrid="0" snapToObjects="1" showGuides="1">
      <p:cViewPr varScale="1">
        <p:scale>
          <a:sx n="113" d="100"/>
          <a:sy n="113" d="100"/>
        </p:scale>
        <p:origin x="82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7AEA91-7E76-4CEE-85BF-7E502DBF2C28}" type="doc">
      <dgm:prSet loTypeId="urn:microsoft.com/office/officeart/2005/8/layout/orgChart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C9ED05FB-6573-48CF-B66E-54BEA95AAB73}">
      <dgm:prSet phldrT="[Teksti]" custT="1"/>
      <dgm:spPr/>
      <dgm:t>
        <a:bodyPr/>
        <a:lstStyle/>
        <a:p>
          <a:r>
            <a:rPr lang="fi-FI" sz="1400" dirty="0" smtClean="0"/>
            <a:t>Työllisyyden edistämisen ministerityöryhmä, pj. työministeri Timo Harakka</a:t>
          </a:r>
          <a:endParaRPr lang="fi-FI" sz="1400" dirty="0"/>
        </a:p>
      </dgm:t>
    </dgm:pt>
    <dgm:pt modelId="{63775166-B24A-4CB1-830E-DD0583D6D695}" type="parTrans" cxnId="{F8418325-EB6F-4D0C-9642-5E8982280554}">
      <dgm:prSet/>
      <dgm:spPr/>
      <dgm:t>
        <a:bodyPr/>
        <a:lstStyle/>
        <a:p>
          <a:endParaRPr lang="fi-FI"/>
        </a:p>
      </dgm:t>
    </dgm:pt>
    <dgm:pt modelId="{3061DB35-9510-4D16-B77F-678CAFAE84D0}" type="sibTrans" cxnId="{F8418325-EB6F-4D0C-9642-5E8982280554}">
      <dgm:prSet/>
      <dgm:spPr/>
      <dgm:t>
        <a:bodyPr/>
        <a:lstStyle/>
        <a:p>
          <a:endParaRPr lang="fi-FI"/>
        </a:p>
      </dgm:t>
    </dgm:pt>
    <dgm:pt modelId="{94D6080B-CB11-4A25-868B-00CF39A2E297}">
      <dgm:prSet phldrT="[Teksti]" custT="1"/>
      <dgm:spPr/>
      <dgm:t>
        <a:bodyPr lIns="0" rIns="0"/>
        <a:lstStyle/>
        <a:p>
          <a:r>
            <a:rPr lang="fi-FI" sz="1050" dirty="0" smtClean="0">
              <a:solidFill>
                <a:schemeClr val="bg1"/>
              </a:solidFill>
            </a:rPr>
            <a:t>1. Työvoimapolitiikan palvelurakenne, pj. Jari Gustafsson</a:t>
          </a:r>
          <a:endParaRPr lang="fi-FI" sz="1050" dirty="0">
            <a:solidFill>
              <a:schemeClr val="bg1"/>
            </a:solidFill>
          </a:endParaRPr>
        </a:p>
      </dgm:t>
    </dgm:pt>
    <dgm:pt modelId="{D147585C-B1AF-4106-802A-9B68E9405F29}" type="parTrans" cxnId="{FCC3399A-4653-4028-BA9E-F1FDB3BAEDCB}">
      <dgm:prSet/>
      <dgm:spPr/>
      <dgm:t>
        <a:bodyPr/>
        <a:lstStyle/>
        <a:p>
          <a:endParaRPr lang="fi-FI"/>
        </a:p>
      </dgm:t>
    </dgm:pt>
    <dgm:pt modelId="{2D1C0A43-18B6-44FF-B76E-73C8297C7EAC}" type="sibTrans" cxnId="{FCC3399A-4653-4028-BA9E-F1FDB3BAEDCB}">
      <dgm:prSet/>
      <dgm:spPr/>
      <dgm:t>
        <a:bodyPr/>
        <a:lstStyle/>
        <a:p>
          <a:endParaRPr lang="fi-FI"/>
        </a:p>
      </dgm:t>
    </dgm:pt>
    <dgm:pt modelId="{AE18AA11-33B0-4260-8321-60C398334674}">
      <dgm:prSet phldrT="[Teksti]" custT="1"/>
      <dgm:spPr/>
      <dgm:t>
        <a:bodyPr lIns="0" rIns="0"/>
        <a:lstStyle/>
        <a:p>
          <a:r>
            <a:rPr lang="fi-FI" sz="1050" dirty="0" smtClean="0">
              <a:solidFill>
                <a:schemeClr val="bg1"/>
              </a:solidFill>
            </a:rPr>
            <a:t>2. Palkkatuki ja etuudet, pj. Tiina Korhonen</a:t>
          </a:r>
          <a:endParaRPr lang="fi-FI" sz="1050" dirty="0">
            <a:solidFill>
              <a:schemeClr val="bg1"/>
            </a:solidFill>
          </a:endParaRPr>
        </a:p>
      </dgm:t>
    </dgm:pt>
    <dgm:pt modelId="{2831CCDA-36B2-4CD6-8108-37E2DE600F22}" type="parTrans" cxnId="{0B2F2C53-B14D-4CB7-B4BB-1571D3730FBA}">
      <dgm:prSet/>
      <dgm:spPr/>
      <dgm:t>
        <a:bodyPr/>
        <a:lstStyle/>
        <a:p>
          <a:endParaRPr lang="fi-FI"/>
        </a:p>
      </dgm:t>
    </dgm:pt>
    <dgm:pt modelId="{BC3255F7-249A-46B5-8B58-894056315AA2}" type="sibTrans" cxnId="{0B2F2C53-B14D-4CB7-B4BB-1571D3730FBA}">
      <dgm:prSet/>
      <dgm:spPr/>
      <dgm:t>
        <a:bodyPr/>
        <a:lstStyle/>
        <a:p>
          <a:endParaRPr lang="fi-FI"/>
        </a:p>
      </dgm:t>
    </dgm:pt>
    <dgm:pt modelId="{068F3CB6-DBEC-4DF8-9295-06BB464E5204}">
      <dgm:prSet phldrT="[Teksti]" custT="1"/>
      <dgm:spPr/>
      <dgm:t>
        <a:bodyPr lIns="0" rIns="0"/>
        <a:lstStyle/>
        <a:p>
          <a:r>
            <a:rPr lang="fi-FI" sz="1050" dirty="0" smtClean="0"/>
            <a:t>3. Työkyvyn edistäminen ja osatyökykyisten työllistäminen, pj. Kimmo Ruth</a:t>
          </a:r>
          <a:endParaRPr lang="fi-FI" sz="1050" dirty="0"/>
        </a:p>
      </dgm:t>
    </dgm:pt>
    <dgm:pt modelId="{FA0017A1-ECAA-4FB1-8F75-AE6BAB2A1600}" type="parTrans" cxnId="{2ED3EEBE-5A8C-4B7D-926B-8499F456BEFD}">
      <dgm:prSet/>
      <dgm:spPr/>
      <dgm:t>
        <a:bodyPr/>
        <a:lstStyle/>
        <a:p>
          <a:endParaRPr lang="fi-FI"/>
        </a:p>
      </dgm:t>
    </dgm:pt>
    <dgm:pt modelId="{9F65B8D7-826A-4180-81F9-A22E3CB07AEC}" type="sibTrans" cxnId="{2ED3EEBE-5A8C-4B7D-926B-8499F456BEFD}">
      <dgm:prSet/>
      <dgm:spPr/>
      <dgm:t>
        <a:bodyPr/>
        <a:lstStyle/>
        <a:p>
          <a:endParaRPr lang="fi-FI"/>
        </a:p>
      </dgm:t>
    </dgm:pt>
    <dgm:pt modelId="{854D11F6-2B48-4B57-9B0F-CB73132EC733}">
      <dgm:prSet phldrT="[Teksti]" custT="1"/>
      <dgm:spPr/>
      <dgm:t>
        <a:bodyPr lIns="0" rIns="0"/>
        <a:lstStyle/>
        <a:p>
          <a:r>
            <a:rPr lang="fi-FI" sz="1050" dirty="0" smtClean="0"/>
            <a:t>4. Osaaminen ja työmarkkinoiden </a:t>
          </a:r>
          <a:r>
            <a:rPr lang="fi-FI" sz="1050" dirty="0" err="1" smtClean="0"/>
            <a:t>kohtaanto</a:t>
          </a:r>
          <a:r>
            <a:rPr lang="fi-FI" sz="1050" dirty="0" smtClean="0"/>
            <a:t>, pj. Teija Felt</a:t>
          </a:r>
          <a:endParaRPr lang="fi-FI" sz="1050" dirty="0"/>
        </a:p>
      </dgm:t>
    </dgm:pt>
    <dgm:pt modelId="{BEF886A3-7085-40F3-920C-C3F3985722EA}" type="parTrans" cxnId="{1CC11377-B6E4-45AE-A83A-85687CEF1B08}">
      <dgm:prSet/>
      <dgm:spPr/>
      <dgm:t>
        <a:bodyPr/>
        <a:lstStyle/>
        <a:p>
          <a:endParaRPr lang="fi-FI"/>
        </a:p>
      </dgm:t>
    </dgm:pt>
    <dgm:pt modelId="{3B79244B-827A-4666-8AD0-0D1CDF0A2272}" type="sibTrans" cxnId="{1CC11377-B6E4-45AE-A83A-85687CEF1B08}">
      <dgm:prSet/>
      <dgm:spPr/>
      <dgm:t>
        <a:bodyPr/>
        <a:lstStyle/>
        <a:p>
          <a:endParaRPr lang="fi-FI"/>
        </a:p>
      </dgm:t>
    </dgm:pt>
    <dgm:pt modelId="{D4B67EEF-94D4-453E-A40F-833730D35E07}">
      <dgm:prSet phldrT="[Teksti]" custT="1"/>
      <dgm:spPr/>
      <dgm:t>
        <a:bodyPr lIns="0" rIns="0"/>
        <a:lstStyle/>
        <a:p>
          <a:r>
            <a:rPr lang="fi-FI" sz="1050" dirty="0" smtClean="0"/>
            <a:t>5. Työperäinen maahanmuutto ja kotouttaminen, pj. Sonja Hämäläinen</a:t>
          </a:r>
          <a:endParaRPr lang="fi-FI" sz="1050" dirty="0"/>
        </a:p>
      </dgm:t>
    </dgm:pt>
    <dgm:pt modelId="{97B67C8A-773E-40B0-B87F-FB0CCA71B707}" type="parTrans" cxnId="{CE6EA67A-6910-485A-A59C-C3D35F2F9BA8}">
      <dgm:prSet/>
      <dgm:spPr/>
      <dgm:t>
        <a:bodyPr/>
        <a:lstStyle/>
        <a:p>
          <a:endParaRPr lang="fi-FI"/>
        </a:p>
      </dgm:t>
    </dgm:pt>
    <dgm:pt modelId="{9EF2D629-6BFA-4346-BD42-A9A673623640}" type="sibTrans" cxnId="{CE6EA67A-6910-485A-A59C-C3D35F2F9BA8}">
      <dgm:prSet/>
      <dgm:spPr/>
      <dgm:t>
        <a:bodyPr/>
        <a:lstStyle/>
        <a:p>
          <a:endParaRPr lang="fi-FI"/>
        </a:p>
      </dgm:t>
    </dgm:pt>
    <dgm:pt modelId="{F56623A6-8278-4D68-8D64-DE590F6E84AB}">
      <dgm:prSet phldrT="[Teksti]" custT="1"/>
      <dgm:spPr/>
      <dgm:t>
        <a:bodyPr lIns="0" rIns="0"/>
        <a:lstStyle/>
        <a:p>
          <a:r>
            <a:rPr lang="fi-FI" sz="1050" dirty="0" smtClean="0"/>
            <a:t>6. Työlainsäädäntö, pj. Antti Neimala</a:t>
          </a:r>
          <a:endParaRPr lang="fi-FI" sz="1050" dirty="0"/>
        </a:p>
      </dgm:t>
    </dgm:pt>
    <dgm:pt modelId="{096ED4C5-C36C-4E9C-ACDE-DD7706BFE363}" type="parTrans" cxnId="{0A67DE78-BB02-43E5-9859-D17E0CE2471E}">
      <dgm:prSet/>
      <dgm:spPr/>
      <dgm:t>
        <a:bodyPr/>
        <a:lstStyle/>
        <a:p>
          <a:endParaRPr lang="fi-FI"/>
        </a:p>
      </dgm:t>
    </dgm:pt>
    <dgm:pt modelId="{343637CF-9940-4213-977D-FA5B2826E25D}" type="sibTrans" cxnId="{0A67DE78-BB02-43E5-9859-D17E0CE2471E}">
      <dgm:prSet/>
      <dgm:spPr/>
      <dgm:t>
        <a:bodyPr/>
        <a:lstStyle/>
        <a:p>
          <a:endParaRPr lang="fi-FI"/>
        </a:p>
      </dgm:t>
    </dgm:pt>
    <dgm:pt modelId="{18F27B9B-F99E-4B01-92C4-A00B13525611}">
      <dgm:prSet phldrT="[Teksti]" custT="1"/>
      <dgm:spPr/>
      <dgm:t>
        <a:bodyPr lIns="0" rIns="0"/>
        <a:lstStyle/>
        <a:p>
          <a:r>
            <a:rPr lang="fi-FI" sz="1050" dirty="0" smtClean="0"/>
            <a:t>7. Paikallinen sopiminen, pj. </a:t>
          </a:r>
          <a:r>
            <a:rPr lang="fi-FI" sz="1050" dirty="0" err="1" smtClean="0"/>
            <a:t>vsi</a:t>
          </a:r>
          <a:r>
            <a:rPr lang="fi-FI" sz="1050" dirty="0" smtClean="0"/>
            <a:t> Raimo Luoma</a:t>
          </a:r>
          <a:endParaRPr lang="fi-FI" sz="1050" dirty="0"/>
        </a:p>
      </dgm:t>
    </dgm:pt>
    <dgm:pt modelId="{ADD63064-1C7B-4EF2-8C3B-FC9603C6BE69}" type="parTrans" cxnId="{4654A0D0-58D6-4BCF-BC7D-7ED74A42DC5E}">
      <dgm:prSet/>
      <dgm:spPr/>
      <dgm:t>
        <a:bodyPr/>
        <a:lstStyle/>
        <a:p>
          <a:endParaRPr lang="fi-FI"/>
        </a:p>
      </dgm:t>
    </dgm:pt>
    <dgm:pt modelId="{E6715EAD-E70B-4F15-AAD3-36E18DFD4AB1}" type="sibTrans" cxnId="{4654A0D0-58D6-4BCF-BC7D-7ED74A42DC5E}">
      <dgm:prSet/>
      <dgm:spPr/>
      <dgm:t>
        <a:bodyPr/>
        <a:lstStyle/>
        <a:p>
          <a:endParaRPr lang="fi-FI"/>
        </a:p>
      </dgm:t>
    </dgm:pt>
    <dgm:pt modelId="{35FBC430-7DD8-44A1-81AF-E466C6666946}" type="pres">
      <dgm:prSet presAssocID="{427AEA91-7E76-4CEE-85BF-7E502DBF2C2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i-FI"/>
        </a:p>
      </dgm:t>
    </dgm:pt>
    <dgm:pt modelId="{E794E018-4029-43D1-994D-26AAD5348295}" type="pres">
      <dgm:prSet presAssocID="{C9ED05FB-6573-48CF-B66E-54BEA95AAB73}" presName="hierRoot1" presStyleCnt="0">
        <dgm:presLayoutVars>
          <dgm:hierBranch val="init"/>
        </dgm:presLayoutVars>
      </dgm:prSet>
      <dgm:spPr/>
      <dgm:t>
        <a:bodyPr/>
        <a:lstStyle/>
        <a:p>
          <a:endParaRPr lang="fi-FI"/>
        </a:p>
      </dgm:t>
    </dgm:pt>
    <dgm:pt modelId="{3DDFE69F-FF59-4C8D-B87C-2C59B2286457}" type="pres">
      <dgm:prSet presAssocID="{C9ED05FB-6573-48CF-B66E-54BEA95AAB73}" presName="rootComposite1" presStyleCnt="0"/>
      <dgm:spPr/>
      <dgm:t>
        <a:bodyPr/>
        <a:lstStyle/>
        <a:p>
          <a:endParaRPr lang="fi-FI"/>
        </a:p>
      </dgm:t>
    </dgm:pt>
    <dgm:pt modelId="{9BC2BE95-4889-4444-92BE-38646D3AB8BA}" type="pres">
      <dgm:prSet presAssocID="{C9ED05FB-6573-48CF-B66E-54BEA95AAB73}" presName="rootText1" presStyleLbl="node0" presStyleIdx="0" presStyleCnt="1" custScaleX="389897" custScaleY="271531" custLinFactNeighborY="-79567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FEE130A6-C40B-4D3D-9CAA-C7F89B28AF64}" type="pres">
      <dgm:prSet presAssocID="{C9ED05FB-6573-48CF-B66E-54BEA95AAB73}" presName="rootConnector1" presStyleLbl="node1" presStyleIdx="0" presStyleCnt="0"/>
      <dgm:spPr/>
      <dgm:t>
        <a:bodyPr/>
        <a:lstStyle/>
        <a:p>
          <a:endParaRPr lang="fi-FI"/>
        </a:p>
      </dgm:t>
    </dgm:pt>
    <dgm:pt modelId="{755FCBFC-1744-4426-B500-412203E2300C}" type="pres">
      <dgm:prSet presAssocID="{C9ED05FB-6573-48CF-B66E-54BEA95AAB73}" presName="hierChild2" presStyleCnt="0"/>
      <dgm:spPr/>
      <dgm:t>
        <a:bodyPr/>
        <a:lstStyle/>
        <a:p>
          <a:endParaRPr lang="fi-FI"/>
        </a:p>
      </dgm:t>
    </dgm:pt>
    <dgm:pt modelId="{F14CC21B-727F-4B5E-B00B-4510616ED239}" type="pres">
      <dgm:prSet presAssocID="{D147585C-B1AF-4106-802A-9B68E9405F29}" presName="Name37" presStyleLbl="parChTrans1D2" presStyleIdx="0" presStyleCnt="7"/>
      <dgm:spPr/>
      <dgm:t>
        <a:bodyPr/>
        <a:lstStyle/>
        <a:p>
          <a:endParaRPr lang="fi-FI"/>
        </a:p>
      </dgm:t>
    </dgm:pt>
    <dgm:pt modelId="{8ADF9626-2618-4C57-94B3-C8A5E247E17C}" type="pres">
      <dgm:prSet presAssocID="{94D6080B-CB11-4A25-868B-00CF39A2E297}" presName="hierRoot2" presStyleCnt="0">
        <dgm:presLayoutVars>
          <dgm:hierBranch val="init"/>
        </dgm:presLayoutVars>
      </dgm:prSet>
      <dgm:spPr/>
      <dgm:t>
        <a:bodyPr/>
        <a:lstStyle/>
        <a:p>
          <a:endParaRPr lang="fi-FI"/>
        </a:p>
      </dgm:t>
    </dgm:pt>
    <dgm:pt modelId="{3604DCE7-EAA1-48EB-A046-7B7DD8E2969B}" type="pres">
      <dgm:prSet presAssocID="{94D6080B-CB11-4A25-868B-00CF39A2E297}" presName="rootComposite" presStyleCnt="0"/>
      <dgm:spPr/>
      <dgm:t>
        <a:bodyPr/>
        <a:lstStyle/>
        <a:p>
          <a:endParaRPr lang="fi-FI"/>
        </a:p>
      </dgm:t>
    </dgm:pt>
    <dgm:pt modelId="{77962803-92D3-4D59-B86D-9BC163F0C864}" type="pres">
      <dgm:prSet presAssocID="{94D6080B-CB11-4A25-868B-00CF39A2E297}" presName="rootText" presStyleLbl="node2" presStyleIdx="0" presStyleCnt="7" custScaleX="178113" custScaleY="306448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72F15B15-9B75-4844-B595-17C7E1DBE3E4}" type="pres">
      <dgm:prSet presAssocID="{94D6080B-CB11-4A25-868B-00CF39A2E297}" presName="rootConnector" presStyleLbl="node2" presStyleIdx="0" presStyleCnt="7"/>
      <dgm:spPr/>
      <dgm:t>
        <a:bodyPr/>
        <a:lstStyle/>
        <a:p>
          <a:endParaRPr lang="fi-FI"/>
        </a:p>
      </dgm:t>
    </dgm:pt>
    <dgm:pt modelId="{F236A1F6-DB4B-4DAE-8533-137949489E4D}" type="pres">
      <dgm:prSet presAssocID="{94D6080B-CB11-4A25-868B-00CF39A2E297}" presName="hierChild4" presStyleCnt="0"/>
      <dgm:spPr/>
      <dgm:t>
        <a:bodyPr/>
        <a:lstStyle/>
        <a:p>
          <a:endParaRPr lang="fi-FI"/>
        </a:p>
      </dgm:t>
    </dgm:pt>
    <dgm:pt modelId="{4B50E6F9-3DBD-4752-99CC-E49EC4739CB6}" type="pres">
      <dgm:prSet presAssocID="{94D6080B-CB11-4A25-868B-00CF39A2E297}" presName="hierChild5" presStyleCnt="0"/>
      <dgm:spPr/>
      <dgm:t>
        <a:bodyPr/>
        <a:lstStyle/>
        <a:p>
          <a:endParaRPr lang="fi-FI"/>
        </a:p>
      </dgm:t>
    </dgm:pt>
    <dgm:pt modelId="{55C8E870-7608-4A69-9919-8589758902B9}" type="pres">
      <dgm:prSet presAssocID="{2831CCDA-36B2-4CD6-8108-37E2DE600F22}" presName="Name37" presStyleLbl="parChTrans1D2" presStyleIdx="1" presStyleCnt="7"/>
      <dgm:spPr/>
      <dgm:t>
        <a:bodyPr/>
        <a:lstStyle/>
        <a:p>
          <a:endParaRPr lang="fi-FI"/>
        </a:p>
      </dgm:t>
    </dgm:pt>
    <dgm:pt modelId="{5A29915C-D1E2-4AA5-BF29-4A4EB7E4C11A}" type="pres">
      <dgm:prSet presAssocID="{AE18AA11-33B0-4260-8321-60C398334674}" presName="hierRoot2" presStyleCnt="0">
        <dgm:presLayoutVars>
          <dgm:hierBranch val="init"/>
        </dgm:presLayoutVars>
      </dgm:prSet>
      <dgm:spPr/>
      <dgm:t>
        <a:bodyPr/>
        <a:lstStyle/>
        <a:p>
          <a:endParaRPr lang="fi-FI"/>
        </a:p>
      </dgm:t>
    </dgm:pt>
    <dgm:pt modelId="{8A7ED8BD-5FE5-4BCA-820D-550617167A20}" type="pres">
      <dgm:prSet presAssocID="{AE18AA11-33B0-4260-8321-60C398334674}" presName="rootComposite" presStyleCnt="0"/>
      <dgm:spPr/>
      <dgm:t>
        <a:bodyPr/>
        <a:lstStyle/>
        <a:p>
          <a:endParaRPr lang="fi-FI"/>
        </a:p>
      </dgm:t>
    </dgm:pt>
    <dgm:pt modelId="{A4B37CB7-8F12-401C-8B9E-CCD78F92F178}" type="pres">
      <dgm:prSet presAssocID="{AE18AA11-33B0-4260-8321-60C398334674}" presName="rootText" presStyleLbl="node2" presStyleIdx="1" presStyleCnt="7" custScaleX="178113" custScaleY="306448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A98B3DF6-3E89-4BDB-B213-8E61F26A726C}" type="pres">
      <dgm:prSet presAssocID="{AE18AA11-33B0-4260-8321-60C398334674}" presName="rootConnector" presStyleLbl="node2" presStyleIdx="1" presStyleCnt="7"/>
      <dgm:spPr/>
      <dgm:t>
        <a:bodyPr/>
        <a:lstStyle/>
        <a:p>
          <a:endParaRPr lang="fi-FI"/>
        </a:p>
      </dgm:t>
    </dgm:pt>
    <dgm:pt modelId="{2E4B6CE7-4310-4995-8F6E-5D2718150559}" type="pres">
      <dgm:prSet presAssocID="{AE18AA11-33B0-4260-8321-60C398334674}" presName="hierChild4" presStyleCnt="0"/>
      <dgm:spPr/>
      <dgm:t>
        <a:bodyPr/>
        <a:lstStyle/>
        <a:p>
          <a:endParaRPr lang="fi-FI"/>
        </a:p>
      </dgm:t>
    </dgm:pt>
    <dgm:pt modelId="{08431561-7233-40BE-AB21-8CCA8FBE8A47}" type="pres">
      <dgm:prSet presAssocID="{AE18AA11-33B0-4260-8321-60C398334674}" presName="hierChild5" presStyleCnt="0"/>
      <dgm:spPr/>
      <dgm:t>
        <a:bodyPr/>
        <a:lstStyle/>
        <a:p>
          <a:endParaRPr lang="fi-FI"/>
        </a:p>
      </dgm:t>
    </dgm:pt>
    <dgm:pt modelId="{F5A77EA1-6C53-43B1-847F-3AD8F21A8FD7}" type="pres">
      <dgm:prSet presAssocID="{FA0017A1-ECAA-4FB1-8F75-AE6BAB2A1600}" presName="Name37" presStyleLbl="parChTrans1D2" presStyleIdx="2" presStyleCnt="7"/>
      <dgm:spPr/>
      <dgm:t>
        <a:bodyPr/>
        <a:lstStyle/>
        <a:p>
          <a:endParaRPr lang="fi-FI"/>
        </a:p>
      </dgm:t>
    </dgm:pt>
    <dgm:pt modelId="{9E6D546D-C819-4BCD-8814-36FF8960C4ED}" type="pres">
      <dgm:prSet presAssocID="{068F3CB6-DBEC-4DF8-9295-06BB464E5204}" presName="hierRoot2" presStyleCnt="0">
        <dgm:presLayoutVars>
          <dgm:hierBranch val="init"/>
        </dgm:presLayoutVars>
      </dgm:prSet>
      <dgm:spPr/>
      <dgm:t>
        <a:bodyPr/>
        <a:lstStyle/>
        <a:p>
          <a:endParaRPr lang="fi-FI"/>
        </a:p>
      </dgm:t>
    </dgm:pt>
    <dgm:pt modelId="{29133C6B-2FB5-4F5F-9166-974EF578F148}" type="pres">
      <dgm:prSet presAssocID="{068F3CB6-DBEC-4DF8-9295-06BB464E5204}" presName="rootComposite" presStyleCnt="0"/>
      <dgm:spPr/>
      <dgm:t>
        <a:bodyPr/>
        <a:lstStyle/>
        <a:p>
          <a:endParaRPr lang="fi-FI"/>
        </a:p>
      </dgm:t>
    </dgm:pt>
    <dgm:pt modelId="{7C69BB12-8E74-4A6F-B0BB-7A3CC5D372F1}" type="pres">
      <dgm:prSet presAssocID="{068F3CB6-DBEC-4DF8-9295-06BB464E5204}" presName="rootText" presStyleLbl="node2" presStyleIdx="2" presStyleCnt="7" custScaleX="178113" custScaleY="306448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16CD47B5-FFDE-46A5-91D1-207C4FB851C1}" type="pres">
      <dgm:prSet presAssocID="{068F3CB6-DBEC-4DF8-9295-06BB464E5204}" presName="rootConnector" presStyleLbl="node2" presStyleIdx="2" presStyleCnt="7"/>
      <dgm:spPr/>
      <dgm:t>
        <a:bodyPr/>
        <a:lstStyle/>
        <a:p>
          <a:endParaRPr lang="fi-FI"/>
        </a:p>
      </dgm:t>
    </dgm:pt>
    <dgm:pt modelId="{8A826ED9-0779-46B1-BE36-CD54EEFCC9B1}" type="pres">
      <dgm:prSet presAssocID="{068F3CB6-DBEC-4DF8-9295-06BB464E5204}" presName="hierChild4" presStyleCnt="0"/>
      <dgm:spPr/>
      <dgm:t>
        <a:bodyPr/>
        <a:lstStyle/>
        <a:p>
          <a:endParaRPr lang="fi-FI"/>
        </a:p>
      </dgm:t>
    </dgm:pt>
    <dgm:pt modelId="{ECF682E6-1848-43F3-B633-186918CB71A4}" type="pres">
      <dgm:prSet presAssocID="{068F3CB6-DBEC-4DF8-9295-06BB464E5204}" presName="hierChild5" presStyleCnt="0"/>
      <dgm:spPr/>
      <dgm:t>
        <a:bodyPr/>
        <a:lstStyle/>
        <a:p>
          <a:endParaRPr lang="fi-FI"/>
        </a:p>
      </dgm:t>
    </dgm:pt>
    <dgm:pt modelId="{821C75B7-D87E-43B8-A949-67AA37C56436}" type="pres">
      <dgm:prSet presAssocID="{BEF886A3-7085-40F3-920C-C3F3985722EA}" presName="Name37" presStyleLbl="parChTrans1D2" presStyleIdx="3" presStyleCnt="7"/>
      <dgm:spPr/>
      <dgm:t>
        <a:bodyPr/>
        <a:lstStyle/>
        <a:p>
          <a:endParaRPr lang="fi-FI"/>
        </a:p>
      </dgm:t>
    </dgm:pt>
    <dgm:pt modelId="{ED209D3C-9695-4523-8468-EFACB560F0E0}" type="pres">
      <dgm:prSet presAssocID="{854D11F6-2B48-4B57-9B0F-CB73132EC733}" presName="hierRoot2" presStyleCnt="0">
        <dgm:presLayoutVars>
          <dgm:hierBranch val="init"/>
        </dgm:presLayoutVars>
      </dgm:prSet>
      <dgm:spPr/>
      <dgm:t>
        <a:bodyPr/>
        <a:lstStyle/>
        <a:p>
          <a:endParaRPr lang="fi-FI"/>
        </a:p>
      </dgm:t>
    </dgm:pt>
    <dgm:pt modelId="{F41F0754-BBBE-4A20-A034-E0AFC68BC06D}" type="pres">
      <dgm:prSet presAssocID="{854D11F6-2B48-4B57-9B0F-CB73132EC733}" presName="rootComposite" presStyleCnt="0"/>
      <dgm:spPr/>
      <dgm:t>
        <a:bodyPr/>
        <a:lstStyle/>
        <a:p>
          <a:endParaRPr lang="fi-FI"/>
        </a:p>
      </dgm:t>
    </dgm:pt>
    <dgm:pt modelId="{5403095B-0118-471B-8436-505B132F3323}" type="pres">
      <dgm:prSet presAssocID="{854D11F6-2B48-4B57-9B0F-CB73132EC733}" presName="rootText" presStyleLbl="node2" presStyleIdx="3" presStyleCnt="7" custScaleX="178113" custScaleY="306448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B2AA11F8-5C54-45A8-9654-FF84E8620D20}" type="pres">
      <dgm:prSet presAssocID="{854D11F6-2B48-4B57-9B0F-CB73132EC733}" presName="rootConnector" presStyleLbl="node2" presStyleIdx="3" presStyleCnt="7"/>
      <dgm:spPr/>
      <dgm:t>
        <a:bodyPr/>
        <a:lstStyle/>
        <a:p>
          <a:endParaRPr lang="fi-FI"/>
        </a:p>
      </dgm:t>
    </dgm:pt>
    <dgm:pt modelId="{0FBCD721-7725-407D-ACB4-D2711FEA3812}" type="pres">
      <dgm:prSet presAssocID="{854D11F6-2B48-4B57-9B0F-CB73132EC733}" presName="hierChild4" presStyleCnt="0"/>
      <dgm:spPr/>
      <dgm:t>
        <a:bodyPr/>
        <a:lstStyle/>
        <a:p>
          <a:endParaRPr lang="fi-FI"/>
        </a:p>
      </dgm:t>
    </dgm:pt>
    <dgm:pt modelId="{029C7ADD-03D5-4906-85F7-228C15AF0CE2}" type="pres">
      <dgm:prSet presAssocID="{854D11F6-2B48-4B57-9B0F-CB73132EC733}" presName="hierChild5" presStyleCnt="0"/>
      <dgm:spPr/>
      <dgm:t>
        <a:bodyPr/>
        <a:lstStyle/>
        <a:p>
          <a:endParaRPr lang="fi-FI"/>
        </a:p>
      </dgm:t>
    </dgm:pt>
    <dgm:pt modelId="{9823E312-A47A-4913-9069-FF399A3977E6}" type="pres">
      <dgm:prSet presAssocID="{97B67C8A-773E-40B0-B87F-FB0CCA71B707}" presName="Name37" presStyleLbl="parChTrans1D2" presStyleIdx="4" presStyleCnt="7"/>
      <dgm:spPr/>
      <dgm:t>
        <a:bodyPr/>
        <a:lstStyle/>
        <a:p>
          <a:endParaRPr lang="fi-FI"/>
        </a:p>
      </dgm:t>
    </dgm:pt>
    <dgm:pt modelId="{9E695B19-B8E7-4C40-ACAF-616FC0CA2BB0}" type="pres">
      <dgm:prSet presAssocID="{D4B67EEF-94D4-453E-A40F-833730D35E07}" presName="hierRoot2" presStyleCnt="0">
        <dgm:presLayoutVars>
          <dgm:hierBranch val="init"/>
        </dgm:presLayoutVars>
      </dgm:prSet>
      <dgm:spPr/>
      <dgm:t>
        <a:bodyPr/>
        <a:lstStyle/>
        <a:p>
          <a:endParaRPr lang="fi-FI"/>
        </a:p>
      </dgm:t>
    </dgm:pt>
    <dgm:pt modelId="{7F0ECEBA-40F2-46F3-8B9E-CF06896DBF65}" type="pres">
      <dgm:prSet presAssocID="{D4B67EEF-94D4-453E-A40F-833730D35E07}" presName="rootComposite" presStyleCnt="0"/>
      <dgm:spPr/>
      <dgm:t>
        <a:bodyPr/>
        <a:lstStyle/>
        <a:p>
          <a:endParaRPr lang="fi-FI"/>
        </a:p>
      </dgm:t>
    </dgm:pt>
    <dgm:pt modelId="{9C9FCC43-1237-45E2-BFFD-14B709DD0E74}" type="pres">
      <dgm:prSet presAssocID="{D4B67EEF-94D4-453E-A40F-833730D35E07}" presName="rootText" presStyleLbl="node2" presStyleIdx="4" presStyleCnt="7" custScaleX="178113" custScaleY="306448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77D9D534-772F-4AD6-A843-95E80106E379}" type="pres">
      <dgm:prSet presAssocID="{D4B67EEF-94D4-453E-A40F-833730D35E07}" presName="rootConnector" presStyleLbl="node2" presStyleIdx="4" presStyleCnt="7"/>
      <dgm:spPr/>
      <dgm:t>
        <a:bodyPr/>
        <a:lstStyle/>
        <a:p>
          <a:endParaRPr lang="fi-FI"/>
        </a:p>
      </dgm:t>
    </dgm:pt>
    <dgm:pt modelId="{B44C1D0B-0AD2-4380-AB8C-6C7917C81B17}" type="pres">
      <dgm:prSet presAssocID="{D4B67EEF-94D4-453E-A40F-833730D35E07}" presName="hierChild4" presStyleCnt="0"/>
      <dgm:spPr/>
      <dgm:t>
        <a:bodyPr/>
        <a:lstStyle/>
        <a:p>
          <a:endParaRPr lang="fi-FI"/>
        </a:p>
      </dgm:t>
    </dgm:pt>
    <dgm:pt modelId="{A9BF115C-6A22-49C5-A4BE-CCF01B62CF58}" type="pres">
      <dgm:prSet presAssocID="{D4B67EEF-94D4-453E-A40F-833730D35E07}" presName="hierChild5" presStyleCnt="0"/>
      <dgm:spPr/>
      <dgm:t>
        <a:bodyPr/>
        <a:lstStyle/>
        <a:p>
          <a:endParaRPr lang="fi-FI"/>
        </a:p>
      </dgm:t>
    </dgm:pt>
    <dgm:pt modelId="{3F36AF54-8136-4E91-B8B7-AF6E9BE59CF1}" type="pres">
      <dgm:prSet presAssocID="{096ED4C5-C36C-4E9C-ACDE-DD7706BFE363}" presName="Name37" presStyleLbl="parChTrans1D2" presStyleIdx="5" presStyleCnt="7"/>
      <dgm:spPr/>
      <dgm:t>
        <a:bodyPr/>
        <a:lstStyle/>
        <a:p>
          <a:endParaRPr lang="fi-FI"/>
        </a:p>
      </dgm:t>
    </dgm:pt>
    <dgm:pt modelId="{AED9B91A-9E6A-46E5-82A3-A9475DEBDC42}" type="pres">
      <dgm:prSet presAssocID="{F56623A6-8278-4D68-8D64-DE590F6E84AB}" presName="hierRoot2" presStyleCnt="0">
        <dgm:presLayoutVars>
          <dgm:hierBranch val="init"/>
        </dgm:presLayoutVars>
      </dgm:prSet>
      <dgm:spPr/>
      <dgm:t>
        <a:bodyPr/>
        <a:lstStyle/>
        <a:p>
          <a:endParaRPr lang="fi-FI"/>
        </a:p>
      </dgm:t>
    </dgm:pt>
    <dgm:pt modelId="{B89FA993-3A14-4BB9-BF15-39E0F468191A}" type="pres">
      <dgm:prSet presAssocID="{F56623A6-8278-4D68-8D64-DE590F6E84AB}" presName="rootComposite" presStyleCnt="0"/>
      <dgm:spPr/>
      <dgm:t>
        <a:bodyPr/>
        <a:lstStyle/>
        <a:p>
          <a:endParaRPr lang="fi-FI"/>
        </a:p>
      </dgm:t>
    </dgm:pt>
    <dgm:pt modelId="{B3D8E93F-57EA-487C-9FAF-EDB37F142354}" type="pres">
      <dgm:prSet presAssocID="{F56623A6-8278-4D68-8D64-DE590F6E84AB}" presName="rootText" presStyleLbl="node2" presStyleIdx="5" presStyleCnt="7" custScaleX="178113" custScaleY="306448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0951A32A-589E-4B3F-B02F-6B6EABAEA939}" type="pres">
      <dgm:prSet presAssocID="{F56623A6-8278-4D68-8D64-DE590F6E84AB}" presName="rootConnector" presStyleLbl="node2" presStyleIdx="5" presStyleCnt="7"/>
      <dgm:spPr/>
      <dgm:t>
        <a:bodyPr/>
        <a:lstStyle/>
        <a:p>
          <a:endParaRPr lang="fi-FI"/>
        </a:p>
      </dgm:t>
    </dgm:pt>
    <dgm:pt modelId="{AFC8D57B-E94B-4E03-BCF9-97EA0168458F}" type="pres">
      <dgm:prSet presAssocID="{F56623A6-8278-4D68-8D64-DE590F6E84AB}" presName="hierChild4" presStyleCnt="0"/>
      <dgm:spPr/>
      <dgm:t>
        <a:bodyPr/>
        <a:lstStyle/>
        <a:p>
          <a:endParaRPr lang="fi-FI"/>
        </a:p>
      </dgm:t>
    </dgm:pt>
    <dgm:pt modelId="{265CDE63-676D-4496-9A11-D066EEFA196A}" type="pres">
      <dgm:prSet presAssocID="{F56623A6-8278-4D68-8D64-DE590F6E84AB}" presName="hierChild5" presStyleCnt="0"/>
      <dgm:spPr/>
      <dgm:t>
        <a:bodyPr/>
        <a:lstStyle/>
        <a:p>
          <a:endParaRPr lang="fi-FI"/>
        </a:p>
      </dgm:t>
    </dgm:pt>
    <dgm:pt modelId="{3D5E74D5-4905-4D20-BE41-E81C4F80A49B}" type="pres">
      <dgm:prSet presAssocID="{ADD63064-1C7B-4EF2-8C3B-FC9603C6BE69}" presName="Name37" presStyleLbl="parChTrans1D2" presStyleIdx="6" presStyleCnt="7"/>
      <dgm:spPr/>
      <dgm:t>
        <a:bodyPr/>
        <a:lstStyle/>
        <a:p>
          <a:endParaRPr lang="fi-FI"/>
        </a:p>
      </dgm:t>
    </dgm:pt>
    <dgm:pt modelId="{9AF97EBB-E268-4984-9BAD-6561FF4FAD40}" type="pres">
      <dgm:prSet presAssocID="{18F27B9B-F99E-4B01-92C4-A00B13525611}" presName="hierRoot2" presStyleCnt="0">
        <dgm:presLayoutVars>
          <dgm:hierBranch val="init"/>
        </dgm:presLayoutVars>
      </dgm:prSet>
      <dgm:spPr/>
      <dgm:t>
        <a:bodyPr/>
        <a:lstStyle/>
        <a:p>
          <a:endParaRPr lang="fi-FI"/>
        </a:p>
      </dgm:t>
    </dgm:pt>
    <dgm:pt modelId="{F8437C8B-D07B-4C77-95C4-8D38EA60DCEE}" type="pres">
      <dgm:prSet presAssocID="{18F27B9B-F99E-4B01-92C4-A00B13525611}" presName="rootComposite" presStyleCnt="0"/>
      <dgm:spPr/>
      <dgm:t>
        <a:bodyPr/>
        <a:lstStyle/>
        <a:p>
          <a:endParaRPr lang="fi-FI"/>
        </a:p>
      </dgm:t>
    </dgm:pt>
    <dgm:pt modelId="{5F275F0E-88C4-4494-A0CD-16D778C25A30}" type="pres">
      <dgm:prSet presAssocID="{18F27B9B-F99E-4B01-92C4-A00B13525611}" presName="rootText" presStyleLbl="node2" presStyleIdx="6" presStyleCnt="7" custScaleX="178113" custScaleY="306448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96B01D17-50C0-48D5-9C0F-18E29EB2B9D5}" type="pres">
      <dgm:prSet presAssocID="{18F27B9B-F99E-4B01-92C4-A00B13525611}" presName="rootConnector" presStyleLbl="node2" presStyleIdx="6" presStyleCnt="7"/>
      <dgm:spPr/>
      <dgm:t>
        <a:bodyPr/>
        <a:lstStyle/>
        <a:p>
          <a:endParaRPr lang="fi-FI"/>
        </a:p>
      </dgm:t>
    </dgm:pt>
    <dgm:pt modelId="{4022BFB1-D977-4455-9589-1C61BE2273EB}" type="pres">
      <dgm:prSet presAssocID="{18F27B9B-F99E-4B01-92C4-A00B13525611}" presName="hierChild4" presStyleCnt="0"/>
      <dgm:spPr/>
      <dgm:t>
        <a:bodyPr/>
        <a:lstStyle/>
        <a:p>
          <a:endParaRPr lang="fi-FI"/>
        </a:p>
      </dgm:t>
    </dgm:pt>
    <dgm:pt modelId="{89E8E52F-4B79-4921-ACA3-6C7821B31563}" type="pres">
      <dgm:prSet presAssocID="{18F27B9B-F99E-4B01-92C4-A00B13525611}" presName="hierChild5" presStyleCnt="0"/>
      <dgm:spPr/>
      <dgm:t>
        <a:bodyPr/>
        <a:lstStyle/>
        <a:p>
          <a:endParaRPr lang="fi-FI"/>
        </a:p>
      </dgm:t>
    </dgm:pt>
    <dgm:pt modelId="{A59C98A0-7A66-4FF4-AC5B-FE53EF93C4D4}" type="pres">
      <dgm:prSet presAssocID="{C9ED05FB-6573-48CF-B66E-54BEA95AAB73}" presName="hierChild3" presStyleCnt="0"/>
      <dgm:spPr/>
      <dgm:t>
        <a:bodyPr/>
        <a:lstStyle/>
        <a:p>
          <a:endParaRPr lang="fi-FI"/>
        </a:p>
      </dgm:t>
    </dgm:pt>
  </dgm:ptLst>
  <dgm:cxnLst>
    <dgm:cxn modelId="{D5BD2D60-8092-4F61-B4A9-D33EDA32389D}" type="presOf" srcId="{AE18AA11-33B0-4260-8321-60C398334674}" destId="{A98B3DF6-3E89-4BDB-B213-8E61F26A726C}" srcOrd="1" destOrd="0" presId="urn:microsoft.com/office/officeart/2005/8/layout/orgChart1"/>
    <dgm:cxn modelId="{845C8054-4A59-4DB4-813C-7D5D478469ED}" type="presOf" srcId="{97B67C8A-773E-40B0-B87F-FB0CCA71B707}" destId="{9823E312-A47A-4913-9069-FF399A3977E6}" srcOrd="0" destOrd="0" presId="urn:microsoft.com/office/officeart/2005/8/layout/orgChart1"/>
    <dgm:cxn modelId="{1E4C2016-F4BC-4D9A-B2BD-2353F2A2A516}" type="presOf" srcId="{068F3CB6-DBEC-4DF8-9295-06BB464E5204}" destId="{16CD47B5-FFDE-46A5-91D1-207C4FB851C1}" srcOrd="1" destOrd="0" presId="urn:microsoft.com/office/officeart/2005/8/layout/orgChart1"/>
    <dgm:cxn modelId="{9C6A71DA-50E2-4A6B-B670-8C8E79C5B157}" type="presOf" srcId="{2831CCDA-36B2-4CD6-8108-37E2DE600F22}" destId="{55C8E870-7608-4A69-9919-8589758902B9}" srcOrd="0" destOrd="0" presId="urn:microsoft.com/office/officeart/2005/8/layout/orgChart1"/>
    <dgm:cxn modelId="{9B52528D-9B33-4957-ABA2-2FEBD1AF1A1C}" type="presOf" srcId="{AE18AA11-33B0-4260-8321-60C398334674}" destId="{A4B37CB7-8F12-401C-8B9E-CCD78F92F178}" srcOrd="0" destOrd="0" presId="urn:microsoft.com/office/officeart/2005/8/layout/orgChart1"/>
    <dgm:cxn modelId="{E27644E5-AD4E-4025-89A9-25A77B4EC684}" type="presOf" srcId="{18F27B9B-F99E-4B01-92C4-A00B13525611}" destId="{5F275F0E-88C4-4494-A0CD-16D778C25A30}" srcOrd="0" destOrd="0" presId="urn:microsoft.com/office/officeart/2005/8/layout/orgChart1"/>
    <dgm:cxn modelId="{627E98D5-604D-472A-9D4B-61F48E56B83C}" type="presOf" srcId="{18F27B9B-F99E-4B01-92C4-A00B13525611}" destId="{96B01D17-50C0-48D5-9C0F-18E29EB2B9D5}" srcOrd="1" destOrd="0" presId="urn:microsoft.com/office/officeart/2005/8/layout/orgChart1"/>
    <dgm:cxn modelId="{A84ED6ED-F56B-4D2C-915B-FE0AD81E681B}" type="presOf" srcId="{068F3CB6-DBEC-4DF8-9295-06BB464E5204}" destId="{7C69BB12-8E74-4A6F-B0BB-7A3CC5D372F1}" srcOrd="0" destOrd="0" presId="urn:microsoft.com/office/officeart/2005/8/layout/orgChart1"/>
    <dgm:cxn modelId="{FCC3399A-4653-4028-BA9E-F1FDB3BAEDCB}" srcId="{C9ED05FB-6573-48CF-B66E-54BEA95AAB73}" destId="{94D6080B-CB11-4A25-868B-00CF39A2E297}" srcOrd="0" destOrd="0" parTransId="{D147585C-B1AF-4106-802A-9B68E9405F29}" sibTransId="{2D1C0A43-18B6-44FF-B76E-73C8297C7EAC}"/>
    <dgm:cxn modelId="{3022F5C4-6BC9-41F6-9857-ABB7918DFD31}" type="presOf" srcId="{ADD63064-1C7B-4EF2-8C3B-FC9603C6BE69}" destId="{3D5E74D5-4905-4D20-BE41-E81C4F80A49B}" srcOrd="0" destOrd="0" presId="urn:microsoft.com/office/officeart/2005/8/layout/orgChart1"/>
    <dgm:cxn modelId="{0AC51226-1BE1-42E0-8D2F-D9BA0EE4443A}" type="presOf" srcId="{F56623A6-8278-4D68-8D64-DE590F6E84AB}" destId="{0951A32A-589E-4B3F-B02F-6B6EABAEA939}" srcOrd="1" destOrd="0" presId="urn:microsoft.com/office/officeart/2005/8/layout/orgChart1"/>
    <dgm:cxn modelId="{EFAFD6D3-B13F-4901-80F4-0201DDB0ECE8}" type="presOf" srcId="{94D6080B-CB11-4A25-868B-00CF39A2E297}" destId="{72F15B15-9B75-4844-B595-17C7E1DBE3E4}" srcOrd="1" destOrd="0" presId="urn:microsoft.com/office/officeart/2005/8/layout/orgChart1"/>
    <dgm:cxn modelId="{F8418325-EB6F-4D0C-9642-5E8982280554}" srcId="{427AEA91-7E76-4CEE-85BF-7E502DBF2C28}" destId="{C9ED05FB-6573-48CF-B66E-54BEA95AAB73}" srcOrd="0" destOrd="0" parTransId="{63775166-B24A-4CB1-830E-DD0583D6D695}" sibTransId="{3061DB35-9510-4D16-B77F-678CAFAE84D0}"/>
    <dgm:cxn modelId="{4654A0D0-58D6-4BCF-BC7D-7ED74A42DC5E}" srcId="{C9ED05FB-6573-48CF-B66E-54BEA95AAB73}" destId="{18F27B9B-F99E-4B01-92C4-A00B13525611}" srcOrd="6" destOrd="0" parTransId="{ADD63064-1C7B-4EF2-8C3B-FC9603C6BE69}" sibTransId="{E6715EAD-E70B-4F15-AAD3-36E18DFD4AB1}"/>
    <dgm:cxn modelId="{6BA1F63E-E5BC-44B7-8EA3-861A44F56640}" type="presOf" srcId="{854D11F6-2B48-4B57-9B0F-CB73132EC733}" destId="{B2AA11F8-5C54-45A8-9654-FF84E8620D20}" srcOrd="1" destOrd="0" presId="urn:microsoft.com/office/officeart/2005/8/layout/orgChart1"/>
    <dgm:cxn modelId="{0B2F2C53-B14D-4CB7-B4BB-1571D3730FBA}" srcId="{C9ED05FB-6573-48CF-B66E-54BEA95AAB73}" destId="{AE18AA11-33B0-4260-8321-60C398334674}" srcOrd="1" destOrd="0" parTransId="{2831CCDA-36B2-4CD6-8108-37E2DE600F22}" sibTransId="{BC3255F7-249A-46B5-8B58-894056315AA2}"/>
    <dgm:cxn modelId="{04E5A2CA-6432-478F-B353-6B2D4008E5CF}" type="presOf" srcId="{94D6080B-CB11-4A25-868B-00CF39A2E297}" destId="{77962803-92D3-4D59-B86D-9BC163F0C864}" srcOrd="0" destOrd="0" presId="urn:microsoft.com/office/officeart/2005/8/layout/orgChart1"/>
    <dgm:cxn modelId="{7FC09093-0E59-4AB3-9167-C26446692F42}" type="presOf" srcId="{D4B67EEF-94D4-453E-A40F-833730D35E07}" destId="{77D9D534-772F-4AD6-A843-95E80106E379}" srcOrd="1" destOrd="0" presId="urn:microsoft.com/office/officeart/2005/8/layout/orgChart1"/>
    <dgm:cxn modelId="{0A67DE78-BB02-43E5-9859-D17E0CE2471E}" srcId="{C9ED05FB-6573-48CF-B66E-54BEA95AAB73}" destId="{F56623A6-8278-4D68-8D64-DE590F6E84AB}" srcOrd="5" destOrd="0" parTransId="{096ED4C5-C36C-4E9C-ACDE-DD7706BFE363}" sibTransId="{343637CF-9940-4213-977D-FA5B2826E25D}"/>
    <dgm:cxn modelId="{84281030-33B2-4A0D-AFA2-E01139FE6A1B}" type="presOf" srcId="{D147585C-B1AF-4106-802A-9B68E9405F29}" destId="{F14CC21B-727F-4B5E-B00B-4510616ED239}" srcOrd="0" destOrd="0" presId="urn:microsoft.com/office/officeart/2005/8/layout/orgChart1"/>
    <dgm:cxn modelId="{499D1EFC-0504-42B2-924A-DEDFAAADD663}" type="presOf" srcId="{427AEA91-7E76-4CEE-85BF-7E502DBF2C28}" destId="{35FBC430-7DD8-44A1-81AF-E466C6666946}" srcOrd="0" destOrd="0" presId="urn:microsoft.com/office/officeart/2005/8/layout/orgChart1"/>
    <dgm:cxn modelId="{CE6EA67A-6910-485A-A59C-C3D35F2F9BA8}" srcId="{C9ED05FB-6573-48CF-B66E-54BEA95AAB73}" destId="{D4B67EEF-94D4-453E-A40F-833730D35E07}" srcOrd="4" destOrd="0" parTransId="{97B67C8A-773E-40B0-B87F-FB0CCA71B707}" sibTransId="{9EF2D629-6BFA-4346-BD42-A9A673623640}"/>
    <dgm:cxn modelId="{8722C221-FB0D-4F70-9732-DC9BE4D4ED11}" type="presOf" srcId="{BEF886A3-7085-40F3-920C-C3F3985722EA}" destId="{821C75B7-D87E-43B8-A949-67AA37C56436}" srcOrd="0" destOrd="0" presId="urn:microsoft.com/office/officeart/2005/8/layout/orgChart1"/>
    <dgm:cxn modelId="{57080FD8-567C-466E-AB21-A8C1A8653116}" type="presOf" srcId="{096ED4C5-C36C-4E9C-ACDE-DD7706BFE363}" destId="{3F36AF54-8136-4E91-B8B7-AF6E9BE59CF1}" srcOrd="0" destOrd="0" presId="urn:microsoft.com/office/officeart/2005/8/layout/orgChart1"/>
    <dgm:cxn modelId="{317C0583-4C6B-4057-B0BF-BE1E2331B505}" type="presOf" srcId="{854D11F6-2B48-4B57-9B0F-CB73132EC733}" destId="{5403095B-0118-471B-8436-505B132F3323}" srcOrd="0" destOrd="0" presId="urn:microsoft.com/office/officeart/2005/8/layout/orgChart1"/>
    <dgm:cxn modelId="{E5190950-999F-4E48-858D-851F86A548D4}" type="presOf" srcId="{F56623A6-8278-4D68-8D64-DE590F6E84AB}" destId="{B3D8E93F-57EA-487C-9FAF-EDB37F142354}" srcOrd="0" destOrd="0" presId="urn:microsoft.com/office/officeart/2005/8/layout/orgChart1"/>
    <dgm:cxn modelId="{F3862C8B-1764-4E96-AF5C-BFFD787B2A8B}" type="presOf" srcId="{C9ED05FB-6573-48CF-B66E-54BEA95AAB73}" destId="{9BC2BE95-4889-4444-92BE-38646D3AB8BA}" srcOrd="0" destOrd="0" presId="urn:microsoft.com/office/officeart/2005/8/layout/orgChart1"/>
    <dgm:cxn modelId="{2ED3EEBE-5A8C-4B7D-926B-8499F456BEFD}" srcId="{C9ED05FB-6573-48CF-B66E-54BEA95AAB73}" destId="{068F3CB6-DBEC-4DF8-9295-06BB464E5204}" srcOrd="2" destOrd="0" parTransId="{FA0017A1-ECAA-4FB1-8F75-AE6BAB2A1600}" sibTransId="{9F65B8D7-826A-4180-81F9-A22E3CB07AEC}"/>
    <dgm:cxn modelId="{0B3B9065-D68F-439A-99DF-8601E1656454}" type="presOf" srcId="{D4B67EEF-94D4-453E-A40F-833730D35E07}" destId="{9C9FCC43-1237-45E2-BFFD-14B709DD0E74}" srcOrd="0" destOrd="0" presId="urn:microsoft.com/office/officeart/2005/8/layout/orgChart1"/>
    <dgm:cxn modelId="{FE9E2DCC-9103-4CAB-9F0E-032080273514}" type="presOf" srcId="{FA0017A1-ECAA-4FB1-8F75-AE6BAB2A1600}" destId="{F5A77EA1-6C53-43B1-847F-3AD8F21A8FD7}" srcOrd="0" destOrd="0" presId="urn:microsoft.com/office/officeart/2005/8/layout/orgChart1"/>
    <dgm:cxn modelId="{1CC11377-B6E4-45AE-A83A-85687CEF1B08}" srcId="{C9ED05FB-6573-48CF-B66E-54BEA95AAB73}" destId="{854D11F6-2B48-4B57-9B0F-CB73132EC733}" srcOrd="3" destOrd="0" parTransId="{BEF886A3-7085-40F3-920C-C3F3985722EA}" sibTransId="{3B79244B-827A-4666-8AD0-0D1CDF0A2272}"/>
    <dgm:cxn modelId="{2A95359B-6CAB-491A-BBD4-BDB65CCD61D9}" type="presOf" srcId="{C9ED05FB-6573-48CF-B66E-54BEA95AAB73}" destId="{FEE130A6-C40B-4D3D-9CAA-C7F89B28AF64}" srcOrd="1" destOrd="0" presId="urn:microsoft.com/office/officeart/2005/8/layout/orgChart1"/>
    <dgm:cxn modelId="{56FC4842-C4BE-44BB-A8C3-93CF0C156147}" type="presParOf" srcId="{35FBC430-7DD8-44A1-81AF-E466C6666946}" destId="{E794E018-4029-43D1-994D-26AAD5348295}" srcOrd="0" destOrd="0" presId="urn:microsoft.com/office/officeart/2005/8/layout/orgChart1"/>
    <dgm:cxn modelId="{ADB79B89-EEBF-499D-89E1-470101FE96AB}" type="presParOf" srcId="{E794E018-4029-43D1-994D-26AAD5348295}" destId="{3DDFE69F-FF59-4C8D-B87C-2C59B2286457}" srcOrd="0" destOrd="0" presId="urn:microsoft.com/office/officeart/2005/8/layout/orgChart1"/>
    <dgm:cxn modelId="{1E60E4A5-9A4D-47B4-8EB1-C7323DACC381}" type="presParOf" srcId="{3DDFE69F-FF59-4C8D-B87C-2C59B2286457}" destId="{9BC2BE95-4889-4444-92BE-38646D3AB8BA}" srcOrd="0" destOrd="0" presId="urn:microsoft.com/office/officeart/2005/8/layout/orgChart1"/>
    <dgm:cxn modelId="{A079A318-3495-43CC-9A44-652119F966C0}" type="presParOf" srcId="{3DDFE69F-FF59-4C8D-B87C-2C59B2286457}" destId="{FEE130A6-C40B-4D3D-9CAA-C7F89B28AF64}" srcOrd="1" destOrd="0" presId="urn:microsoft.com/office/officeart/2005/8/layout/orgChart1"/>
    <dgm:cxn modelId="{B345201F-74FC-4A55-A859-011C36BAF39B}" type="presParOf" srcId="{E794E018-4029-43D1-994D-26AAD5348295}" destId="{755FCBFC-1744-4426-B500-412203E2300C}" srcOrd="1" destOrd="0" presId="urn:microsoft.com/office/officeart/2005/8/layout/orgChart1"/>
    <dgm:cxn modelId="{43ED6D9B-7025-47B7-B549-0D32ABF1E67B}" type="presParOf" srcId="{755FCBFC-1744-4426-B500-412203E2300C}" destId="{F14CC21B-727F-4B5E-B00B-4510616ED239}" srcOrd="0" destOrd="0" presId="urn:microsoft.com/office/officeart/2005/8/layout/orgChart1"/>
    <dgm:cxn modelId="{5F803CB4-6739-454A-BCF3-F821D6623B18}" type="presParOf" srcId="{755FCBFC-1744-4426-B500-412203E2300C}" destId="{8ADF9626-2618-4C57-94B3-C8A5E247E17C}" srcOrd="1" destOrd="0" presId="urn:microsoft.com/office/officeart/2005/8/layout/orgChart1"/>
    <dgm:cxn modelId="{5316F498-A4C0-49E3-ADA4-74502DE2092D}" type="presParOf" srcId="{8ADF9626-2618-4C57-94B3-C8A5E247E17C}" destId="{3604DCE7-EAA1-48EB-A046-7B7DD8E2969B}" srcOrd="0" destOrd="0" presId="urn:microsoft.com/office/officeart/2005/8/layout/orgChart1"/>
    <dgm:cxn modelId="{24A62593-C9C3-444F-ACE6-81EAA812D908}" type="presParOf" srcId="{3604DCE7-EAA1-48EB-A046-7B7DD8E2969B}" destId="{77962803-92D3-4D59-B86D-9BC163F0C864}" srcOrd="0" destOrd="0" presId="urn:microsoft.com/office/officeart/2005/8/layout/orgChart1"/>
    <dgm:cxn modelId="{F1034C1D-7135-4929-BAD6-F5489EA32CDD}" type="presParOf" srcId="{3604DCE7-EAA1-48EB-A046-7B7DD8E2969B}" destId="{72F15B15-9B75-4844-B595-17C7E1DBE3E4}" srcOrd="1" destOrd="0" presId="urn:microsoft.com/office/officeart/2005/8/layout/orgChart1"/>
    <dgm:cxn modelId="{EE3B8026-B824-4F3A-8DD2-368CA4E0D1F8}" type="presParOf" srcId="{8ADF9626-2618-4C57-94B3-C8A5E247E17C}" destId="{F236A1F6-DB4B-4DAE-8533-137949489E4D}" srcOrd="1" destOrd="0" presId="urn:microsoft.com/office/officeart/2005/8/layout/orgChart1"/>
    <dgm:cxn modelId="{F2EA1505-DA82-4BC8-9B13-1539316A9C9C}" type="presParOf" srcId="{8ADF9626-2618-4C57-94B3-C8A5E247E17C}" destId="{4B50E6F9-3DBD-4752-99CC-E49EC4739CB6}" srcOrd="2" destOrd="0" presId="urn:microsoft.com/office/officeart/2005/8/layout/orgChart1"/>
    <dgm:cxn modelId="{7DBE05EB-0AE5-437E-96E0-218C5F977824}" type="presParOf" srcId="{755FCBFC-1744-4426-B500-412203E2300C}" destId="{55C8E870-7608-4A69-9919-8589758902B9}" srcOrd="2" destOrd="0" presId="urn:microsoft.com/office/officeart/2005/8/layout/orgChart1"/>
    <dgm:cxn modelId="{93D5E865-B995-4024-9810-D0DA48165A52}" type="presParOf" srcId="{755FCBFC-1744-4426-B500-412203E2300C}" destId="{5A29915C-D1E2-4AA5-BF29-4A4EB7E4C11A}" srcOrd="3" destOrd="0" presId="urn:microsoft.com/office/officeart/2005/8/layout/orgChart1"/>
    <dgm:cxn modelId="{31EAD5CB-A2E7-4058-850F-5C857FB5F22C}" type="presParOf" srcId="{5A29915C-D1E2-4AA5-BF29-4A4EB7E4C11A}" destId="{8A7ED8BD-5FE5-4BCA-820D-550617167A20}" srcOrd="0" destOrd="0" presId="urn:microsoft.com/office/officeart/2005/8/layout/orgChart1"/>
    <dgm:cxn modelId="{5B49CE2C-D2B9-4CC4-BC2D-CC4481597964}" type="presParOf" srcId="{8A7ED8BD-5FE5-4BCA-820D-550617167A20}" destId="{A4B37CB7-8F12-401C-8B9E-CCD78F92F178}" srcOrd="0" destOrd="0" presId="urn:microsoft.com/office/officeart/2005/8/layout/orgChart1"/>
    <dgm:cxn modelId="{5526730E-2C67-49F8-88D3-2344010040A4}" type="presParOf" srcId="{8A7ED8BD-5FE5-4BCA-820D-550617167A20}" destId="{A98B3DF6-3E89-4BDB-B213-8E61F26A726C}" srcOrd="1" destOrd="0" presId="urn:microsoft.com/office/officeart/2005/8/layout/orgChart1"/>
    <dgm:cxn modelId="{82872590-B61E-4AC3-B2E9-8D9FD8A80336}" type="presParOf" srcId="{5A29915C-D1E2-4AA5-BF29-4A4EB7E4C11A}" destId="{2E4B6CE7-4310-4995-8F6E-5D2718150559}" srcOrd="1" destOrd="0" presId="urn:microsoft.com/office/officeart/2005/8/layout/orgChart1"/>
    <dgm:cxn modelId="{0B2EC623-6553-44BB-85EF-520015622FB9}" type="presParOf" srcId="{5A29915C-D1E2-4AA5-BF29-4A4EB7E4C11A}" destId="{08431561-7233-40BE-AB21-8CCA8FBE8A47}" srcOrd="2" destOrd="0" presId="urn:microsoft.com/office/officeart/2005/8/layout/orgChart1"/>
    <dgm:cxn modelId="{BEACB716-212A-4F7A-91AC-DD91DF157E66}" type="presParOf" srcId="{755FCBFC-1744-4426-B500-412203E2300C}" destId="{F5A77EA1-6C53-43B1-847F-3AD8F21A8FD7}" srcOrd="4" destOrd="0" presId="urn:microsoft.com/office/officeart/2005/8/layout/orgChart1"/>
    <dgm:cxn modelId="{C607E808-AC93-4ECD-9A5C-EA0FFFCE2C0F}" type="presParOf" srcId="{755FCBFC-1744-4426-B500-412203E2300C}" destId="{9E6D546D-C819-4BCD-8814-36FF8960C4ED}" srcOrd="5" destOrd="0" presId="urn:microsoft.com/office/officeart/2005/8/layout/orgChart1"/>
    <dgm:cxn modelId="{C78179FA-17DB-434A-B8A2-E382E6F9E6FC}" type="presParOf" srcId="{9E6D546D-C819-4BCD-8814-36FF8960C4ED}" destId="{29133C6B-2FB5-4F5F-9166-974EF578F148}" srcOrd="0" destOrd="0" presId="urn:microsoft.com/office/officeart/2005/8/layout/orgChart1"/>
    <dgm:cxn modelId="{0FECE432-8DC8-41D8-9F66-79CB98910B43}" type="presParOf" srcId="{29133C6B-2FB5-4F5F-9166-974EF578F148}" destId="{7C69BB12-8E74-4A6F-B0BB-7A3CC5D372F1}" srcOrd="0" destOrd="0" presId="urn:microsoft.com/office/officeart/2005/8/layout/orgChart1"/>
    <dgm:cxn modelId="{E5C23E0D-F6EE-430D-A1E5-527DADA2962C}" type="presParOf" srcId="{29133C6B-2FB5-4F5F-9166-974EF578F148}" destId="{16CD47B5-FFDE-46A5-91D1-207C4FB851C1}" srcOrd="1" destOrd="0" presId="urn:microsoft.com/office/officeart/2005/8/layout/orgChart1"/>
    <dgm:cxn modelId="{68D2CCE5-A623-44B2-A665-E112D6C8F256}" type="presParOf" srcId="{9E6D546D-C819-4BCD-8814-36FF8960C4ED}" destId="{8A826ED9-0779-46B1-BE36-CD54EEFCC9B1}" srcOrd="1" destOrd="0" presId="urn:microsoft.com/office/officeart/2005/8/layout/orgChart1"/>
    <dgm:cxn modelId="{B97B38A7-F2B4-4BBF-BAD6-88FBA03FF3B6}" type="presParOf" srcId="{9E6D546D-C819-4BCD-8814-36FF8960C4ED}" destId="{ECF682E6-1848-43F3-B633-186918CB71A4}" srcOrd="2" destOrd="0" presId="urn:microsoft.com/office/officeart/2005/8/layout/orgChart1"/>
    <dgm:cxn modelId="{EF5402C4-95F4-4697-86EE-7F7FE4FB8C38}" type="presParOf" srcId="{755FCBFC-1744-4426-B500-412203E2300C}" destId="{821C75B7-D87E-43B8-A949-67AA37C56436}" srcOrd="6" destOrd="0" presId="urn:microsoft.com/office/officeart/2005/8/layout/orgChart1"/>
    <dgm:cxn modelId="{760001E5-E1EA-4FF5-8878-571B77409FE0}" type="presParOf" srcId="{755FCBFC-1744-4426-B500-412203E2300C}" destId="{ED209D3C-9695-4523-8468-EFACB560F0E0}" srcOrd="7" destOrd="0" presId="urn:microsoft.com/office/officeart/2005/8/layout/orgChart1"/>
    <dgm:cxn modelId="{E573F6E9-4380-4A6F-9AFA-811A47D93354}" type="presParOf" srcId="{ED209D3C-9695-4523-8468-EFACB560F0E0}" destId="{F41F0754-BBBE-4A20-A034-E0AFC68BC06D}" srcOrd="0" destOrd="0" presId="urn:microsoft.com/office/officeart/2005/8/layout/orgChart1"/>
    <dgm:cxn modelId="{2904E8EE-1F6E-49F8-831C-B54E44119BCC}" type="presParOf" srcId="{F41F0754-BBBE-4A20-A034-E0AFC68BC06D}" destId="{5403095B-0118-471B-8436-505B132F3323}" srcOrd="0" destOrd="0" presId="urn:microsoft.com/office/officeart/2005/8/layout/orgChart1"/>
    <dgm:cxn modelId="{8DEA7A06-4EFC-4B47-BCBE-C7A5A399F29B}" type="presParOf" srcId="{F41F0754-BBBE-4A20-A034-E0AFC68BC06D}" destId="{B2AA11F8-5C54-45A8-9654-FF84E8620D20}" srcOrd="1" destOrd="0" presId="urn:microsoft.com/office/officeart/2005/8/layout/orgChart1"/>
    <dgm:cxn modelId="{BEB4B9A7-2D33-465E-82F7-168F1506A2ED}" type="presParOf" srcId="{ED209D3C-9695-4523-8468-EFACB560F0E0}" destId="{0FBCD721-7725-407D-ACB4-D2711FEA3812}" srcOrd="1" destOrd="0" presId="urn:microsoft.com/office/officeart/2005/8/layout/orgChart1"/>
    <dgm:cxn modelId="{D1F84E5D-8145-4832-A5D3-D659E8B0FE8D}" type="presParOf" srcId="{ED209D3C-9695-4523-8468-EFACB560F0E0}" destId="{029C7ADD-03D5-4906-85F7-228C15AF0CE2}" srcOrd="2" destOrd="0" presId="urn:microsoft.com/office/officeart/2005/8/layout/orgChart1"/>
    <dgm:cxn modelId="{C7B4B905-0CF9-42EB-85C0-F7E0B0327EA9}" type="presParOf" srcId="{755FCBFC-1744-4426-B500-412203E2300C}" destId="{9823E312-A47A-4913-9069-FF399A3977E6}" srcOrd="8" destOrd="0" presId="urn:microsoft.com/office/officeart/2005/8/layout/orgChart1"/>
    <dgm:cxn modelId="{328F42FE-B304-4E46-AFDE-9678A35E8134}" type="presParOf" srcId="{755FCBFC-1744-4426-B500-412203E2300C}" destId="{9E695B19-B8E7-4C40-ACAF-616FC0CA2BB0}" srcOrd="9" destOrd="0" presId="urn:microsoft.com/office/officeart/2005/8/layout/orgChart1"/>
    <dgm:cxn modelId="{AB7DC1F0-1C56-435C-93FD-9CF5E9C73FE6}" type="presParOf" srcId="{9E695B19-B8E7-4C40-ACAF-616FC0CA2BB0}" destId="{7F0ECEBA-40F2-46F3-8B9E-CF06896DBF65}" srcOrd="0" destOrd="0" presId="urn:microsoft.com/office/officeart/2005/8/layout/orgChart1"/>
    <dgm:cxn modelId="{B9CEDC8B-E823-45AA-82B5-E9646389264E}" type="presParOf" srcId="{7F0ECEBA-40F2-46F3-8B9E-CF06896DBF65}" destId="{9C9FCC43-1237-45E2-BFFD-14B709DD0E74}" srcOrd="0" destOrd="0" presId="urn:microsoft.com/office/officeart/2005/8/layout/orgChart1"/>
    <dgm:cxn modelId="{1ED6F80C-D749-49B7-BB26-1BE069E7EFAA}" type="presParOf" srcId="{7F0ECEBA-40F2-46F3-8B9E-CF06896DBF65}" destId="{77D9D534-772F-4AD6-A843-95E80106E379}" srcOrd="1" destOrd="0" presId="urn:microsoft.com/office/officeart/2005/8/layout/orgChart1"/>
    <dgm:cxn modelId="{A71F8D3F-4D93-4993-99F6-3356C65D7F0D}" type="presParOf" srcId="{9E695B19-B8E7-4C40-ACAF-616FC0CA2BB0}" destId="{B44C1D0B-0AD2-4380-AB8C-6C7917C81B17}" srcOrd="1" destOrd="0" presId="urn:microsoft.com/office/officeart/2005/8/layout/orgChart1"/>
    <dgm:cxn modelId="{67362554-3E21-4A42-8647-9B67A313EED7}" type="presParOf" srcId="{9E695B19-B8E7-4C40-ACAF-616FC0CA2BB0}" destId="{A9BF115C-6A22-49C5-A4BE-CCF01B62CF58}" srcOrd="2" destOrd="0" presId="urn:microsoft.com/office/officeart/2005/8/layout/orgChart1"/>
    <dgm:cxn modelId="{58F543B9-42A5-4445-A3D4-C4E173C49B75}" type="presParOf" srcId="{755FCBFC-1744-4426-B500-412203E2300C}" destId="{3F36AF54-8136-4E91-B8B7-AF6E9BE59CF1}" srcOrd="10" destOrd="0" presId="urn:microsoft.com/office/officeart/2005/8/layout/orgChart1"/>
    <dgm:cxn modelId="{DFA7806B-1F9C-4443-A658-C7AA68990653}" type="presParOf" srcId="{755FCBFC-1744-4426-B500-412203E2300C}" destId="{AED9B91A-9E6A-46E5-82A3-A9475DEBDC42}" srcOrd="11" destOrd="0" presId="urn:microsoft.com/office/officeart/2005/8/layout/orgChart1"/>
    <dgm:cxn modelId="{0080B34D-6582-4BE2-80C5-A7E0E18EF518}" type="presParOf" srcId="{AED9B91A-9E6A-46E5-82A3-A9475DEBDC42}" destId="{B89FA993-3A14-4BB9-BF15-39E0F468191A}" srcOrd="0" destOrd="0" presId="urn:microsoft.com/office/officeart/2005/8/layout/orgChart1"/>
    <dgm:cxn modelId="{C261027F-E223-4F38-AC87-7D08DB6316CC}" type="presParOf" srcId="{B89FA993-3A14-4BB9-BF15-39E0F468191A}" destId="{B3D8E93F-57EA-487C-9FAF-EDB37F142354}" srcOrd="0" destOrd="0" presId="urn:microsoft.com/office/officeart/2005/8/layout/orgChart1"/>
    <dgm:cxn modelId="{7340688C-61E9-42CA-A661-F7A3037A5A9C}" type="presParOf" srcId="{B89FA993-3A14-4BB9-BF15-39E0F468191A}" destId="{0951A32A-589E-4B3F-B02F-6B6EABAEA939}" srcOrd="1" destOrd="0" presId="urn:microsoft.com/office/officeart/2005/8/layout/orgChart1"/>
    <dgm:cxn modelId="{1FA5A5A0-60C5-414F-8E21-BE7546CECA7B}" type="presParOf" srcId="{AED9B91A-9E6A-46E5-82A3-A9475DEBDC42}" destId="{AFC8D57B-E94B-4E03-BCF9-97EA0168458F}" srcOrd="1" destOrd="0" presId="urn:microsoft.com/office/officeart/2005/8/layout/orgChart1"/>
    <dgm:cxn modelId="{B0A66D43-C5FB-4A05-9DAC-EA1B202B0D50}" type="presParOf" srcId="{AED9B91A-9E6A-46E5-82A3-A9475DEBDC42}" destId="{265CDE63-676D-4496-9A11-D066EEFA196A}" srcOrd="2" destOrd="0" presId="urn:microsoft.com/office/officeart/2005/8/layout/orgChart1"/>
    <dgm:cxn modelId="{E3BBD465-3E13-4A13-8C22-4E585331A701}" type="presParOf" srcId="{755FCBFC-1744-4426-B500-412203E2300C}" destId="{3D5E74D5-4905-4D20-BE41-E81C4F80A49B}" srcOrd="12" destOrd="0" presId="urn:microsoft.com/office/officeart/2005/8/layout/orgChart1"/>
    <dgm:cxn modelId="{70E47FF6-78C0-4BA0-8E9E-D42C7995CCA3}" type="presParOf" srcId="{755FCBFC-1744-4426-B500-412203E2300C}" destId="{9AF97EBB-E268-4984-9BAD-6561FF4FAD40}" srcOrd="13" destOrd="0" presId="urn:microsoft.com/office/officeart/2005/8/layout/orgChart1"/>
    <dgm:cxn modelId="{EB4706F2-9CEC-4E68-AC19-64873D4639B0}" type="presParOf" srcId="{9AF97EBB-E268-4984-9BAD-6561FF4FAD40}" destId="{F8437C8B-D07B-4C77-95C4-8D38EA60DCEE}" srcOrd="0" destOrd="0" presId="urn:microsoft.com/office/officeart/2005/8/layout/orgChart1"/>
    <dgm:cxn modelId="{B467449A-42D7-4477-BA04-5F4AA287B86E}" type="presParOf" srcId="{F8437C8B-D07B-4C77-95C4-8D38EA60DCEE}" destId="{5F275F0E-88C4-4494-A0CD-16D778C25A30}" srcOrd="0" destOrd="0" presId="urn:microsoft.com/office/officeart/2005/8/layout/orgChart1"/>
    <dgm:cxn modelId="{F04F109D-5600-4798-A9DC-46008E122644}" type="presParOf" srcId="{F8437C8B-D07B-4C77-95C4-8D38EA60DCEE}" destId="{96B01D17-50C0-48D5-9C0F-18E29EB2B9D5}" srcOrd="1" destOrd="0" presId="urn:microsoft.com/office/officeart/2005/8/layout/orgChart1"/>
    <dgm:cxn modelId="{B1B40674-5D3B-46A0-93AF-A6F8238D4AC0}" type="presParOf" srcId="{9AF97EBB-E268-4984-9BAD-6561FF4FAD40}" destId="{4022BFB1-D977-4455-9589-1C61BE2273EB}" srcOrd="1" destOrd="0" presId="urn:microsoft.com/office/officeart/2005/8/layout/orgChart1"/>
    <dgm:cxn modelId="{D472E7F3-02E0-417E-8997-5037B2851080}" type="presParOf" srcId="{9AF97EBB-E268-4984-9BAD-6561FF4FAD40}" destId="{89E8E52F-4B79-4921-ACA3-6C7821B31563}" srcOrd="2" destOrd="0" presId="urn:microsoft.com/office/officeart/2005/8/layout/orgChart1"/>
    <dgm:cxn modelId="{6F7FDAE2-BCEC-45F1-BD64-070EC28C525B}" type="presParOf" srcId="{E794E018-4029-43D1-994D-26AAD5348295}" destId="{A59C98A0-7A66-4FF4-AC5B-FE53EF93C4D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5E74D5-4905-4D20-BE41-E81C4F80A49B}">
      <dsp:nvSpPr>
        <dsp:cNvPr id="0" name=""/>
        <dsp:cNvSpPr/>
      </dsp:nvSpPr>
      <dsp:spPr>
        <a:xfrm>
          <a:off x="4511040" y="1985568"/>
          <a:ext cx="3922527" cy="399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195"/>
              </a:lnTo>
              <a:lnTo>
                <a:pt x="3922527" y="330195"/>
              </a:lnTo>
              <a:lnTo>
                <a:pt x="3922527" y="3991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36AF54-8136-4E91-B8B7-AF6E9BE59CF1}">
      <dsp:nvSpPr>
        <dsp:cNvPr id="0" name=""/>
        <dsp:cNvSpPr/>
      </dsp:nvSpPr>
      <dsp:spPr>
        <a:xfrm>
          <a:off x="4511040" y="1985568"/>
          <a:ext cx="2615018" cy="399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195"/>
              </a:lnTo>
              <a:lnTo>
                <a:pt x="2615018" y="330195"/>
              </a:lnTo>
              <a:lnTo>
                <a:pt x="2615018" y="3991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3E312-A47A-4913-9069-FF399A3977E6}">
      <dsp:nvSpPr>
        <dsp:cNvPr id="0" name=""/>
        <dsp:cNvSpPr/>
      </dsp:nvSpPr>
      <dsp:spPr>
        <a:xfrm>
          <a:off x="4511040" y="1985568"/>
          <a:ext cx="1307509" cy="399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195"/>
              </a:lnTo>
              <a:lnTo>
                <a:pt x="1307509" y="330195"/>
              </a:lnTo>
              <a:lnTo>
                <a:pt x="1307509" y="3991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C75B7-D87E-43B8-A949-67AA37C56436}">
      <dsp:nvSpPr>
        <dsp:cNvPr id="0" name=""/>
        <dsp:cNvSpPr/>
      </dsp:nvSpPr>
      <dsp:spPr>
        <a:xfrm>
          <a:off x="4465320" y="1985568"/>
          <a:ext cx="91440" cy="3991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91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A77EA1-6C53-43B1-847F-3AD8F21A8FD7}">
      <dsp:nvSpPr>
        <dsp:cNvPr id="0" name=""/>
        <dsp:cNvSpPr/>
      </dsp:nvSpPr>
      <dsp:spPr>
        <a:xfrm>
          <a:off x="3203530" y="1985568"/>
          <a:ext cx="1307509" cy="399145"/>
        </a:xfrm>
        <a:custGeom>
          <a:avLst/>
          <a:gdLst/>
          <a:ahLst/>
          <a:cxnLst/>
          <a:rect l="0" t="0" r="0" b="0"/>
          <a:pathLst>
            <a:path>
              <a:moveTo>
                <a:pt x="1307509" y="0"/>
              </a:moveTo>
              <a:lnTo>
                <a:pt x="1307509" y="330195"/>
              </a:lnTo>
              <a:lnTo>
                <a:pt x="0" y="330195"/>
              </a:lnTo>
              <a:lnTo>
                <a:pt x="0" y="3991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8E870-7608-4A69-9919-8589758902B9}">
      <dsp:nvSpPr>
        <dsp:cNvPr id="0" name=""/>
        <dsp:cNvSpPr/>
      </dsp:nvSpPr>
      <dsp:spPr>
        <a:xfrm>
          <a:off x="1896021" y="1985568"/>
          <a:ext cx="2615018" cy="399145"/>
        </a:xfrm>
        <a:custGeom>
          <a:avLst/>
          <a:gdLst/>
          <a:ahLst/>
          <a:cxnLst/>
          <a:rect l="0" t="0" r="0" b="0"/>
          <a:pathLst>
            <a:path>
              <a:moveTo>
                <a:pt x="2615018" y="0"/>
              </a:moveTo>
              <a:lnTo>
                <a:pt x="2615018" y="330195"/>
              </a:lnTo>
              <a:lnTo>
                <a:pt x="0" y="330195"/>
              </a:lnTo>
              <a:lnTo>
                <a:pt x="0" y="3991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4CC21B-727F-4B5E-B00B-4510616ED239}">
      <dsp:nvSpPr>
        <dsp:cNvPr id="0" name=""/>
        <dsp:cNvSpPr/>
      </dsp:nvSpPr>
      <dsp:spPr>
        <a:xfrm>
          <a:off x="588512" y="1985568"/>
          <a:ext cx="3922527" cy="399145"/>
        </a:xfrm>
        <a:custGeom>
          <a:avLst/>
          <a:gdLst/>
          <a:ahLst/>
          <a:cxnLst/>
          <a:rect l="0" t="0" r="0" b="0"/>
          <a:pathLst>
            <a:path>
              <a:moveTo>
                <a:pt x="3922527" y="0"/>
              </a:moveTo>
              <a:lnTo>
                <a:pt x="3922527" y="330195"/>
              </a:lnTo>
              <a:lnTo>
                <a:pt x="0" y="330195"/>
              </a:lnTo>
              <a:lnTo>
                <a:pt x="0" y="3991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C2BE95-4889-4444-92BE-38646D3AB8BA}">
      <dsp:nvSpPr>
        <dsp:cNvPr id="0" name=""/>
        <dsp:cNvSpPr/>
      </dsp:nvSpPr>
      <dsp:spPr>
        <a:xfrm>
          <a:off x="3230877" y="1094041"/>
          <a:ext cx="2560324" cy="8915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Työllisyyden edistämisen ministerityöryhmä, pj. työministeri Timo Harakka</a:t>
          </a:r>
          <a:endParaRPr lang="fi-FI" sz="1400" kern="1200" dirty="0"/>
        </a:p>
      </dsp:txBody>
      <dsp:txXfrm>
        <a:off x="3230877" y="1094041"/>
        <a:ext cx="2560324" cy="891527"/>
      </dsp:txXfrm>
    </dsp:sp>
    <dsp:sp modelId="{77962803-92D3-4D59-B86D-9BC163F0C864}">
      <dsp:nvSpPr>
        <dsp:cNvPr id="0" name=""/>
        <dsp:cNvSpPr/>
      </dsp:nvSpPr>
      <dsp:spPr>
        <a:xfrm>
          <a:off x="3707" y="2384713"/>
          <a:ext cx="1169609" cy="100617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985" rIns="0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50" kern="1200" dirty="0" smtClean="0">
              <a:solidFill>
                <a:schemeClr val="bg1"/>
              </a:solidFill>
            </a:rPr>
            <a:t>1. Työvoimapolitiikan palvelurakenne, pj. Jari Gustafsson</a:t>
          </a:r>
          <a:endParaRPr lang="fi-FI" sz="1050" kern="1200" dirty="0">
            <a:solidFill>
              <a:schemeClr val="bg1"/>
            </a:solidFill>
          </a:endParaRPr>
        </a:p>
      </dsp:txBody>
      <dsp:txXfrm>
        <a:off x="3707" y="2384713"/>
        <a:ext cx="1169609" cy="1006171"/>
      </dsp:txXfrm>
    </dsp:sp>
    <dsp:sp modelId="{A4B37CB7-8F12-401C-8B9E-CCD78F92F178}">
      <dsp:nvSpPr>
        <dsp:cNvPr id="0" name=""/>
        <dsp:cNvSpPr/>
      </dsp:nvSpPr>
      <dsp:spPr>
        <a:xfrm>
          <a:off x="1311217" y="2384713"/>
          <a:ext cx="1169609" cy="100617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985" rIns="0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50" kern="1200" dirty="0" smtClean="0">
              <a:solidFill>
                <a:schemeClr val="bg1"/>
              </a:solidFill>
            </a:rPr>
            <a:t>2. Palkkatuki ja etuudet, pj. Tiina Korhonen</a:t>
          </a:r>
          <a:endParaRPr lang="fi-FI" sz="1050" kern="1200" dirty="0">
            <a:solidFill>
              <a:schemeClr val="bg1"/>
            </a:solidFill>
          </a:endParaRPr>
        </a:p>
      </dsp:txBody>
      <dsp:txXfrm>
        <a:off x="1311217" y="2384713"/>
        <a:ext cx="1169609" cy="1006171"/>
      </dsp:txXfrm>
    </dsp:sp>
    <dsp:sp modelId="{7C69BB12-8E74-4A6F-B0BB-7A3CC5D372F1}">
      <dsp:nvSpPr>
        <dsp:cNvPr id="0" name=""/>
        <dsp:cNvSpPr/>
      </dsp:nvSpPr>
      <dsp:spPr>
        <a:xfrm>
          <a:off x="2618726" y="2384713"/>
          <a:ext cx="1169609" cy="100617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985" rIns="0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50" kern="1200" dirty="0" smtClean="0"/>
            <a:t>3. Työkyvyn edistäminen ja osatyökykyisten työllistäminen, pj. Kimmo Ruth</a:t>
          </a:r>
          <a:endParaRPr lang="fi-FI" sz="1050" kern="1200" dirty="0"/>
        </a:p>
      </dsp:txBody>
      <dsp:txXfrm>
        <a:off x="2618726" y="2384713"/>
        <a:ext cx="1169609" cy="1006171"/>
      </dsp:txXfrm>
    </dsp:sp>
    <dsp:sp modelId="{5403095B-0118-471B-8436-505B132F3323}">
      <dsp:nvSpPr>
        <dsp:cNvPr id="0" name=""/>
        <dsp:cNvSpPr/>
      </dsp:nvSpPr>
      <dsp:spPr>
        <a:xfrm>
          <a:off x="3926235" y="2384713"/>
          <a:ext cx="1169609" cy="100617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985" rIns="0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50" kern="1200" dirty="0" smtClean="0"/>
            <a:t>4. Osaaminen ja työmarkkinoiden </a:t>
          </a:r>
          <a:r>
            <a:rPr lang="fi-FI" sz="1050" kern="1200" dirty="0" err="1" smtClean="0"/>
            <a:t>kohtaanto</a:t>
          </a:r>
          <a:r>
            <a:rPr lang="fi-FI" sz="1050" kern="1200" dirty="0" smtClean="0"/>
            <a:t>, pj. Teija Felt</a:t>
          </a:r>
          <a:endParaRPr lang="fi-FI" sz="1050" kern="1200" dirty="0"/>
        </a:p>
      </dsp:txBody>
      <dsp:txXfrm>
        <a:off x="3926235" y="2384713"/>
        <a:ext cx="1169609" cy="1006171"/>
      </dsp:txXfrm>
    </dsp:sp>
    <dsp:sp modelId="{9C9FCC43-1237-45E2-BFFD-14B709DD0E74}">
      <dsp:nvSpPr>
        <dsp:cNvPr id="0" name=""/>
        <dsp:cNvSpPr/>
      </dsp:nvSpPr>
      <dsp:spPr>
        <a:xfrm>
          <a:off x="5233744" y="2384713"/>
          <a:ext cx="1169609" cy="100617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985" rIns="0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50" kern="1200" dirty="0" smtClean="0"/>
            <a:t>5. Työperäinen maahanmuutto ja kotouttaminen, pj. Sonja Hämäläinen</a:t>
          </a:r>
          <a:endParaRPr lang="fi-FI" sz="1050" kern="1200" dirty="0"/>
        </a:p>
      </dsp:txBody>
      <dsp:txXfrm>
        <a:off x="5233744" y="2384713"/>
        <a:ext cx="1169609" cy="1006171"/>
      </dsp:txXfrm>
    </dsp:sp>
    <dsp:sp modelId="{B3D8E93F-57EA-487C-9FAF-EDB37F142354}">
      <dsp:nvSpPr>
        <dsp:cNvPr id="0" name=""/>
        <dsp:cNvSpPr/>
      </dsp:nvSpPr>
      <dsp:spPr>
        <a:xfrm>
          <a:off x="6541253" y="2384713"/>
          <a:ext cx="1169609" cy="100617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985" rIns="0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50" kern="1200" dirty="0" smtClean="0"/>
            <a:t>6. Työlainsäädäntö, pj. Antti Neimala</a:t>
          </a:r>
          <a:endParaRPr lang="fi-FI" sz="1050" kern="1200" dirty="0"/>
        </a:p>
      </dsp:txBody>
      <dsp:txXfrm>
        <a:off x="6541253" y="2384713"/>
        <a:ext cx="1169609" cy="1006171"/>
      </dsp:txXfrm>
    </dsp:sp>
    <dsp:sp modelId="{5F275F0E-88C4-4494-A0CD-16D778C25A30}">
      <dsp:nvSpPr>
        <dsp:cNvPr id="0" name=""/>
        <dsp:cNvSpPr/>
      </dsp:nvSpPr>
      <dsp:spPr>
        <a:xfrm>
          <a:off x="7848762" y="2384713"/>
          <a:ext cx="1169609" cy="100617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985" rIns="0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50" kern="1200" dirty="0" smtClean="0"/>
            <a:t>7. Paikallinen sopiminen, pj. </a:t>
          </a:r>
          <a:r>
            <a:rPr lang="fi-FI" sz="1050" kern="1200" dirty="0" err="1" smtClean="0"/>
            <a:t>vsi</a:t>
          </a:r>
          <a:r>
            <a:rPr lang="fi-FI" sz="1050" kern="1200" dirty="0" smtClean="0"/>
            <a:t> Raimo Luoma</a:t>
          </a:r>
          <a:endParaRPr lang="fi-FI" sz="1050" kern="1200" dirty="0"/>
        </a:p>
      </dsp:txBody>
      <dsp:txXfrm>
        <a:off x="7848762" y="2384713"/>
        <a:ext cx="1169609" cy="10061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14F4D-3B18-764E-B32A-00C1D3093C4E}" type="datetimeFigureOut">
              <a:rPr lang="fi-FI" smtClean="0"/>
              <a:pPr/>
              <a:t>29.8.2019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6B73F-CFB5-9D4F-9E0D-F2C3CD4A0C2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261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894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759774"/>
            <a:ext cx="6858000" cy="1790700"/>
          </a:xfrm>
        </p:spPr>
        <p:txBody>
          <a:bodyPr anchor="b"/>
          <a:lstStyle>
            <a:lvl1pPr algn="ctr">
              <a:defRPr sz="4500">
                <a:solidFill>
                  <a:schemeClr val="bg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76073"/>
            <a:ext cx="6858000" cy="675291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9" name="TextBox 8"/>
          <p:cNvSpPr txBox="1"/>
          <p:nvPr/>
        </p:nvSpPr>
        <p:spPr>
          <a:xfrm>
            <a:off x="7863843" y="5913120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3" y="5791200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1CC22812-8A30-4C99-896F-786EBA7575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30750" y="3874550"/>
            <a:ext cx="1682499" cy="90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392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97462"/>
            <a:ext cx="7203017" cy="746936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44398"/>
            <a:ext cx="7886700" cy="333552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4A-9348-8F4E-84E6-1AC861A3D50B}" type="datetime1">
              <a:rPr lang="fi-FI" smtClean="0"/>
              <a:pPr/>
              <a:t>29.8.2019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6D65B735-F8D9-473D-AEA2-1C006C2C8F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15884" y="543524"/>
            <a:ext cx="301753" cy="45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42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748">
          <p15:clr>
            <a:srgbClr val="FBAE40"/>
          </p15:clr>
        </p15:guide>
        <p15:guide id="2" pos="38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97462"/>
            <a:ext cx="7201826" cy="746936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144398"/>
            <a:ext cx="3868340" cy="4642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715511"/>
            <a:ext cx="3868340" cy="27644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144398"/>
            <a:ext cx="3887391" cy="4642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1608661"/>
            <a:ext cx="3887391" cy="287126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8301-0B2F-DD49-84BB-AA91E35A26A2}" type="datetime1">
              <a:rPr lang="fi-FI" smtClean="0"/>
              <a:pPr/>
              <a:t>29.8.2019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CE750B88-C936-4FF2-9633-3C8D63B8CC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15884" y="543524"/>
            <a:ext cx="301753" cy="45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25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5" userDrawn="1">
          <p15:clr>
            <a:srgbClr val="FBAE40"/>
          </p15:clr>
        </p15:guide>
        <p15:guide id="2" orient="horz" pos="374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97462"/>
            <a:ext cx="7201826" cy="746936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144398"/>
            <a:ext cx="7885508" cy="4642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715511"/>
            <a:ext cx="7885508" cy="27644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5DFD-2799-7041-80D0-99A07D09A2CA}" type="datetime1">
              <a:rPr lang="fi-FI" smtClean="0"/>
              <a:pPr/>
              <a:t>29.8.2019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B59ACEEA-8CE8-4D67-B220-845B65712E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15884" y="543524"/>
            <a:ext cx="301753" cy="45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3472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5">
          <p15:clr>
            <a:srgbClr val="FBAE40"/>
          </p15:clr>
        </p15:guide>
        <p15:guide id="2" orient="horz" pos="3748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18D1-828F-624F-B233-BF7AD71CC7E8}" type="datetime1">
              <a:rPr lang="fi-FI" smtClean="0"/>
              <a:pPr/>
              <a:t>29.8.2019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75AB-37F2-194C-B2B6-38235384CF06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369F4A3E-DA50-450D-B8C6-A0A087B8D8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15884" y="543524"/>
            <a:ext cx="301753" cy="45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90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3">
            <a:extLst>
              <a:ext uri="{FF2B5EF4-FFF2-40B4-BE49-F238E27FC236}">
                <a16:creationId xmlns:a16="http://schemas.microsoft.com/office/drawing/2014/main" id="{02EEC6F9-E414-453A-BFE4-CBFA8E6C1CB5}"/>
              </a:ext>
            </a:extLst>
          </p:cNvPr>
          <p:cNvSpPr>
            <a:spLocks/>
          </p:cNvSpPr>
          <p:nvPr userDrawn="1"/>
        </p:nvSpPr>
        <p:spPr bwMode="auto">
          <a:xfrm>
            <a:off x="3249613" y="3840163"/>
            <a:ext cx="2740025" cy="860425"/>
          </a:xfrm>
          <a:custGeom>
            <a:avLst/>
            <a:gdLst>
              <a:gd name="T0" fmla="*/ 405 w 487"/>
              <a:gd name="T1" fmla="*/ 73 h 153"/>
              <a:gd name="T2" fmla="*/ 278 w 487"/>
              <a:gd name="T3" fmla="*/ 92 h 153"/>
              <a:gd name="T4" fmla="*/ 105 w 487"/>
              <a:gd name="T5" fmla="*/ 55 h 153"/>
              <a:gd name="T6" fmla="*/ 118 w 487"/>
              <a:gd name="T7" fmla="*/ 28 h 153"/>
              <a:gd name="T8" fmla="*/ 118 w 487"/>
              <a:gd name="T9" fmla="*/ 28 h 153"/>
              <a:gd name="T10" fmla="*/ 120 w 487"/>
              <a:gd name="T11" fmla="*/ 26 h 153"/>
              <a:gd name="T12" fmla="*/ 108 w 487"/>
              <a:gd name="T13" fmla="*/ 3 h 153"/>
              <a:gd name="T14" fmla="*/ 86 w 487"/>
              <a:gd name="T15" fmla="*/ 14 h 153"/>
              <a:gd name="T16" fmla="*/ 97 w 487"/>
              <a:gd name="T17" fmla="*/ 37 h 153"/>
              <a:gd name="T18" fmla="*/ 99 w 487"/>
              <a:gd name="T19" fmla="*/ 37 h 153"/>
              <a:gd name="T20" fmla="*/ 93 w 487"/>
              <a:gd name="T21" fmla="*/ 49 h 153"/>
              <a:gd name="T22" fmla="*/ 14 w 487"/>
              <a:gd name="T23" fmla="*/ 0 h 153"/>
              <a:gd name="T24" fmla="*/ 0 w 487"/>
              <a:gd name="T25" fmla="*/ 18 h 153"/>
              <a:gd name="T26" fmla="*/ 76 w 487"/>
              <a:gd name="T27" fmla="*/ 82 h 153"/>
              <a:gd name="T28" fmla="*/ 60 w 487"/>
              <a:gd name="T29" fmla="*/ 113 h 153"/>
              <a:gd name="T30" fmla="*/ 60 w 487"/>
              <a:gd name="T31" fmla="*/ 113 h 153"/>
              <a:gd name="T32" fmla="*/ 59 w 487"/>
              <a:gd name="T33" fmla="*/ 115 h 153"/>
              <a:gd name="T34" fmla="*/ 70 w 487"/>
              <a:gd name="T35" fmla="*/ 138 h 153"/>
              <a:gd name="T36" fmla="*/ 93 w 487"/>
              <a:gd name="T37" fmla="*/ 127 h 153"/>
              <a:gd name="T38" fmla="*/ 82 w 487"/>
              <a:gd name="T39" fmla="*/ 104 h 153"/>
              <a:gd name="T40" fmla="*/ 80 w 487"/>
              <a:gd name="T41" fmla="*/ 103 h 153"/>
              <a:gd name="T42" fmla="*/ 87 w 487"/>
              <a:gd name="T43" fmla="*/ 89 h 153"/>
              <a:gd name="T44" fmla="*/ 312 w 487"/>
              <a:gd name="T45" fmla="*/ 153 h 153"/>
              <a:gd name="T46" fmla="*/ 487 w 487"/>
              <a:gd name="T47" fmla="*/ 116 h 153"/>
              <a:gd name="T48" fmla="*/ 477 w 487"/>
              <a:gd name="T49" fmla="*/ 117 h 153"/>
              <a:gd name="T50" fmla="*/ 405 w 487"/>
              <a:gd name="T51" fmla="*/ 73 h 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87" h="153">
                <a:moveTo>
                  <a:pt x="405" y="73"/>
                </a:moveTo>
                <a:cubicBezTo>
                  <a:pt x="365" y="85"/>
                  <a:pt x="322" y="92"/>
                  <a:pt x="278" y="92"/>
                </a:cubicBezTo>
                <a:cubicBezTo>
                  <a:pt x="216" y="92"/>
                  <a:pt x="158" y="78"/>
                  <a:pt x="105" y="55"/>
                </a:cubicBezTo>
                <a:cubicBezTo>
                  <a:pt x="118" y="28"/>
                  <a:pt x="118" y="28"/>
                  <a:pt x="118" y="28"/>
                </a:cubicBezTo>
                <a:cubicBezTo>
                  <a:pt x="118" y="28"/>
                  <a:pt x="118" y="28"/>
                  <a:pt x="118" y="28"/>
                </a:cubicBezTo>
                <a:cubicBezTo>
                  <a:pt x="119" y="28"/>
                  <a:pt x="119" y="27"/>
                  <a:pt x="120" y="26"/>
                </a:cubicBezTo>
                <a:cubicBezTo>
                  <a:pt x="123" y="16"/>
                  <a:pt x="118" y="6"/>
                  <a:pt x="108" y="3"/>
                </a:cubicBezTo>
                <a:cubicBezTo>
                  <a:pt x="99" y="0"/>
                  <a:pt x="89" y="5"/>
                  <a:pt x="86" y="14"/>
                </a:cubicBezTo>
                <a:cubicBezTo>
                  <a:pt x="82" y="23"/>
                  <a:pt x="87" y="34"/>
                  <a:pt x="97" y="37"/>
                </a:cubicBezTo>
                <a:cubicBezTo>
                  <a:pt x="97" y="37"/>
                  <a:pt x="98" y="37"/>
                  <a:pt x="99" y="37"/>
                </a:cubicBezTo>
                <a:cubicBezTo>
                  <a:pt x="93" y="49"/>
                  <a:pt x="93" y="49"/>
                  <a:pt x="93" y="49"/>
                </a:cubicBezTo>
                <a:cubicBezTo>
                  <a:pt x="65" y="36"/>
                  <a:pt x="38" y="19"/>
                  <a:pt x="14" y="0"/>
                </a:cubicBezTo>
                <a:cubicBezTo>
                  <a:pt x="0" y="18"/>
                  <a:pt x="0" y="18"/>
                  <a:pt x="0" y="18"/>
                </a:cubicBezTo>
                <a:cubicBezTo>
                  <a:pt x="23" y="42"/>
                  <a:pt x="48" y="64"/>
                  <a:pt x="76" y="82"/>
                </a:cubicBezTo>
                <a:cubicBezTo>
                  <a:pt x="60" y="113"/>
                  <a:pt x="60" y="113"/>
                  <a:pt x="60" y="113"/>
                </a:cubicBezTo>
                <a:cubicBezTo>
                  <a:pt x="60" y="113"/>
                  <a:pt x="60" y="113"/>
                  <a:pt x="60" y="113"/>
                </a:cubicBezTo>
                <a:cubicBezTo>
                  <a:pt x="60" y="113"/>
                  <a:pt x="60" y="114"/>
                  <a:pt x="59" y="115"/>
                </a:cubicBezTo>
                <a:cubicBezTo>
                  <a:pt x="56" y="124"/>
                  <a:pt x="61" y="135"/>
                  <a:pt x="70" y="138"/>
                </a:cubicBezTo>
                <a:cubicBezTo>
                  <a:pt x="80" y="141"/>
                  <a:pt x="90" y="136"/>
                  <a:pt x="93" y="127"/>
                </a:cubicBezTo>
                <a:cubicBezTo>
                  <a:pt x="96" y="117"/>
                  <a:pt x="91" y="107"/>
                  <a:pt x="82" y="104"/>
                </a:cubicBezTo>
                <a:cubicBezTo>
                  <a:pt x="81" y="104"/>
                  <a:pt x="81" y="104"/>
                  <a:pt x="80" y="103"/>
                </a:cubicBezTo>
                <a:cubicBezTo>
                  <a:pt x="87" y="89"/>
                  <a:pt x="87" y="89"/>
                  <a:pt x="87" y="89"/>
                </a:cubicBezTo>
                <a:cubicBezTo>
                  <a:pt x="153" y="130"/>
                  <a:pt x="230" y="153"/>
                  <a:pt x="312" y="153"/>
                </a:cubicBezTo>
                <a:cubicBezTo>
                  <a:pt x="374" y="153"/>
                  <a:pt x="433" y="140"/>
                  <a:pt x="487" y="116"/>
                </a:cubicBezTo>
                <a:cubicBezTo>
                  <a:pt x="484" y="116"/>
                  <a:pt x="480" y="117"/>
                  <a:pt x="477" y="117"/>
                </a:cubicBezTo>
                <a:cubicBezTo>
                  <a:pt x="446" y="117"/>
                  <a:pt x="419" y="99"/>
                  <a:pt x="405" y="73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Freeform 14">
            <a:extLst>
              <a:ext uri="{FF2B5EF4-FFF2-40B4-BE49-F238E27FC236}">
                <a16:creationId xmlns:a16="http://schemas.microsoft.com/office/drawing/2014/main" id="{EA2CABED-335D-45C8-ABDE-8491171C5724}"/>
              </a:ext>
            </a:extLst>
          </p:cNvPr>
          <p:cNvSpPr>
            <a:spLocks/>
          </p:cNvSpPr>
          <p:nvPr userDrawn="1"/>
        </p:nvSpPr>
        <p:spPr bwMode="auto">
          <a:xfrm>
            <a:off x="3222626" y="857251"/>
            <a:ext cx="1057275" cy="596900"/>
          </a:xfrm>
          <a:custGeom>
            <a:avLst/>
            <a:gdLst>
              <a:gd name="T0" fmla="*/ 24 w 188"/>
              <a:gd name="T1" fmla="*/ 82 h 106"/>
              <a:gd name="T2" fmla="*/ 30 w 188"/>
              <a:gd name="T3" fmla="*/ 76 h 106"/>
              <a:gd name="T4" fmla="*/ 36 w 188"/>
              <a:gd name="T5" fmla="*/ 75 h 106"/>
              <a:gd name="T6" fmla="*/ 37 w 188"/>
              <a:gd name="T7" fmla="*/ 77 h 106"/>
              <a:gd name="T8" fmla="*/ 37 w 188"/>
              <a:gd name="T9" fmla="*/ 77 h 106"/>
              <a:gd name="T10" fmla="*/ 56 w 188"/>
              <a:gd name="T11" fmla="*/ 99 h 106"/>
              <a:gd name="T12" fmla="*/ 72 w 188"/>
              <a:gd name="T13" fmla="*/ 100 h 106"/>
              <a:gd name="T14" fmla="*/ 80 w 188"/>
              <a:gd name="T15" fmla="*/ 97 h 106"/>
              <a:gd name="T16" fmla="*/ 96 w 188"/>
              <a:gd name="T17" fmla="*/ 64 h 106"/>
              <a:gd name="T18" fmla="*/ 96 w 188"/>
              <a:gd name="T19" fmla="*/ 64 h 106"/>
              <a:gd name="T20" fmla="*/ 96 w 188"/>
              <a:gd name="T21" fmla="*/ 64 h 106"/>
              <a:gd name="T22" fmla="*/ 99 w 188"/>
              <a:gd name="T23" fmla="*/ 63 h 106"/>
              <a:gd name="T24" fmla="*/ 100 w 188"/>
              <a:gd name="T25" fmla="*/ 106 h 106"/>
              <a:gd name="T26" fmla="*/ 123 w 188"/>
              <a:gd name="T27" fmla="*/ 101 h 106"/>
              <a:gd name="T28" fmla="*/ 111 w 188"/>
              <a:gd name="T29" fmla="*/ 70 h 106"/>
              <a:gd name="T30" fmla="*/ 175 w 188"/>
              <a:gd name="T31" fmla="*/ 58 h 106"/>
              <a:gd name="T32" fmla="*/ 188 w 188"/>
              <a:gd name="T33" fmla="*/ 18 h 106"/>
              <a:gd name="T34" fmla="*/ 104 w 188"/>
              <a:gd name="T35" fmla="*/ 34 h 106"/>
              <a:gd name="T36" fmla="*/ 104 w 188"/>
              <a:gd name="T37" fmla="*/ 0 h 106"/>
              <a:gd name="T38" fmla="*/ 81 w 188"/>
              <a:gd name="T39" fmla="*/ 4 h 106"/>
              <a:gd name="T40" fmla="*/ 95 w 188"/>
              <a:gd name="T41" fmla="*/ 44 h 106"/>
              <a:gd name="T42" fmla="*/ 92 w 188"/>
              <a:gd name="T43" fmla="*/ 45 h 106"/>
              <a:gd name="T44" fmla="*/ 91 w 188"/>
              <a:gd name="T45" fmla="*/ 40 h 106"/>
              <a:gd name="T46" fmla="*/ 91 w 188"/>
              <a:gd name="T47" fmla="*/ 39 h 106"/>
              <a:gd name="T48" fmla="*/ 90 w 188"/>
              <a:gd name="T49" fmla="*/ 38 h 106"/>
              <a:gd name="T50" fmla="*/ 90 w 188"/>
              <a:gd name="T51" fmla="*/ 36 h 106"/>
              <a:gd name="T52" fmla="*/ 78 w 188"/>
              <a:gd name="T53" fmla="*/ 33 h 106"/>
              <a:gd name="T54" fmla="*/ 74 w 188"/>
              <a:gd name="T55" fmla="*/ 37 h 106"/>
              <a:gd name="T56" fmla="*/ 64 w 188"/>
              <a:gd name="T57" fmla="*/ 35 h 106"/>
              <a:gd name="T58" fmla="*/ 60 w 188"/>
              <a:gd name="T59" fmla="*/ 40 h 106"/>
              <a:gd name="T60" fmla="*/ 50 w 188"/>
              <a:gd name="T61" fmla="*/ 38 h 106"/>
              <a:gd name="T62" fmla="*/ 46 w 188"/>
              <a:gd name="T63" fmla="*/ 43 h 106"/>
              <a:gd name="T64" fmla="*/ 36 w 188"/>
              <a:gd name="T65" fmla="*/ 41 h 106"/>
              <a:gd name="T66" fmla="*/ 31 w 188"/>
              <a:gd name="T67" fmla="*/ 50 h 106"/>
              <a:gd name="T68" fmla="*/ 32 w 188"/>
              <a:gd name="T69" fmla="*/ 56 h 106"/>
              <a:gd name="T70" fmla="*/ 27 w 188"/>
              <a:gd name="T71" fmla="*/ 57 h 106"/>
              <a:gd name="T72" fmla="*/ 10 w 188"/>
              <a:gd name="T73" fmla="*/ 56 h 106"/>
              <a:gd name="T74" fmla="*/ 4 w 188"/>
              <a:gd name="T75" fmla="*/ 76 h 106"/>
              <a:gd name="T76" fmla="*/ 24 w 188"/>
              <a:gd name="T77" fmla="*/ 82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88" h="106">
                <a:moveTo>
                  <a:pt x="24" y="82"/>
                </a:moveTo>
                <a:cubicBezTo>
                  <a:pt x="27" y="81"/>
                  <a:pt x="29" y="79"/>
                  <a:pt x="30" y="76"/>
                </a:cubicBezTo>
                <a:cubicBezTo>
                  <a:pt x="36" y="75"/>
                  <a:pt x="36" y="75"/>
                  <a:pt x="36" y="75"/>
                </a:cubicBezTo>
                <a:cubicBezTo>
                  <a:pt x="37" y="77"/>
                  <a:pt x="37" y="77"/>
                  <a:pt x="37" y="77"/>
                </a:cubicBezTo>
                <a:cubicBezTo>
                  <a:pt x="37" y="77"/>
                  <a:pt x="37" y="77"/>
                  <a:pt x="37" y="77"/>
                </a:cubicBezTo>
                <a:cubicBezTo>
                  <a:pt x="39" y="87"/>
                  <a:pt x="46" y="95"/>
                  <a:pt x="56" y="99"/>
                </a:cubicBezTo>
                <a:cubicBezTo>
                  <a:pt x="61" y="101"/>
                  <a:pt x="67" y="101"/>
                  <a:pt x="72" y="100"/>
                </a:cubicBezTo>
                <a:cubicBezTo>
                  <a:pt x="75" y="100"/>
                  <a:pt x="78" y="99"/>
                  <a:pt x="80" y="97"/>
                </a:cubicBezTo>
                <a:cubicBezTo>
                  <a:pt x="92" y="91"/>
                  <a:pt x="99" y="78"/>
                  <a:pt x="96" y="64"/>
                </a:cubicBezTo>
                <a:cubicBezTo>
                  <a:pt x="96" y="64"/>
                  <a:pt x="96" y="64"/>
                  <a:pt x="96" y="64"/>
                </a:cubicBezTo>
                <a:cubicBezTo>
                  <a:pt x="96" y="64"/>
                  <a:pt x="96" y="64"/>
                  <a:pt x="96" y="64"/>
                </a:cubicBezTo>
                <a:cubicBezTo>
                  <a:pt x="99" y="63"/>
                  <a:pt x="99" y="63"/>
                  <a:pt x="99" y="63"/>
                </a:cubicBezTo>
                <a:cubicBezTo>
                  <a:pt x="101" y="78"/>
                  <a:pt x="101" y="92"/>
                  <a:pt x="100" y="106"/>
                </a:cubicBezTo>
                <a:cubicBezTo>
                  <a:pt x="123" y="101"/>
                  <a:pt x="123" y="101"/>
                  <a:pt x="123" y="101"/>
                </a:cubicBezTo>
                <a:cubicBezTo>
                  <a:pt x="118" y="91"/>
                  <a:pt x="114" y="81"/>
                  <a:pt x="111" y="70"/>
                </a:cubicBezTo>
                <a:cubicBezTo>
                  <a:pt x="175" y="58"/>
                  <a:pt x="175" y="58"/>
                  <a:pt x="175" y="58"/>
                </a:cubicBezTo>
                <a:cubicBezTo>
                  <a:pt x="182" y="45"/>
                  <a:pt x="186" y="32"/>
                  <a:pt x="188" y="18"/>
                </a:cubicBezTo>
                <a:cubicBezTo>
                  <a:pt x="104" y="34"/>
                  <a:pt x="104" y="34"/>
                  <a:pt x="104" y="34"/>
                </a:cubicBezTo>
                <a:cubicBezTo>
                  <a:pt x="103" y="22"/>
                  <a:pt x="103" y="11"/>
                  <a:pt x="104" y="0"/>
                </a:cubicBezTo>
                <a:cubicBezTo>
                  <a:pt x="81" y="4"/>
                  <a:pt x="81" y="4"/>
                  <a:pt x="81" y="4"/>
                </a:cubicBezTo>
                <a:cubicBezTo>
                  <a:pt x="87" y="17"/>
                  <a:pt x="92" y="30"/>
                  <a:pt x="95" y="44"/>
                </a:cubicBezTo>
                <a:cubicBezTo>
                  <a:pt x="92" y="45"/>
                  <a:pt x="92" y="45"/>
                  <a:pt x="92" y="45"/>
                </a:cubicBezTo>
                <a:cubicBezTo>
                  <a:pt x="91" y="40"/>
                  <a:pt x="91" y="40"/>
                  <a:pt x="91" y="40"/>
                </a:cubicBezTo>
                <a:cubicBezTo>
                  <a:pt x="91" y="39"/>
                  <a:pt x="91" y="39"/>
                  <a:pt x="91" y="39"/>
                </a:cubicBezTo>
                <a:cubicBezTo>
                  <a:pt x="90" y="38"/>
                  <a:pt x="90" y="38"/>
                  <a:pt x="90" y="38"/>
                </a:cubicBezTo>
                <a:cubicBezTo>
                  <a:pt x="90" y="38"/>
                  <a:pt x="90" y="37"/>
                  <a:pt x="90" y="36"/>
                </a:cubicBezTo>
                <a:cubicBezTo>
                  <a:pt x="88" y="32"/>
                  <a:pt x="82" y="30"/>
                  <a:pt x="78" y="33"/>
                </a:cubicBezTo>
                <a:cubicBezTo>
                  <a:pt x="76" y="34"/>
                  <a:pt x="75" y="35"/>
                  <a:pt x="74" y="37"/>
                </a:cubicBezTo>
                <a:cubicBezTo>
                  <a:pt x="71" y="34"/>
                  <a:pt x="67" y="34"/>
                  <a:pt x="64" y="35"/>
                </a:cubicBezTo>
                <a:cubicBezTo>
                  <a:pt x="62" y="36"/>
                  <a:pt x="61" y="38"/>
                  <a:pt x="60" y="40"/>
                </a:cubicBezTo>
                <a:cubicBezTo>
                  <a:pt x="57" y="37"/>
                  <a:pt x="53" y="36"/>
                  <a:pt x="50" y="38"/>
                </a:cubicBezTo>
                <a:cubicBezTo>
                  <a:pt x="48" y="39"/>
                  <a:pt x="47" y="41"/>
                  <a:pt x="46" y="43"/>
                </a:cubicBezTo>
                <a:cubicBezTo>
                  <a:pt x="43" y="40"/>
                  <a:pt x="39" y="39"/>
                  <a:pt x="36" y="41"/>
                </a:cubicBezTo>
                <a:cubicBezTo>
                  <a:pt x="32" y="43"/>
                  <a:pt x="31" y="47"/>
                  <a:pt x="31" y="50"/>
                </a:cubicBezTo>
                <a:cubicBezTo>
                  <a:pt x="32" y="56"/>
                  <a:pt x="32" y="56"/>
                  <a:pt x="32" y="56"/>
                </a:cubicBezTo>
                <a:cubicBezTo>
                  <a:pt x="27" y="57"/>
                  <a:pt x="27" y="57"/>
                  <a:pt x="27" y="57"/>
                </a:cubicBezTo>
                <a:cubicBezTo>
                  <a:pt x="22" y="53"/>
                  <a:pt x="15" y="53"/>
                  <a:pt x="10" y="56"/>
                </a:cubicBezTo>
                <a:cubicBezTo>
                  <a:pt x="3" y="60"/>
                  <a:pt x="0" y="69"/>
                  <a:pt x="4" y="76"/>
                </a:cubicBezTo>
                <a:cubicBezTo>
                  <a:pt x="8" y="83"/>
                  <a:pt x="17" y="86"/>
                  <a:pt x="24" y="82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15">
            <a:extLst>
              <a:ext uri="{FF2B5EF4-FFF2-40B4-BE49-F238E27FC236}">
                <a16:creationId xmlns:a16="http://schemas.microsoft.com/office/drawing/2014/main" id="{2DB32D7A-3B33-42A2-AB22-789BFDB29D74}"/>
              </a:ext>
            </a:extLst>
          </p:cNvPr>
          <p:cNvSpPr>
            <a:spLocks/>
          </p:cNvSpPr>
          <p:nvPr userDrawn="1"/>
        </p:nvSpPr>
        <p:spPr bwMode="auto">
          <a:xfrm>
            <a:off x="3963988" y="1357313"/>
            <a:ext cx="444500" cy="225425"/>
          </a:xfrm>
          <a:custGeom>
            <a:avLst/>
            <a:gdLst>
              <a:gd name="T0" fmla="*/ 30 w 79"/>
              <a:gd name="T1" fmla="*/ 1 h 40"/>
              <a:gd name="T2" fmla="*/ 19 w 79"/>
              <a:gd name="T3" fmla="*/ 0 h 40"/>
              <a:gd name="T4" fmla="*/ 1 w 79"/>
              <a:gd name="T5" fmla="*/ 20 h 40"/>
              <a:gd name="T6" fmla="*/ 21 w 79"/>
              <a:gd name="T7" fmla="*/ 39 h 40"/>
              <a:gd name="T8" fmla="*/ 79 w 79"/>
              <a:gd name="T9" fmla="*/ 18 h 40"/>
              <a:gd name="T10" fmla="*/ 32 w 79"/>
              <a:gd name="T11" fmla="*/ 25 h 40"/>
              <a:gd name="T12" fmla="*/ 20 w 79"/>
              <a:gd name="T13" fmla="*/ 13 h 40"/>
              <a:gd name="T14" fmla="*/ 30 w 79"/>
              <a:gd name="T15" fmla="*/ 1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9" h="40">
                <a:moveTo>
                  <a:pt x="30" y="1"/>
                </a:moveTo>
                <a:cubicBezTo>
                  <a:pt x="25" y="0"/>
                  <a:pt x="21" y="0"/>
                  <a:pt x="19" y="0"/>
                </a:cubicBezTo>
                <a:cubicBezTo>
                  <a:pt x="8" y="0"/>
                  <a:pt x="0" y="10"/>
                  <a:pt x="1" y="20"/>
                </a:cubicBezTo>
                <a:cubicBezTo>
                  <a:pt x="1" y="31"/>
                  <a:pt x="10" y="40"/>
                  <a:pt x="21" y="39"/>
                </a:cubicBezTo>
                <a:cubicBezTo>
                  <a:pt x="30" y="39"/>
                  <a:pt x="68" y="22"/>
                  <a:pt x="79" y="18"/>
                </a:cubicBezTo>
                <a:cubicBezTo>
                  <a:pt x="66" y="20"/>
                  <a:pt x="37" y="25"/>
                  <a:pt x="32" y="25"/>
                </a:cubicBezTo>
                <a:cubicBezTo>
                  <a:pt x="25" y="25"/>
                  <a:pt x="20" y="20"/>
                  <a:pt x="20" y="13"/>
                </a:cubicBezTo>
                <a:cubicBezTo>
                  <a:pt x="19" y="7"/>
                  <a:pt x="24" y="2"/>
                  <a:pt x="30" y="1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Freeform 16">
            <a:extLst>
              <a:ext uri="{FF2B5EF4-FFF2-40B4-BE49-F238E27FC236}">
                <a16:creationId xmlns:a16="http://schemas.microsoft.com/office/drawing/2014/main" id="{B5B70A08-3745-448E-9DAF-E8E53DDF538A}"/>
              </a:ext>
            </a:extLst>
          </p:cNvPr>
          <p:cNvSpPr>
            <a:spLocks/>
          </p:cNvSpPr>
          <p:nvPr userDrawn="1"/>
        </p:nvSpPr>
        <p:spPr bwMode="auto">
          <a:xfrm>
            <a:off x="4459288" y="446088"/>
            <a:ext cx="1350963" cy="714375"/>
          </a:xfrm>
          <a:custGeom>
            <a:avLst/>
            <a:gdLst>
              <a:gd name="T0" fmla="*/ 0 w 240"/>
              <a:gd name="T1" fmla="*/ 69 h 127"/>
              <a:gd name="T2" fmla="*/ 23 w 240"/>
              <a:gd name="T3" fmla="*/ 81 h 127"/>
              <a:gd name="T4" fmla="*/ 55 w 240"/>
              <a:gd name="T5" fmla="*/ 98 h 127"/>
              <a:gd name="T6" fmla="*/ 74 w 240"/>
              <a:gd name="T7" fmla="*/ 108 h 127"/>
              <a:gd name="T8" fmla="*/ 74 w 240"/>
              <a:gd name="T9" fmla="*/ 108 h 127"/>
              <a:gd name="T10" fmla="*/ 109 w 240"/>
              <a:gd name="T11" fmla="*/ 127 h 127"/>
              <a:gd name="T12" fmla="*/ 110 w 240"/>
              <a:gd name="T13" fmla="*/ 127 h 127"/>
              <a:gd name="T14" fmla="*/ 150 w 240"/>
              <a:gd name="T15" fmla="*/ 94 h 127"/>
              <a:gd name="T16" fmla="*/ 159 w 240"/>
              <a:gd name="T17" fmla="*/ 92 h 127"/>
              <a:gd name="T18" fmla="*/ 226 w 240"/>
              <a:gd name="T19" fmla="*/ 80 h 127"/>
              <a:gd name="T20" fmla="*/ 240 w 240"/>
              <a:gd name="T21" fmla="*/ 58 h 127"/>
              <a:gd name="T22" fmla="*/ 219 w 240"/>
              <a:gd name="T23" fmla="*/ 44 h 127"/>
              <a:gd name="T24" fmla="*/ 152 w 240"/>
              <a:gd name="T25" fmla="*/ 57 h 127"/>
              <a:gd name="T26" fmla="*/ 111 w 240"/>
              <a:gd name="T27" fmla="*/ 64 h 127"/>
              <a:gd name="T28" fmla="*/ 118 w 240"/>
              <a:gd name="T29" fmla="*/ 73 h 127"/>
              <a:gd name="T30" fmla="*/ 119 w 240"/>
              <a:gd name="T31" fmla="*/ 74 h 127"/>
              <a:gd name="T32" fmla="*/ 119 w 240"/>
              <a:gd name="T33" fmla="*/ 75 h 127"/>
              <a:gd name="T34" fmla="*/ 119 w 240"/>
              <a:gd name="T35" fmla="*/ 76 h 127"/>
              <a:gd name="T36" fmla="*/ 119 w 240"/>
              <a:gd name="T37" fmla="*/ 77 h 127"/>
              <a:gd name="T38" fmla="*/ 120 w 240"/>
              <a:gd name="T39" fmla="*/ 79 h 127"/>
              <a:gd name="T40" fmla="*/ 120 w 240"/>
              <a:gd name="T41" fmla="*/ 79 h 127"/>
              <a:gd name="T42" fmla="*/ 120 w 240"/>
              <a:gd name="T43" fmla="*/ 81 h 127"/>
              <a:gd name="T44" fmla="*/ 119 w 240"/>
              <a:gd name="T45" fmla="*/ 85 h 127"/>
              <a:gd name="T46" fmla="*/ 119 w 240"/>
              <a:gd name="T47" fmla="*/ 85 h 127"/>
              <a:gd name="T48" fmla="*/ 119 w 240"/>
              <a:gd name="T49" fmla="*/ 87 h 127"/>
              <a:gd name="T50" fmla="*/ 112 w 240"/>
              <a:gd name="T51" fmla="*/ 97 h 127"/>
              <a:gd name="T52" fmla="*/ 110 w 240"/>
              <a:gd name="T53" fmla="*/ 99 h 127"/>
              <a:gd name="T54" fmla="*/ 108 w 240"/>
              <a:gd name="T55" fmla="*/ 100 h 127"/>
              <a:gd name="T56" fmla="*/ 99 w 240"/>
              <a:gd name="T57" fmla="*/ 102 h 127"/>
              <a:gd name="T58" fmla="*/ 99 w 240"/>
              <a:gd name="T59" fmla="*/ 102 h 127"/>
              <a:gd name="T60" fmla="*/ 87 w 240"/>
              <a:gd name="T61" fmla="*/ 98 h 127"/>
              <a:gd name="T62" fmla="*/ 82 w 240"/>
              <a:gd name="T63" fmla="*/ 93 h 127"/>
              <a:gd name="T64" fmla="*/ 81 w 240"/>
              <a:gd name="T65" fmla="*/ 92 h 127"/>
              <a:gd name="T66" fmla="*/ 80 w 240"/>
              <a:gd name="T67" fmla="*/ 90 h 127"/>
              <a:gd name="T68" fmla="*/ 78 w 240"/>
              <a:gd name="T69" fmla="*/ 81 h 127"/>
              <a:gd name="T70" fmla="*/ 99 w 240"/>
              <a:gd name="T71" fmla="*/ 60 h 127"/>
              <a:gd name="T72" fmla="*/ 99 w 240"/>
              <a:gd name="T73" fmla="*/ 60 h 127"/>
              <a:gd name="T74" fmla="*/ 101 w 240"/>
              <a:gd name="T75" fmla="*/ 60 h 127"/>
              <a:gd name="T76" fmla="*/ 91 w 240"/>
              <a:gd name="T77" fmla="*/ 29 h 127"/>
              <a:gd name="T78" fmla="*/ 61 w 240"/>
              <a:gd name="T79" fmla="*/ 39 h 127"/>
              <a:gd name="T80" fmla="*/ 63 w 240"/>
              <a:gd name="T81" fmla="*/ 62 h 127"/>
              <a:gd name="T82" fmla="*/ 35 w 240"/>
              <a:gd name="T83" fmla="*/ 70 h 127"/>
              <a:gd name="T84" fmla="*/ 26 w 240"/>
              <a:gd name="T85" fmla="*/ 42 h 127"/>
              <a:gd name="T86" fmla="*/ 46 w 240"/>
              <a:gd name="T87" fmla="*/ 31 h 127"/>
              <a:gd name="T88" fmla="*/ 37 w 240"/>
              <a:gd name="T89" fmla="*/ 0 h 127"/>
              <a:gd name="T90" fmla="*/ 6 w 240"/>
              <a:gd name="T91" fmla="*/ 10 h 127"/>
              <a:gd name="T92" fmla="*/ 6 w 240"/>
              <a:gd name="T93" fmla="*/ 12 h 127"/>
              <a:gd name="T94" fmla="*/ 5 w 240"/>
              <a:gd name="T95" fmla="*/ 14 h 127"/>
              <a:gd name="T96" fmla="*/ 5 w 240"/>
              <a:gd name="T97" fmla="*/ 15 h 127"/>
              <a:gd name="T98" fmla="*/ 5 w 240"/>
              <a:gd name="T99" fmla="*/ 18 h 127"/>
              <a:gd name="T100" fmla="*/ 5 w 240"/>
              <a:gd name="T101" fmla="*/ 21 h 127"/>
              <a:gd name="T102" fmla="*/ 4 w 240"/>
              <a:gd name="T103" fmla="*/ 31 h 127"/>
              <a:gd name="T104" fmla="*/ 3 w 240"/>
              <a:gd name="T105" fmla="*/ 36 h 127"/>
              <a:gd name="T106" fmla="*/ 3 w 240"/>
              <a:gd name="T107" fmla="*/ 39 h 127"/>
              <a:gd name="T108" fmla="*/ 0 w 240"/>
              <a:gd name="T109" fmla="*/ 69 h 127"/>
              <a:gd name="T110" fmla="*/ 0 w 240"/>
              <a:gd name="T111" fmla="*/ 69 h 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40" h="127">
                <a:moveTo>
                  <a:pt x="0" y="69"/>
                </a:moveTo>
                <a:cubicBezTo>
                  <a:pt x="23" y="81"/>
                  <a:pt x="23" y="81"/>
                  <a:pt x="23" y="81"/>
                </a:cubicBezTo>
                <a:cubicBezTo>
                  <a:pt x="55" y="98"/>
                  <a:pt x="55" y="98"/>
                  <a:pt x="55" y="98"/>
                </a:cubicBezTo>
                <a:cubicBezTo>
                  <a:pt x="74" y="108"/>
                  <a:pt x="74" y="108"/>
                  <a:pt x="74" y="108"/>
                </a:cubicBezTo>
                <a:cubicBezTo>
                  <a:pt x="74" y="108"/>
                  <a:pt x="74" y="108"/>
                  <a:pt x="74" y="108"/>
                </a:cubicBezTo>
                <a:cubicBezTo>
                  <a:pt x="109" y="127"/>
                  <a:pt x="109" y="127"/>
                  <a:pt x="109" y="127"/>
                </a:cubicBezTo>
                <a:cubicBezTo>
                  <a:pt x="110" y="127"/>
                  <a:pt x="110" y="127"/>
                  <a:pt x="110" y="127"/>
                </a:cubicBezTo>
                <a:cubicBezTo>
                  <a:pt x="110" y="127"/>
                  <a:pt x="137" y="105"/>
                  <a:pt x="150" y="94"/>
                </a:cubicBezTo>
                <a:cubicBezTo>
                  <a:pt x="159" y="92"/>
                  <a:pt x="159" y="92"/>
                  <a:pt x="159" y="92"/>
                </a:cubicBezTo>
                <a:cubicBezTo>
                  <a:pt x="226" y="80"/>
                  <a:pt x="226" y="80"/>
                  <a:pt x="226" y="80"/>
                </a:cubicBezTo>
                <a:cubicBezTo>
                  <a:pt x="240" y="58"/>
                  <a:pt x="240" y="58"/>
                  <a:pt x="240" y="58"/>
                </a:cubicBezTo>
                <a:cubicBezTo>
                  <a:pt x="219" y="44"/>
                  <a:pt x="219" y="44"/>
                  <a:pt x="219" y="44"/>
                </a:cubicBezTo>
                <a:cubicBezTo>
                  <a:pt x="152" y="57"/>
                  <a:pt x="152" y="57"/>
                  <a:pt x="152" y="57"/>
                </a:cubicBezTo>
                <a:cubicBezTo>
                  <a:pt x="111" y="64"/>
                  <a:pt x="111" y="64"/>
                  <a:pt x="111" y="64"/>
                </a:cubicBezTo>
                <a:cubicBezTo>
                  <a:pt x="115" y="67"/>
                  <a:pt x="117" y="70"/>
                  <a:pt x="118" y="73"/>
                </a:cubicBezTo>
                <a:cubicBezTo>
                  <a:pt x="118" y="74"/>
                  <a:pt x="119" y="74"/>
                  <a:pt x="119" y="74"/>
                </a:cubicBezTo>
                <a:cubicBezTo>
                  <a:pt x="119" y="74"/>
                  <a:pt x="119" y="75"/>
                  <a:pt x="119" y="75"/>
                </a:cubicBezTo>
                <a:cubicBezTo>
                  <a:pt x="119" y="76"/>
                  <a:pt x="119" y="76"/>
                  <a:pt x="119" y="76"/>
                </a:cubicBezTo>
                <a:cubicBezTo>
                  <a:pt x="119" y="77"/>
                  <a:pt x="119" y="77"/>
                  <a:pt x="119" y="77"/>
                </a:cubicBezTo>
                <a:cubicBezTo>
                  <a:pt x="120" y="77"/>
                  <a:pt x="120" y="78"/>
                  <a:pt x="120" y="79"/>
                </a:cubicBezTo>
                <a:cubicBezTo>
                  <a:pt x="120" y="79"/>
                  <a:pt x="120" y="79"/>
                  <a:pt x="120" y="79"/>
                </a:cubicBezTo>
                <a:cubicBezTo>
                  <a:pt x="120" y="80"/>
                  <a:pt x="120" y="80"/>
                  <a:pt x="120" y="81"/>
                </a:cubicBezTo>
                <a:cubicBezTo>
                  <a:pt x="120" y="82"/>
                  <a:pt x="120" y="84"/>
                  <a:pt x="119" y="85"/>
                </a:cubicBezTo>
                <a:cubicBezTo>
                  <a:pt x="119" y="85"/>
                  <a:pt x="119" y="85"/>
                  <a:pt x="119" y="85"/>
                </a:cubicBezTo>
                <a:cubicBezTo>
                  <a:pt x="119" y="86"/>
                  <a:pt x="119" y="87"/>
                  <a:pt x="119" y="87"/>
                </a:cubicBezTo>
                <a:cubicBezTo>
                  <a:pt x="118" y="91"/>
                  <a:pt x="115" y="95"/>
                  <a:pt x="112" y="97"/>
                </a:cubicBezTo>
                <a:cubicBezTo>
                  <a:pt x="111" y="98"/>
                  <a:pt x="111" y="98"/>
                  <a:pt x="110" y="99"/>
                </a:cubicBezTo>
                <a:cubicBezTo>
                  <a:pt x="109" y="99"/>
                  <a:pt x="109" y="99"/>
                  <a:pt x="108" y="100"/>
                </a:cubicBezTo>
                <a:cubicBezTo>
                  <a:pt x="105" y="101"/>
                  <a:pt x="102" y="102"/>
                  <a:pt x="99" y="102"/>
                </a:cubicBezTo>
                <a:cubicBezTo>
                  <a:pt x="99" y="102"/>
                  <a:pt x="99" y="102"/>
                  <a:pt x="99" y="102"/>
                </a:cubicBezTo>
                <a:cubicBezTo>
                  <a:pt x="95" y="102"/>
                  <a:pt x="91" y="100"/>
                  <a:pt x="87" y="98"/>
                </a:cubicBezTo>
                <a:cubicBezTo>
                  <a:pt x="85" y="97"/>
                  <a:pt x="84" y="95"/>
                  <a:pt x="82" y="93"/>
                </a:cubicBezTo>
                <a:cubicBezTo>
                  <a:pt x="82" y="93"/>
                  <a:pt x="82" y="92"/>
                  <a:pt x="81" y="92"/>
                </a:cubicBezTo>
                <a:cubicBezTo>
                  <a:pt x="81" y="91"/>
                  <a:pt x="81" y="91"/>
                  <a:pt x="80" y="90"/>
                </a:cubicBezTo>
                <a:cubicBezTo>
                  <a:pt x="79" y="87"/>
                  <a:pt x="78" y="84"/>
                  <a:pt x="78" y="81"/>
                </a:cubicBezTo>
                <a:cubicBezTo>
                  <a:pt x="78" y="69"/>
                  <a:pt x="88" y="60"/>
                  <a:pt x="99" y="60"/>
                </a:cubicBezTo>
                <a:cubicBezTo>
                  <a:pt x="99" y="60"/>
                  <a:pt x="99" y="60"/>
                  <a:pt x="99" y="60"/>
                </a:cubicBezTo>
                <a:cubicBezTo>
                  <a:pt x="100" y="60"/>
                  <a:pt x="100" y="60"/>
                  <a:pt x="101" y="60"/>
                </a:cubicBezTo>
                <a:cubicBezTo>
                  <a:pt x="91" y="29"/>
                  <a:pt x="91" y="29"/>
                  <a:pt x="91" y="29"/>
                </a:cubicBezTo>
                <a:cubicBezTo>
                  <a:pt x="61" y="39"/>
                  <a:pt x="61" y="39"/>
                  <a:pt x="61" y="39"/>
                </a:cubicBezTo>
                <a:cubicBezTo>
                  <a:pt x="66" y="45"/>
                  <a:pt x="67" y="54"/>
                  <a:pt x="63" y="62"/>
                </a:cubicBezTo>
                <a:cubicBezTo>
                  <a:pt x="57" y="72"/>
                  <a:pt x="45" y="76"/>
                  <a:pt x="35" y="70"/>
                </a:cubicBezTo>
                <a:cubicBezTo>
                  <a:pt x="25" y="65"/>
                  <a:pt x="21" y="52"/>
                  <a:pt x="26" y="42"/>
                </a:cubicBezTo>
                <a:cubicBezTo>
                  <a:pt x="30" y="35"/>
                  <a:pt x="38" y="31"/>
                  <a:pt x="46" y="31"/>
                </a:cubicBezTo>
                <a:cubicBezTo>
                  <a:pt x="37" y="0"/>
                  <a:pt x="37" y="0"/>
                  <a:pt x="37" y="0"/>
                </a:cubicBezTo>
                <a:cubicBezTo>
                  <a:pt x="6" y="10"/>
                  <a:pt x="6" y="10"/>
                  <a:pt x="6" y="10"/>
                </a:cubicBezTo>
                <a:cubicBezTo>
                  <a:pt x="6" y="10"/>
                  <a:pt x="6" y="11"/>
                  <a:pt x="6" y="12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5"/>
                  <a:pt x="5" y="15"/>
                  <a:pt x="5" y="15"/>
                </a:cubicBezTo>
                <a:cubicBezTo>
                  <a:pt x="5" y="18"/>
                  <a:pt x="5" y="18"/>
                  <a:pt x="5" y="18"/>
                </a:cubicBezTo>
                <a:cubicBezTo>
                  <a:pt x="5" y="19"/>
                  <a:pt x="5" y="20"/>
                  <a:pt x="5" y="21"/>
                </a:cubicBezTo>
                <a:cubicBezTo>
                  <a:pt x="4" y="31"/>
                  <a:pt x="4" y="31"/>
                  <a:pt x="4" y="31"/>
                </a:cubicBezTo>
                <a:cubicBezTo>
                  <a:pt x="3" y="33"/>
                  <a:pt x="3" y="35"/>
                  <a:pt x="3" y="36"/>
                </a:cubicBezTo>
                <a:cubicBezTo>
                  <a:pt x="3" y="39"/>
                  <a:pt x="3" y="39"/>
                  <a:pt x="3" y="39"/>
                </a:cubicBezTo>
                <a:cubicBezTo>
                  <a:pt x="1" y="54"/>
                  <a:pt x="0" y="69"/>
                  <a:pt x="0" y="69"/>
                </a:cubicBezTo>
                <a:cubicBezTo>
                  <a:pt x="0" y="69"/>
                  <a:pt x="0" y="69"/>
                  <a:pt x="0" y="69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Freeform 17">
            <a:extLst>
              <a:ext uri="{FF2B5EF4-FFF2-40B4-BE49-F238E27FC236}">
                <a16:creationId xmlns:a16="http://schemas.microsoft.com/office/drawing/2014/main" id="{215FDB23-27A5-4669-9210-686FAA10BDE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143251" y="868363"/>
            <a:ext cx="2846388" cy="3303588"/>
          </a:xfrm>
          <a:custGeom>
            <a:avLst/>
            <a:gdLst>
              <a:gd name="T0" fmla="*/ 94 w 506"/>
              <a:gd name="T1" fmla="*/ 289 h 587"/>
              <a:gd name="T2" fmla="*/ 159 w 506"/>
              <a:gd name="T3" fmla="*/ 308 h 587"/>
              <a:gd name="T4" fmla="*/ 197 w 506"/>
              <a:gd name="T5" fmla="*/ 306 h 587"/>
              <a:gd name="T6" fmla="*/ 237 w 506"/>
              <a:gd name="T7" fmla="*/ 296 h 587"/>
              <a:gd name="T8" fmla="*/ 278 w 506"/>
              <a:gd name="T9" fmla="*/ 279 h 587"/>
              <a:gd name="T10" fmla="*/ 233 w 506"/>
              <a:gd name="T11" fmla="*/ 430 h 587"/>
              <a:gd name="T12" fmla="*/ 221 w 506"/>
              <a:gd name="T13" fmla="*/ 463 h 587"/>
              <a:gd name="T14" fmla="*/ 171 w 506"/>
              <a:gd name="T15" fmla="*/ 484 h 587"/>
              <a:gd name="T16" fmla="*/ 147 w 506"/>
              <a:gd name="T17" fmla="*/ 475 h 587"/>
              <a:gd name="T18" fmla="*/ 85 w 506"/>
              <a:gd name="T19" fmla="*/ 520 h 587"/>
              <a:gd name="T20" fmla="*/ 285 w 506"/>
              <a:gd name="T21" fmla="*/ 456 h 587"/>
              <a:gd name="T22" fmla="*/ 285 w 506"/>
              <a:gd name="T23" fmla="*/ 389 h 587"/>
              <a:gd name="T24" fmla="*/ 320 w 506"/>
              <a:gd name="T25" fmla="*/ 364 h 587"/>
              <a:gd name="T26" fmla="*/ 337 w 506"/>
              <a:gd name="T27" fmla="*/ 301 h 587"/>
              <a:gd name="T28" fmla="*/ 337 w 506"/>
              <a:gd name="T29" fmla="*/ 364 h 587"/>
              <a:gd name="T30" fmla="*/ 443 w 506"/>
              <a:gd name="T31" fmla="*/ 469 h 587"/>
              <a:gd name="T32" fmla="*/ 371 w 506"/>
              <a:gd name="T33" fmla="*/ 532 h 587"/>
              <a:gd name="T34" fmla="*/ 361 w 506"/>
              <a:gd name="T35" fmla="*/ 559 h 587"/>
              <a:gd name="T36" fmla="*/ 452 w 506"/>
              <a:gd name="T37" fmla="*/ 567 h 587"/>
              <a:gd name="T38" fmla="*/ 502 w 506"/>
              <a:gd name="T39" fmla="*/ 458 h 587"/>
              <a:gd name="T40" fmla="*/ 424 w 506"/>
              <a:gd name="T41" fmla="*/ 369 h 587"/>
              <a:gd name="T42" fmla="*/ 424 w 506"/>
              <a:gd name="T43" fmla="*/ 334 h 587"/>
              <a:gd name="T44" fmla="*/ 500 w 506"/>
              <a:gd name="T45" fmla="*/ 109 h 587"/>
              <a:gd name="T46" fmla="*/ 383 w 506"/>
              <a:gd name="T47" fmla="*/ 185 h 587"/>
              <a:gd name="T48" fmla="*/ 374 w 506"/>
              <a:gd name="T49" fmla="*/ 197 h 587"/>
              <a:gd name="T50" fmla="*/ 367 w 506"/>
              <a:gd name="T51" fmla="*/ 211 h 587"/>
              <a:gd name="T52" fmla="*/ 364 w 506"/>
              <a:gd name="T53" fmla="*/ 227 h 587"/>
              <a:gd name="T54" fmla="*/ 411 w 506"/>
              <a:gd name="T55" fmla="*/ 258 h 587"/>
              <a:gd name="T56" fmla="*/ 396 w 506"/>
              <a:gd name="T57" fmla="*/ 206 h 587"/>
              <a:gd name="T58" fmla="*/ 408 w 506"/>
              <a:gd name="T59" fmla="*/ 195 h 587"/>
              <a:gd name="T60" fmla="*/ 432 w 506"/>
              <a:gd name="T61" fmla="*/ 188 h 587"/>
              <a:gd name="T62" fmla="*/ 411 w 506"/>
              <a:gd name="T63" fmla="*/ 288 h 587"/>
              <a:gd name="T64" fmla="*/ 311 w 506"/>
              <a:gd name="T65" fmla="*/ 184 h 587"/>
              <a:gd name="T66" fmla="*/ 318 w 506"/>
              <a:gd name="T67" fmla="*/ 137 h 587"/>
              <a:gd name="T68" fmla="*/ 333 w 506"/>
              <a:gd name="T69" fmla="*/ 102 h 587"/>
              <a:gd name="T70" fmla="*/ 340 w 506"/>
              <a:gd name="T71" fmla="*/ 61 h 587"/>
              <a:gd name="T72" fmla="*/ 243 w 506"/>
              <a:gd name="T73" fmla="*/ 9 h 587"/>
              <a:gd name="T74" fmla="*/ 224 w 506"/>
              <a:gd name="T75" fmla="*/ 8 h 587"/>
              <a:gd name="T76" fmla="*/ 198 w 506"/>
              <a:gd name="T77" fmla="*/ 52 h 587"/>
              <a:gd name="T78" fmla="*/ 198 w 506"/>
              <a:gd name="T79" fmla="*/ 81 h 587"/>
              <a:gd name="T80" fmla="*/ 226 w 506"/>
              <a:gd name="T81" fmla="*/ 138 h 587"/>
              <a:gd name="T82" fmla="*/ 200 w 506"/>
              <a:gd name="T83" fmla="*/ 161 h 587"/>
              <a:gd name="T84" fmla="*/ 163 w 506"/>
              <a:gd name="T85" fmla="*/ 213 h 587"/>
              <a:gd name="T86" fmla="*/ 125 w 506"/>
              <a:gd name="T87" fmla="*/ 186 h 587"/>
              <a:gd name="T88" fmla="*/ 126 w 506"/>
              <a:gd name="T89" fmla="*/ 150 h 587"/>
              <a:gd name="T90" fmla="*/ 103 w 506"/>
              <a:gd name="T91" fmla="*/ 147 h 587"/>
              <a:gd name="T92" fmla="*/ 86 w 506"/>
              <a:gd name="T93" fmla="*/ 107 h 587"/>
              <a:gd name="T94" fmla="*/ 70 w 506"/>
              <a:gd name="T95" fmla="*/ 126 h 587"/>
              <a:gd name="T96" fmla="*/ 157 w 506"/>
              <a:gd name="T97" fmla="*/ 221 h 587"/>
              <a:gd name="T98" fmla="*/ 174 w 506"/>
              <a:gd name="T99" fmla="*/ 248 h 587"/>
              <a:gd name="T100" fmla="*/ 3 w 506"/>
              <a:gd name="T101" fmla="*/ 288 h 587"/>
              <a:gd name="T102" fmla="*/ 432 w 506"/>
              <a:gd name="T103" fmla="*/ 65 h 587"/>
              <a:gd name="T104" fmla="*/ 248 w 506"/>
              <a:gd name="T105" fmla="*/ 42 h 587"/>
              <a:gd name="T106" fmla="*/ 226 w 506"/>
              <a:gd name="T107" fmla="*/ 40 h 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506" h="587">
                <a:moveTo>
                  <a:pt x="67" y="296"/>
                </a:moveTo>
                <a:cubicBezTo>
                  <a:pt x="70" y="305"/>
                  <a:pt x="68" y="315"/>
                  <a:pt x="64" y="323"/>
                </a:cubicBezTo>
                <a:cubicBezTo>
                  <a:pt x="70" y="321"/>
                  <a:pt x="75" y="318"/>
                  <a:pt x="80" y="314"/>
                </a:cubicBezTo>
                <a:cubicBezTo>
                  <a:pt x="87" y="307"/>
                  <a:pt x="92" y="299"/>
                  <a:pt x="94" y="289"/>
                </a:cubicBezTo>
                <a:cubicBezTo>
                  <a:pt x="109" y="298"/>
                  <a:pt x="126" y="304"/>
                  <a:pt x="144" y="306"/>
                </a:cubicBezTo>
                <a:cubicBezTo>
                  <a:pt x="150" y="296"/>
                  <a:pt x="153" y="284"/>
                  <a:pt x="153" y="272"/>
                </a:cubicBezTo>
                <a:cubicBezTo>
                  <a:pt x="154" y="274"/>
                  <a:pt x="155" y="275"/>
                  <a:pt x="156" y="277"/>
                </a:cubicBezTo>
                <a:cubicBezTo>
                  <a:pt x="160" y="287"/>
                  <a:pt x="161" y="298"/>
                  <a:pt x="159" y="308"/>
                </a:cubicBezTo>
                <a:cubicBezTo>
                  <a:pt x="166" y="309"/>
                  <a:pt x="174" y="308"/>
                  <a:pt x="181" y="308"/>
                </a:cubicBezTo>
                <a:cubicBezTo>
                  <a:pt x="188" y="297"/>
                  <a:pt x="191" y="284"/>
                  <a:pt x="191" y="271"/>
                </a:cubicBezTo>
                <a:cubicBezTo>
                  <a:pt x="192" y="273"/>
                  <a:pt x="193" y="274"/>
                  <a:pt x="194" y="276"/>
                </a:cubicBezTo>
                <a:cubicBezTo>
                  <a:pt x="198" y="286"/>
                  <a:pt x="199" y="296"/>
                  <a:pt x="197" y="306"/>
                </a:cubicBezTo>
                <a:cubicBezTo>
                  <a:pt x="206" y="305"/>
                  <a:pt x="215" y="303"/>
                  <a:pt x="223" y="301"/>
                </a:cubicBezTo>
                <a:cubicBezTo>
                  <a:pt x="227" y="291"/>
                  <a:pt x="229" y="281"/>
                  <a:pt x="229" y="271"/>
                </a:cubicBezTo>
                <a:cubicBezTo>
                  <a:pt x="230" y="272"/>
                  <a:pt x="231" y="273"/>
                  <a:pt x="232" y="275"/>
                </a:cubicBezTo>
                <a:cubicBezTo>
                  <a:pt x="235" y="282"/>
                  <a:pt x="237" y="289"/>
                  <a:pt x="237" y="296"/>
                </a:cubicBezTo>
                <a:cubicBezTo>
                  <a:pt x="249" y="291"/>
                  <a:pt x="261" y="284"/>
                  <a:pt x="272" y="276"/>
                </a:cubicBezTo>
                <a:cubicBezTo>
                  <a:pt x="277" y="271"/>
                  <a:pt x="282" y="265"/>
                  <a:pt x="286" y="258"/>
                </a:cubicBezTo>
                <a:cubicBezTo>
                  <a:pt x="285" y="261"/>
                  <a:pt x="285" y="265"/>
                  <a:pt x="283" y="268"/>
                </a:cubicBezTo>
                <a:cubicBezTo>
                  <a:pt x="282" y="272"/>
                  <a:pt x="280" y="276"/>
                  <a:pt x="278" y="279"/>
                </a:cubicBezTo>
                <a:cubicBezTo>
                  <a:pt x="283" y="283"/>
                  <a:pt x="287" y="287"/>
                  <a:pt x="292" y="291"/>
                </a:cubicBezTo>
                <a:cubicBezTo>
                  <a:pt x="294" y="293"/>
                  <a:pt x="295" y="295"/>
                  <a:pt x="297" y="297"/>
                </a:cubicBezTo>
                <a:cubicBezTo>
                  <a:pt x="250" y="304"/>
                  <a:pt x="212" y="336"/>
                  <a:pt x="196" y="378"/>
                </a:cubicBezTo>
                <a:cubicBezTo>
                  <a:pt x="217" y="386"/>
                  <a:pt x="233" y="406"/>
                  <a:pt x="233" y="430"/>
                </a:cubicBezTo>
                <a:cubicBezTo>
                  <a:pt x="233" y="437"/>
                  <a:pt x="231" y="444"/>
                  <a:pt x="228" y="451"/>
                </a:cubicBezTo>
                <a:cubicBezTo>
                  <a:pt x="227" y="453"/>
                  <a:pt x="226" y="455"/>
                  <a:pt x="225" y="457"/>
                </a:cubicBezTo>
                <a:cubicBezTo>
                  <a:pt x="225" y="458"/>
                  <a:pt x="224" y="459"/>
                  <a:pt x="224" y="460"/>
                </a:cubicBezTo>
                <a:cubicBezTo>
                  <a:pt x="223" y="461"/>
                  <a:pt x="222" y="462"/>
                  <a:pt x="221" y="463"/>
                </a:cubicBezTo>
                <a:cubicBezTo>
                  <a:pt x="214" y="472"/>
                  <a:pt x="205" y="479"/>
                  <a:pt x="194" y="482"/>
                </a:cubicBezTo>
                <a:cubicBezTo>
                  <a:pt x="189" y="484"/>
                  <a:pt x="184" y="485"/>
                  <a:pt x="178" y="485"/>
                </a:cubicBezTo>
                <a:cubicBezTo>
                  <a:pt x="178" y="485"/>
                  <a:pt x="177" y="485"/>
                  <a:pt x="177" y="485"/>
                </a:cubicBezTo>
                <a:cubicBezTo>
                  <a:pt x="175" y="485"/>
                  <a:pt x="173" y="484"/>
                  <a:pt x="171" y="484"/>
                </a:cubicBezTo>
                <a:cubicBezTo>
                  <a:pt x="170" y="484"/>
                  <a:pt x="170" y="484"/>
                  <a:pt x="169" y="484"/>
                </a:cubicBezTo>
                <a:cubicBezTo>
                  <a:pt x="167" y="483"/>
                  <a:pt x="165" y="483"/>
                  <a:pt x="163" y="483"/>
                </a:cubicBezTo>
                <a:cubicBezTo>
                  <a:pt x="163" y="482"/>
                  <a:pt x="163" y="482"/>
                  <a:pt x="162" y="482"/>
                </a:cubicBezTo>
                <a:cubicBezTo>
                  <a:pt x="157" y="481"/>
                  <a:pt x="152" y="478"/>
                  <a:pt x="147" y="475"/>
                </a:cubicBezTo>
                <a:cubicBezTo>
                  <a:pt x="146" y="475"/>
                  <a:pt x="145" y="474"/>
                  <a:pt x="144" y="473"/>
                </a:cubicBezTo>
                <a:cubicBezTo>
                  <a:pt x="138" y="470"/>
                  <a:pt x="132" y="468"/>
                  <a:pt x="124" y="468"/>
                </a:cubicBezTo>
                <a:cubicBezTo>
                  <a:pt x="102" y="468"/>
                  <a:pt x="84" y="486"/>
                  <a:pt x="84" y="509"/>
                </a:cubicBezTo>
                <a:cubicBezTo>
                  <a:pt x="84" y="513"/>
                  <a:pt x="84" y="516"/>
                  <a:pt x="85" y="520"/>
                </a:cubicBezTo>
                <a:cubicBezTo>
                  <a:pt x="93" y="510"/>
                  <a:pt x="105" y="503"/>
                  <a:pt x="119" y="503"/>
                </a:cubicBezTo>
                <a:cubicBezTo>
                  <a:pt x="143" y="503"/>
                  <a:pt x="162" y="523"/>
                  <a:pt x="162" y="547"/>
                </a:cubicBezTo>
                <a:cubicBezTo>
                  <a:pt x="162" y="550"/>
                  <a:pt x="162" y="554"/>
                  <a:pt x="161" y="557"/>
                </a:cubicBezTo>
                <a:cubicBezTo>
                  <a:pt x="222" y="557"/>
                  <a:pt x="273" y="514"/>
                  <a:pt x="285" y="456"/>
                </a:cubicBezTo>
                <a:cubicBezTo>
                  <a:pt x="279" y="446"/>
                  <a:pt x="275" y="435"/>
                  <a:pt x="275" y="423"/>
                </a:cubicBezTo>
                <a:cubicBezTo>
                  <a:pt x="275" y="411"/>
                  <a:pt x="278" y="399"/>
                  <a:pt x="285" y="390"/>
                </a:cubicBezTo>
                <a:cubicBezTo>
                  <a:pt x="285" y="390"/>
                  <a:pt x="285" y="390"/>
                  <a:pt x="285" y="390"/>
                </a:cubicBezTo>
                <a:cubicBezTo>
                  <a:pt x="285" y="390"/>
                  <a:pt x="285" y="389"/>
                  <a:pt x="285" y="389"/>
                </a:cubicBezTo>
                <a:cubicBezTo>
                  <a:pt x="285" y="389"/>
                  <a:pt x="285" y="389"/>
                  <a:pt x="285" y="389"/>
                </a:cubicBezTo>
                <a:cubicBezTo>
                  <a:pt x="286" y="387"/>
                  <a:pt x="287" y="386"/>
                  <a:pt x="288" y="385"/>
                </a:cubicBezTo>
                <a:cubicBezTo>
                  <a:pt x="288" y="385"/>
                  <a:pt x="288" y="385"/>
                  <a:pt x="289" y="384"/>
                </a:cubicBezTo>
                <a:cubicBezTo>
                  <a:pt x="297" y="375"/>
                  <a:pt x="308" y="367"/>
                  <a:pt x="320" y="364"/>
                </a:cubicBezTo>
                <a:cubicBezTo>
                  <a:pt x="321" y="364"/>
                  <a:pt x="322" y="364"/>
                  <a:pt x="323" y="364"/>
                </a:cubicBezTo>
                <a:cubicBezTo>
                  <a:pt x="323" y="364"/>
                  <a:pt x="323" y="364"/>
                  <a:pt x="323" y="364"/>
                </a:cubicBezTo>
                <a:cubicBezTo>
                  <a:pt x="323" y="347"/>
                  <a:pt x="325" y="330"/>
                  <a:pt x="331" y="314"/>
                </a:cubicBezTo>
                <a:cubicBezTo>
                  <a:pt x="333" y="310"/>
                  <a:pt x="335" y="305"/>
                  <a:pt x="337" y="301"/>
                </a:cubicBezTo>
                <a:cubicBezTo>
                  <a:pt x="332" y="322"/>
                  <a:pt x="332" y="342"/>
                  <a:pt x="336" y="362"/>
                </a:cubicBezTo>
                <a:cubicBezTo>
                  <a:pt x="337" y="363"/>
                  <a:pt x="337" y="363"/>
                  <a:pt x="337" y="363"/>
                </a:cubicBezTo>
                <a:cubicBezTo>
                  <a:pt x="337" y="363"/>
                  <a:pt x="337" y="363"/>
                  <a:pt x="337" y="364"/>
                </a:cubicBezTo>
                <a:cubicBezTo>
                  <a:pt x="337" y="364"/>
                  <a:pt x="337" y="364"/>
                  <a:pt x="337" y="364"/>
                </a:cubicBezTo>
                <a:cubicBezTo>
                  <a:pt x="343" y="390"/>
                  <a:pt x="356" y="412"/>
                  <a:pt x="375" y="430"/>
                </a:cubicBezTo>
                <a:cubicBezTo>
                  <a:pt x="382" y="426"/>
                  <a:pt x="390" y="424"/>
                  <a:pt x="398" y="424"/>
                </a:cubicBezTo>
                <a:cubicBezTo>
                  <a:pt x="421" y="424"/>
                  <a:pt x="440" y="440"/>
                  <a:pt x="443" y="462"/>
                </a:cubicBezTo>
                <a:cubicBezTo>
                  <a:pt x="443" y="465"/>
                  <a:pt x="443" y="467"/>
                  <a:pt x="443" y="469"/>
                </a:cubicBezTo>
                <a:cubicBezTo>
                  <a:pt x="443" y="492"/>
                  <a:pt x="426" y="511"/>
                  <a:pt x="403" y="514"/>
                </a:cubicBezTo>
                <a:cubicBezTo>
                  <a:pt x="403" y="514"/>
                  <a:pt x="402" y="514"/>
                  <a:pt x="401" y="514"/>
                </a:cubicBezTo>
                <a:cubicBezTo>
                  <a:pt x="389" y="516"/>
                  <a:pt x="378" y="522"/>
                  <a:pt x="370" y="532"/>
                </a:cubicBezTo>
                <a:cubicBezTo>
                  <a:pt x="371" y="532"/>
                  <a:pt x="371" y="532"/>
                  <a:pt x="371" y="532"/>
                </a:cubicBezTo>
                <a:cubicBezTo>
                  <a:pt x="368" y="536"/>
                  <a:pt x="365" y="540"/>
                  <a:pt x="364" y="544"/>
                </a:cubicBezTo>
                <a:cubicBezTo>
                  <a:pt x="363" y="545"/>
                  <a:pt x="363" y="545"/>
                  <a:pt x="363" y="546"/>
                </a:cubicBezTo>
                <a:cubicBezTo>
                  <a:pt x="363" y="547"/>
                  <a:pt x="362" y="549"/>
                  <a:pt x="362" y="550"/>
                </a:cubicBezTo>
                <a:cubicBezTo>
                  <a:pt x="361" y="553"/>
                  <a:pt x="361" y="556"/>
                  <a:pt x="361" y="559"/>
                </a:cubicBezTo>
                <a:cubicBezTo>
                  <a:pt x="361" y="570"/>
                  <a:pt x="364" y="579"/>
                  <a:pt x="370" y="587"/>
                </a:cubicBezTo>
                <a:cubicBezTo>
                  <a:pt x="370" y="575"/>
                  <a:pt x="374" y="564"/>
                  <a:pt x="383" y="555"/>
                </a:cubicBezTo>
                <a:cubicBezTo>
                  <a:pt x="399" y="538"/>
                  <a:pt x="427" y="538"/>
                  <a:pt x="444" y="555"/>
                </a:cubicBezTo>
                <a:cubicBezTo>
                  <a:pt x="447" y="559"/>
                  <a:pt x="450" y="563"/>
                  <a:pt x="452" y="567"/>
                </a:cubicBezTo>
                <a:cubicBezTo>
                  <a:pt x="455" y="573"/>
                  <a:pt x="456" y="580"/>
                  <a:pt x="456" y="586"/>
                </a:cubicBezTo>
                <a:cubicBezTo>
                  <a:pt x="460" y="585"/>
                  <a:pt x="464" y="582"/>
                  <a:pt x="468" y="578"/>
                </a:cubicBezTo>
                <a:cubicBezTo>
                  <a:pt x="493" y="554"/>
                  <a:pt x="505" y="522"/>
                  <a:pt x="506" y="490"/>
                </a:cubicBezTo>
                <a:cubicBezTo>
                  <a:pt x="506" y="479"/>
                  <a:pt x="504" y="468"/>
                  <a:pt x="502" y="458"/>
                </a:cubicBezTo>
                <a:cubicBezTo>
                  <a:pt x="498" y="442"/>
                  <a:pt x="491" y="427"/>
                  <a:pt x="481" y="413"/>
                </a:cubicBezTo>
                <a:cubicBezTo>
                  <a:pt x="480" y="413"/>
                  <a:pt x="480" y="413"/>
                  <a:pt x="480" y="413"/>
                </a:cubicBezTo>
                <a:cubicBezTo>
                  <a:pt x="453" y="411"/>
                  <a:pt x="431" y="394"/>
                  <a:pt x="424" y="369"/>
                </a:cubicBezTo>
                <a:cubicBezTo>
                  <a:pt x="424" y="369"/>
                  <a:pt x="424" y="369"/>
                  <a:pt x="424" y="369"/>
                </a:cubicBezTo>
                <a:cubicBezTo>
                  <a:pt x="422" y="364"/>
                  <a:pt x="421" y="358"/>
                  <a:pt x="421" y="353"/>
                </a:cubicBezTo>
                <a:cubicBezTo>
                  <a:pt x="421" y="347"/>
                  <a:pt x="422" y="342"/>
                  <a:pt x="423" y="337"/>
                </a:cubicBezTo>
                <a:cubicBezTo>
                  <a:pt x="424" y="337"/>
                  <a:pt x="424" y="336"/>
                  <a:pt x="424" y="336"/>
                </a:cubicBezTo>
                <a:cubicBezTo>
                  <a:pt x="424" y="335"/>
                  <a:pt x="424" y="334"/>
                  <a:pt x="424" y="334"/>
                </a:cubicBezTo>
                <a:cubicBezTo>
                  <a:pt x="429" y="317"/>
                  <a:pt x="442" y="303"/>
                  <a:pt x="457" y="296"/>
                </a:cubicBezTo>
                <a:cubicBezTo>
                  <a:pt x="482" y="286"/>
                  <a:pt x="500" y="261"/>
                  <a:pt x="500" y="233"/>
                </a:cubicBezTo>
                <a:cubicBezTo>
                  <a:pt x="500" y="205"/>
                  <a:pt x="483" y="182"/>
                  <a:pt x="460" y="171"/>
                </a:cubicBezTo>
                <a:cubicBezTo>
                  <a:pt x="483" y="160"/>
                  <a:pt x="500" y="137"/>
                  <a:pt x="500" y="109"/>
                </a:cubicBezTo>
                <a:cubicBezTo>
                  <a:pt x="500" y="72"/>
                  <a:pt x="469" y="41"/>
                  <a:pt x="432" y="41"/>
                </a:cubicBezTo>
                <a:cubicBezTo>
                  <a:pt x="394" y="41"/>
                  <a:pt x="363" y="72"/>
                  <a:pt x="363" y="109"/>
                </a:cubicBezTo>
                <a:cubicBezTo>
                  <a:pt x="363" y="137"/>
                  <a:pt x="380" y="160"/>
                  <a:pt x="403" y="171"/>
                </a:cubicBezTo>
                <a:cubicBezTo>
                  <a:pt x="395" y="175"/>
                  <a:pt x="389" y="179"/>
                  <a:pt x="383" y="185"/>
                </a:cubicBezTo>
                <a:cubicBezTo>
                  <a:pt x="383" y="186"/>
                  <a:pt x="382" y="186"/>
                  <a:pt x="382" y="186"/>
                </a:cubicBezTo>
                <a:cubicBezTo>
                  <a:pt x="381" y="187"/>
                  <a:pt x="380" y="189"/>
                  <a:pt x="378" y="191"/>
                </a:cubicBezTo>
                <a:cubicBezTo>
                  <a:pt x="378" y="191"/>
                  <a:pt x="378" y="191"/>
                  <a:pt x="377" y="192"/>
                </a:cubicBezTo>
                <a:cubicBezTo>
                  <a:pt x="376" y="193"/>
                  <a:pt x="375" y="195"/>
                  <a:pt x="374" y="197"/>
                </a:cubicBezTo>
                <a:cubicBezTo>
                  <a:pt x="373" y="197"/>
                  <a:pt x="373" y="198"/>
                  <a:pt x="373" y="198"/>
                </a:cubicBezTo>
                <a:cubicBezTo>
                  <a:pt x="372" y="200"/>
                  <a:pt x="371" y="201"/>
                  <a:pt x="370" y="203"/>
                </a:cubicBezTo>
                <a:cubicBezTo>
                  <a:pt x="370" y="204"/>
                  <a:pt x="370" y="204"/>
                  <a:pt x="370" y="205"/>
                </a:cubicBezTo>
                <a:cubicBezTo>
                  <a:pt x="369" y="207"/>
                  <a:pt x="368" y="209"/>
                  <a:pt x="367" y="211"/>
                </a:cubicBezTo>
                <a:cubicBezTo>
                  <a:pt x="367" y="211"/>
                  <a:pt x="367" y="211"/>
                  <a:pt x="367" y="211"/>
                </a:cubicBezTo>
                <a:cubicBezTo>
                  <a:pt x="367" y="211"/>
                  <a:pt x="367" y="211"/>
                  <a:pt x="367" y="211"/>
                </a:cubicBezTo>
                <a:cubicBezTo>
                  <a:pt x="366" y="215"/>
                  <a:pt x="365" y="218"/>
                  <a:pt x="364" y="222"/>
                </a:cubicBezTo>
                <a:cubicBezTo>
                  <a:pt x="364" y="224"/>
                  <a:pt x="364" y="225"/>
                  <a:pt x="364" y="227"/>
                </a:cubicBezTo>
                <a:cubicBezTo>
                  <a:pt x="364" y="227"/>
                  <a:pt x="364" y="227"/>
                  <a:pt x="364" y="227"/>
                </a:cubicBezTo>
                <a:cubicBezTo>
                  <a:pt x="364" y="227"/>
                  <a:pt x="364" y="227"/>
                  <a:pt x="364" y="227"/>
                </a:cubicBezTo>
                <a:cubicBezTo>
                  <a:pt x="364" y="228"/>
                  <a:pt x="364" y="230"/>
                  <a:pt x="364" y="232"/>
                </a:cubicBezTo>
                <a:cubicBezTo>
                  <a:pt x="364" y="266"/>
                  <a:pt x="411" y="258"/>
                  <a:pt x="411" y="258"/>
                </a:cubicBezTo>
                <a:cubicBezTo>
                  <a:pt x="411" y="258"/>
                  <a:pt x="400" y="253"/>
                  <a:pt x="400" y="244"/>
                </a:cubicBezTo>
                <a:cubicBezTo>
                  <a:pt x="400" y="231"/>
                  <a:pt x="421" y="215"/>
                  <a:pt x="393" y="211"/>
                </a:cubicBezTo>
                <a:cubicBezTo>
                  <a:pt x="394" y="209"/>
                  <a:pt x="395" y="208"/>
                  <a:pt x="396" y="206"/>
                </a:cubicBezTo>
                <a:cubicBezTo>
                  <a:pt x="396" y="206"/>
                  <a:pt x="396" y="206"/>
                  <a:pt x="396" y="206"/>
                </a:cubicBezTo>
                <a:cubicBezTo>
                  <a:pt x="398" y="204"/>
                  <a:pt x="399" y="202"/>
                  <a:pt x="401" y="201"/>
                </a:cubicBezTo>
                <a:cubicBezTo>
                  <a:pt x="401" y="200"/>
                  <a:pt x="402" y="200"/>
                  <a:pt x="402" y="200"/>
                </a:cubicBezTo>
                <a:cubicBezTo>
                  <a:pt x="404" y="198"/>
                  <a:pt x="405" y="197"/>
                  <a:pt x="407" y="196"/>
                </a:cubicBezTo>
                <a:cubicBezTo>
                  <a:pt x="407" y="196"/>
                  <a:pt x="407" y="196"/>
                  <a:pt x="408" y="195"/>
                </a:cubicBezTo>
                <a:cubicBezTo>
                  <a:pt x="412" y="193"/>
                  <a:pt x="416" y="191"/>
                  <a:pt x="421" y="190"/>
                </a:cubicBezTo>
                <a:cubicBezTo>
                  <a:pt x="422" y="189"/>
                  <a:pt x="422" y="189"/>
                  <a:pt x="422" y="189"/>
                </a:cubicBezTo>
                <a:cubicBezTo>
                  <a:pt x="424" y="189"/>
                  <a:pt x="427" y="189"/>
                  <a:pt x="429" y="188"/>
                </a:cubicBezTo>
                <a:cubicBezTo>
                  <a:pt x="430" y="188"/>
                  <a:pt x="431" y="188"/>
                  <a:pt x="432" y="188"/>
                </a:cubicBezTo>
                <a:cubicBezTo>
                  <a:pt x="456" y="188"/>
                  <a:pt x="476" y="208"/>
                  <a:pt x="476" y="233"/>
                </a:cubicBezTo>
                <a:cubicBezTo>
                  <a:pt x="476" y="235"/>
                  <a:pt x="476" y="237"/>
                  <a:pt x="475" y="240"/>
                </a:cubicBezTo>
                <a:cubicBezTo>
                  <a:pt x="473" y="265"/>
                  <a:pt x="447" y="286"/>
                  <a:pt x="415" y="288"/>
                </a:cubicBezTo>
                <a:cubicBezTo>
                  <a:pt x="414" y="288"/>
                  <a:pt x="413" y="288"/>
                  <a:pt x="411" y="288"/>
                </a:cubicBezTo>
                <a:cubicBezTo>
                  <a:pt x="393" y="288"/>
                  <a:pt x="374" y="283"/>
                  <a:pt x="358" y="272"/>
                </a:cubicBezTo>
                <a:cubicBezTo>
                  <a:pt x="331" y="255"/>
                  <a:pt x="314" y="225"/>
                  <a:pt x="314" y="192"/>
                </a:cubicBezTo>
                <a:cubicBezTo>
                  <a:pt x="314" y="191"/>
                  <a:pt x="314" y="191"/>
                  <a:pt x="314" y="191"/>
                </a:cubicBezTo>
                <a:cubicBezTo>
                  <a:pt x="313" y="188"/>
                  <a:pt x="312" y="186"/>
                  <a:pt x="311" y="184"/>
                </a:cubicBezTo>
                <a:cubicBezTo>
                  <a:pt x="303" y="169"/>
                  <a:pt x="291" y="157"/>
                  <a:pt x="275" y="150"/>
                </a:cubicBezTo>
                <a:cubicBezTo>
                  <a:pt x="277" y="150"/>
                  <a:pt x="278" y="149"/>
                  <a:pt x="280" y="149"/>
                </a:cubicBezTo>
                <a:cubicBezTo>
                  <a:pt x="293" y="149"/>
                  <a:pt x="304" y="153"/>
                  <a:pt x="313" y="161"/>
                </a:cubicBezTo>
                <a:cubicBezTo>
                  <a:pt x="314" y="152"/>
                  <a:pt x="316" y="145"/>
                  <a:pt x="318" y="137"/>
                </a:cubicBezTo>
                <a:cubicBezTo>
                  <a:pt x="311" y="127"/>
                  <a:pt x="301" y="119"/>
                  <a:pt x="289" y="115"/>
                </a:cubicBezTo>
                <a:cubicBezTo>
                  <a:pt x="291" y="114"/>
                  <a:pt x="293" y="114"/>
                  <a:pt x="294" y="114"/>
                </a:cubicBezTo>
                <a:cubicBezTo>
                  <a:pt x="305" y="114"/>
                  <a:pt x="315" y="117"/>
                  <a:pt x="323" y="122"/>
                </a:cubicBezTo>
                <a:cubicBezTo>
                  <a:pt x="326" y="115"/>
                  <a:pt x="329" y="109"/>
                  <a:pt x="333" y="102"/>
                </a:cubicBezTo>
                <a:cubicBezTo>
                  <a:pt x="325" y="92"/>
                  <a:pt x="315" y="84"/>
                  <a:pt x="304" y="79"/>
                </a:cubicBezTo>
                <a:cubicBezTo>
                  <a:pt x="305" y="79"/>
                  <a:pt x="307" y="79"/>
                  <a:pt x="309" y="78"/>
                </a:cubicBezTo>
                <a:cubicBezTo>
                  <a:pt x="320" y="78"/>
                  <a:pt x="331" y="82"/>
                  <a:pt x="340" y="88"/>
                </a:cubicBezTo>
                <a:cubicBezTo>
                  <a:pt x="340" y="61"/>
                  <a:pt x="340" y="61"/>
                  <a:pt x="340" y="61"/>
                </a:cubicBezTo>
                <a:cubicBezTo>
                  <a:pt x="339" y="60"/>
                  <a:pt x="339" y="60"/>
                  <a:pt x="339" y="60"/>
                </a:cubicBezTo>
                <a:cubicBezTo>
                  <a:pt x="294" y="36"/>
                  <a:pt x="294" y="36"/>
                  <a:pt x="294" y="36"/>
                </a:cubicBezTo>
                <a:cubicBezTo>
                  <a:pt x="266" y="21"/>
                  <a:pt x="266" y="21"/>
                  <a:pt x="266" y="21"/>
                </a:cubicBezTo>
                <a:cubicBezTo>
                  <a:pt x="243" y="9"/>
                  <a:pt x="243" y="9"/>
                  <a:pt x="243" y="9"/>
                </a:cubicBezTo>
                <a:cubicBezTo>
                  <a:pt x="243" y="9"/>
                  <a:pt x="243" y="9"/>
                  <a:pt x="243" y="9"/>
                </a:cubicBezTo>
                <a:cubicBezTo>
                  <a:pt x="226" y="0"/>
                  <a:pt x="226" y="0"/>
                  <a:pt x="226" y="0"/>
                </a:cubicBezTo>
                <a:cubicBezTo>
                  <a:pt x="226" y="3"/>
                  <a:pt x="225" y="6"/>
                  <a:pt x="224" y="8"/>
                </a:cubicBezTo>
                <a:cubicBezTo>
                  <a:pt x="224" y="8"/>
                  <a:pt x="224" y="8"/>
                  <a:pt x="224" y="8"/>
                </a:cubicBezTo>
                <a:cubicBezTo>
                  <a:pt x="223" y="10"/>
                  <a:pt x="223" y="11"/>
                  <a:pt x="222" y="12"/>
                </a:cubicBezTo>
                <a:cubicBezTo>
                  <a:pt x="222" y="12"/>
                  <a:pt x="222" y="12"/>
                  <a:pt x="222" y="12"/>
                </a:cubicBezTo>
                <a:cubicBezTo>
                  <a:pt x="217" y="25"/>
                  <a:pt x="209" y="38"/>
                  <a:pt x="200" y="49"/>
                </a:cubicBezTo>
                <a:cubicBezTo>
                  <a:pt x="199" y="50"/>
                  <a:pt x="199" y="51"/>
                  <a:pt x="198" y="52"/>
                </a:cubicBezTo>
                <a:cubicBezTo>
                  <a:pt x="197" y="53"/>
                  <a:pt x="196" y="53"/>
                  <a:pt x="196" y="54"/>
                </a:cubicBezTo>
                <a:cubicBezTo>
                  <a:pt x="195" y="55"/>
                  <a:pt x="194" y="55"/>
                  <a:pt x="194" y="56"/>
                </a:cubicBezTo>
                <a:cubicBezTo>
                  <a:pt x="197" y="61"/>
                  <a:pt x="200" y="66"/>
                  <a:pt x="200" y="72"/>
                </a:cubicBezTo>
                <a:cubicBezTo>
                  <a:pt x="200" y="75"/>
                  <a:pt x="199" y="78"/>
                  <a:pt x="198" y="81"/>
                </a:cubicBezTo>
                <a:cubicBezTo>
                  <a:pt x="200" y="84"/>
                  <a:pt x="201" y="88"/>
                  <a:pt x="202" y="92"/>
                </a:cubicBezTo>
                <a:cubicBezTo>
                  <a:pt x="207" y="84"/>
                  <a:pt x="216" y="79"/>
                  <a:pt x="226" y="79"/>
                </a:cubicBezTo>
                <a:cubicBezTo>
                  <a:pt x="243" y="79"/>
                  <a:pt x="256" y="92"/>
                  <a:pt x="256" y="109"/>
                </a:cubicBezTo>
                <a:cubicBezTo>
                  <a:pt x="256" y="125"/>
                  <a:pt x="243" y="138"/>
                  <a:pt x="226" y="138"/>
                </a:cubicBezTo>
                <a:cubicBezTo>
                  <a:pt x="218" y="138"/>
                  <a:pt x="211" y="135"/>
                  <a:pt x="206" y="130"/>
                </a:cubicBezTo>
                <a:cubicBezTo>
                  <a:pt x="205" y="140"/>
                  <a:pt x="204" y="149"/>
                  <a:pt x="201" y="158"/>
                </a:cubicBezTo>
                <a:cubicBezTo>
                  <a:pt x="201" y="158"/>
                  <a:pt x="201" y="159"/>
                  <a:pt x="201" y="159"/>
                </a:cubicBezTo>
                <a:cubicBezTo>
                  <a:pt x="200" y="159"/>
                  <a:pt x="200" y="160"/>
                  <a:pt x="200" y="161"/>
                </a:cubicBezTo>
                <a:cubicBezTo>
                  <a:pt x="199" y="164"/>
                  <a:pt x="198" y="167"/>
                  <a:pt x="197" y="170"/>
                </a:cubicBezTo>
                <a:cubicBezTo>
                  <a:pt x="195" y="175"/>
                  <a:pt x="192" y="180"/>
                  <a:pt x="189" y="185"/>
                </a:cubicBezTo>
                <a:cubicBezTo>
                  <a:pt x="185" y="192"/>
                  <a:pt x="180" y="198"/>
                  <a:pt x="174" y="203"/>
                </a:cubicBezTo>
                <a:cubicBezTo>
                  <a:pt x="171" y="207"/>
                  <a:pt x="167" y="210"/>
                  <a:pt x="163" y="213"/>
                </a:cubicBezTo>
                <a:cubicBezTo>
                  <a:pt x="173" y="200"/>
                  <a:pt x="179" y="186"/>
                  <a:pt x="181" y="171"/>
                </a:cubicBezTo>
                <a:cubicBezTo>
                  <a:pt x="165" y="171"/>
                  <a:pt x="149" y="166"/>
                  <a:pt x="136" y="158"/>
                </a:cubicBezTo>
                <a:cubicBezTo>
                  <a:pt x="135" y="164"/>
                  <a:pt x="133" y="170"/>
                  <a:pt x="130" y="177"/>
                </a:cubicBezTo>
                <a:cubicBezTo>
                  <a:pt x="129" y="180"/>
                  <a:pt x="127" y="183"/>
                  <a:pt x="125" y="186"/>
                </a:cubicBezTo>
                <a:cubicBezTo>
                  <a:pt x="129" y="174"/>
                  <a:pt x="129" y="162"/>
                  <a:pt x="126" y="151"/>
                </a:cubicBezTo>
                <a:cubicBezTo>
                  <a:pt x="126" y="151"/>
                  <a:pt x="126" y="151"/>
                  <a:pt x="126" y="151"/>
                </a:cubicBezTo>
                <a:cubicBezTo>
                  <a:pt x="126" y="151"/>
                  <a:pt x="126" y="151"/>
                  <a:pt x="126" y="151"/>
                </a:cubicBezTo>
                <a:cubicBezTo>
                  <a:pt x="126" y="151"/>
                  <a:pt x="126" y="150"/>
                  <a:pt x="126" y="150"/>
                </a:cubicBezTo>
                <a:cubicBezTo>
                  <a:pt x="126" y="150"/>
                  <a:pt x="126" y="150"/>
                  <a:pt x="125" y="150"/>
                </a:cubicBezTo>
                <a:cubicBezTo>
                  <a:pt x="125" y="150"/>
                  <a:pt x="125" y="150"/>
                  <a:pt x="125" y="150"/>
                </a:cubicBezTo>
                <a:cubicBezTo>
                  <a:pt x="115" y="148"/>
                  <a:pt x="104" y="149"/>
                  <a:pt x="94" y="152"/>
                </a:cubicBezTo>
                <a:cubicBezTo>
                  <a:pt x="97" y="150"/>
                  <a:pt x="100" y="148"/>
                  <a:pt x="103" y="147"/>
                </a:cubicBezTo>
                <a:cubicBezTo>
                  <a:pt x="108" y="145"/>
                  <a:pt x="112" y="143"/>
                  <a:pt x="117" y="142"/>
                </a:cubicBezTo>
                <a:cubicBezTo>
                  <a:pt x="107" y="131"/>
                  <a:pt x="100" y="118"/>
                  <a:pt x="96" y="103"/>
                </a:cubicBezTo>
                <a:cubicBezTo>
                  <a:pt x="95" y="104"/>
                  <a:pt x="95" y="104"/>
                  <a:pt x="94" y="105"/>
                </a:cubicBezTo>
                <a:cubicBezTo>
                  <a:pt x="92" y="106"/>
                  <a:pt x="89" y="107"/>
                  <a:pt x="86" y="107"/>
                </a:cubicBezTo>
                <a:cubicBezTo>
                  <a:pt x="81" y="108"/>
                  <a:pt x="75" y="108"/>
                  <a:pt x="70" y="10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36"/>
                  <a:pt x="71" y="147"/>
                  <a:pt x="75" y="156"/>
                </a:cubicBezTo>
                <a:cubicBezTo>
                  <a:pt x="69" y="197"/>
                  <a:pt x="69" y="197"/>
                  <a:pt x="69" y="197"/>
                </a:cubicBezTo>
                <a:cubicBezTo>
                  <a:pt x="109" y="203"/>
                  <a:pt x="109" y="203"/>
                  <a:pt x="109" y="203"/>
                </a:cubicBezTo>
                <a:cubicBezTo>
                  <a:pt x="123" y="213"/>
                  <a:pt x="139" y="220"/>
                  <a:pt x="157" y="221"/>
                </a:cubicBezTo>
                <a:cubicBezTo>
                  <a:pt x="153" y="223"/>
                  <a:pt x="150" y="226"/>
                  <a:pt x="147" y="228"/>
                </a:cubicBezTo>
                <a:cubicBezTo>
                  <a:pt x="203" y="228"/>
                  <a:pt x="203" y="228"/>
                  <a:pt x="203" y="228"/>
                </a:cubicBezTo>
                <a:cubicBezTo>
                  <a:pt x="207" y="228"/>
                  <a:pt x="207" y="228"/>
                  <a:pt x="207" y="228"/>
                </a:cubicBezTo>
                <a:cubicBezTo>
                  <a:pt x="198" y="234"/>
                  <a:pt x="185" y="244"/>
                  <a:pt x="174" y="248"/>
                </a:cubicBezTo>
                <a:cubicBezTo>
                  <a:pt x="138" y="262"/>
                  <a:pt x="101" y="257"/>
                  <a:pt x="70" y="238"/>
                </a:cubicBezTo>
                <a:cubicBezTo>
                  <a:pt x="69" y="237"/>
                  <a:pt x="69" y="237"/>
                  <a:pt x="69" y="237"/>
                </a:cubicBezTo>
                <a:cubicBezTo>
                  <a:pt x="52" y="229"/>
                  <a:pt x="32" y="231"/>
                  <a:pt x="17" y="244"/>
                </a:cubicBezTo>
                <a:cubicBezTo>
                  <a:pt x="5" y="256"/>
                  <a:pt x="0" y="272"/>
                  <a:pt x="3" y="288"/>
                </a:cubicBezTo>
                <a:cubicBezTo>
                  <a:pt x="7" y="281"/>
                  <a:pt x="14" y="275"/>
                  <a:pt x="23" y="272"/>
                </a:cubicBezTo>
                <a:cubicBezTo>
                  <a:pt x="41" y="266"/>
                  <a:pt x="61" y="277"/>
                  <a:pt x="67" y="296"/>
                </a:cubicBezTo>
                <a:close/>
                <a:moveTo>
                  <a:pt x="387" y="109"/>
                </a:moveTo>
                <a:cubicBezTo>
                  <a:pt x="387" y="85"/>
                  <a:pt x="407" y="65"/>
                  <a:pt x="432" y="65"/>
                </a:cubicBezTo>
                <a:cubicBezTo>
                  <a:pt x="456" y="65"/>
                  <a:pt x="476" y="85"/>
                  <a:pt x="476" y="109"/>
                </a:cubicBezTo>
                <a:cubicBezTo>
                  <a:pt x="476" y="134"/>
                  <a:pt x="456" y="154"/>
                  <a:pt x="432" y="154"/>
                </a:cubicBezTo>
                <a:cubicBezTo>
                  <a:pt x="407" y="154"/>
                  <a:pt x="387" y="134"/>
                  <a:pt x="387" y="109"/>
                </a:cubicBezTo>
                <a:close/>
                <a:moveTo>
                  <a:pt x="248" y="42"/>
                </a:moveTo>
                <a:cubicBezTo>
                  <a:pt x="248" y="43"/>
                  <a:pt x="247" y="44"/>
                  <a:pt x="247" y="45"/>
                </a:cubicBezTo>
                <a:cubicBezTo>
                  <a:pt x="246" y="49"/>
                  <a:pt x="241" y="52"/>
                  <a:pt x="236" y="52"/>
                </a:cubicBezTo>
                <a:cubicBezTo>
                  <a:pt x="233" y="52"/>
                  <a:pt x="230" y="50"/>
                  <a:pt x="229" y="48"/>
                </a:cubicBezTo>
                <a:cubicBezTo>
                  <a:pt x="227" y="46"/>
                  <a:pt x="226" y="43"/>
                  <a:pt x="226" y="40"/>
                </a:cubicBezTo>
                <a:cubicBezTo>
                  <a:pt x="227" y="34"/>
                  <a:pt x="232" y="30"/>
                  <a:pt x="238" y="30"/>
                </a:cubicBezTo>
                <a:cubicBezTo>
                  <a:pt x="244" y="31"/>
                  <a:pt x="248" y="36"/>
                  <a:pt x="248" y="42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2116932" y="1134665"/>
            <a:ext cx="4910137" cy="2692401"/>
          </a:xfrm>
        </p:spPr>
        <p:txBody>
          <a:bodyPr lIns="90000" anchor="ctr" anchorCtr="1">
            <a:noAutofit/>
          </a:bodyPr>
          <a:lstStyle>
            <a:lvl1pPr marL="0" indent="0" algn="ctr">
              <a:buNone/>
              <a:defRPr sz="44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78011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4783500"/>
            <a:ext cx="9144000" cy="360000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97462"/>
            <a:ext cx="7886700" cy="746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44398"/>
            <a:ext cx="7886700" cy="333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71453" y="4886212"/>
            <a:ext cx="703447" cy="154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fld id="{3F2DB349-D844-F140-BD48-943C54C28848}" type="datetime1">
              <a:rPr lang="fi-FI" smtClean="0"/>
              <a:pPr/>
              <a:t>29.8.2019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0" y="4886212"/>
            <a:ext cx="3080611" cy="154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</a:defRPr>
            </a:lvl1pPr>
          </a:lstStyle>
          <a:p>
            <a:r>
              <a:rPr lang="fi-FI" dirty="0"/>
              <a:t>Työ- ja elinkeinoministeriö </a:t>
            </a:r>
            <a:r>
              <a:rPr lang="bg-BG" dirty="0"/>
              <a:t>•</a:t>
            </a:r>
            <a:r>
              <a:rPr lang="fi-FI" dirty="0"/>
              <a:t> </a:t>
            </a:r>
            <a:r>
              <a:rPr lang="fi-FI" dirty="0" err="1"/>
              <a:t>www.tem.fi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6152" y="4886212"/>
            <a:ext cx="538239" cy="154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2"/>
                </a:solidFill>
              </a:defRPr>
            </a:lvl1pPr>
          </a:lstStyle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662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9" r:id="rId4"/>
    <p:sldLayoutId id="2147483677" r:id="rId5"/>
    <p:sldLayoutId id="2147483680" r:id="rId6"/>
  </p:sldLayoutIdLst>
  <p:hf hdr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165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8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TNO-</a:t>
            </a:r>
            <a:r>
              <a:rPr lang="en-GB" sz="3600" dirty="0" err="1" smtClean="0"/>
              <a:t>foorumi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err="1" smtClean="0"/>
              <a:t>Jyväskylä</a:t>
            </a:r>
            <a:r>
              <a:rPr lang="en-GB" sz="3600" dirty="0" smtClean="0"/>
              <a:t> 28.-29.8.</a:t>
            </a:r>
            <a:endParaRPr lang="en-GB" sz="36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Anna Toni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16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4A-9348-8F4E-84E6-1AC861A3D50B}" type="datetime1">
              <a:rPr lang="fi-FI" smtClean="0"/>
              <a:pPr/>
              <a:t>29.8.2019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2</a:t>
            </a:fld>
            <a:endParaRPr lang="fi-FI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811400">
            <a:off x="1071334" y="704976"/>
            <a:ext cx="6058377" cy="3315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7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Työllisyyden</a:t>
            </a:r>
            <a:r>
              <a:rPr lang="en-GB" dirty="0" smtClean="0"/>
              <a:t> </a:t>
            </a:r>
            <a:r>
              <a:rPr lang="en-GB" dirty="0" err="1" smtClean="0"/>
              <a:t>edistämisen</a:t>
            </a:r>
            <a:r>
              <a:rPr lang="en-GB" dirty="0" smtClean="0"/>
              <a:t> </a:t>
            </a:r>
            <a:r>
              <a:rPr lang="en-GB" dirty="0" err="1" smtClean="0"/>
              <a:t>ministerityöryhmä</a:t>
            </a:r>
            <a:r>
              <a:rPr lang="en-GB" dirty="0" smtClean="0"/>
              <a:t>, </a:t>
            </a:r>
            <a:r>
              <a:rPr lang="en-GB" sz="1500" dirty="0" err="1"/>
              <a:t>pj</a:t>
            </a:r>
            <a:r>
              <a:rPr lang="en-GB" sz="1500" dirty="0"/>
              <a:t>. Timo </a:t>
            </a:r>
            <a:r>
              <a:rPr lang="en-GB" sz="1500" dirty="0" err="1"/>
              <a:t>Harakka</a:t>
            </a:r>
            <a:endParaRPr lang="en-GB" sz="15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14487" y="1046019"/>
            <a:ext cx="6143164" cy="3713018"/>
          </a:xfrm>
        </p:spPr>
        <p:txBody>
          <a:bodyPr>
            <a:noAutofit/>
          </a:bodyPr>
          <a:lstStyle/>
          <a:p>
            <a:pPr marL="0" indent="0">
              <a:spcBef>
                <a:spcPts val="450"/>
              </a:spcBef>
              <a:buNone/>
            </a:pPr>
            <a:r>
              <a:rPr lang="fi-FI" sz="1050" b="0" dirty="0"/>
              <a:t>Työllisyyden edistämisen ministerityöryhmä ohjaa hallitusohjelman toteuttamista työllisyyden edistämisen, työmarkkinoihin liittyvien asioiden ja työlainsäädännön kehittämisen osalta. Ministerityöryhmä käsittelee seuraaviin kokonaisuuksiin liittyvät asiat:</a:t>
            </a:r>
          </a:p>
          <a:p>
            <a:pPr marL="0" indent="0">
              <a:lnSpc>
                <a:spcPct val="70000"/>
              </a:lnSpc>
              <a:spcBef>
                <a:spcPts val="450"/>
              </a:spcBef>
              <a:buNone/>
            </a:pPr>
            <a:endParaRPr lang="fi-FI" sz="900" b="0" dirty="0"/>
          </a:p>
          <a:p>
            <a:pPr marL="0" indent="0">
              <a:lnSpc>
                <a:spcPct val="70000"/>
              </a:lnSpc>
              <a:spcBef>
                <a:spcPts val="450"/>
              </a:spcBef>
              <a:buNone/>
            </a:pPr>
            <a:r>
              <a:rPr lang="fi-FI" sz="1050" b="0" dirty="0"/>
              <a:t>- työn kysyntä ja tarjonta, ml. palkkatuki, rekrytointituki ja yrittäjyyden edistäminen, kilpailukyky </a:t>
            </a:r>
          </a:p>
          <a:p>
            <a:pPr marL="0" indent="0">
              <a:lnSpc>
                <a:spcPct val="70000"/>
              </a:lnSpc>
              <a:spcBef>
                <a:spcPts val="450"/>
              </a:spcBef>
              <a:buNone/>
            </a:pPr>
            <a:r>
              <a:rPr lang="fi-FI" sz="1050" b="0" dirty="0"/>
              <a:t>- työn tuottavuuden edistäminen</a:t>
            </a:r>
          </a:p>
          <a:p>
            <a:pPr marL="0" indent="0">
              <a:lnSpc>
                <a:spcPct val="70000"/>
              </a:lnSpc>
              <a:spcBef>
                <a:spcPts val="450"/>
              </a:spcBef>
              <a:buNone/>
            </a:pPr>
            <a:r>
              <a:rPr lang="fi-FI" sz="1050" b="0" dirty="0"/>
              <a:t>- työllisyyspalvelut ja työttömyysturva, ml. työttömänä opiskelu</a:t>
            </a:r>
          </a:p>
          <a:p>
            <a:pPr marL="0" indent="0">
              <a:lnSpc>
                <a:spcPct val="70000"/>
              </a:lnSpc>
              <a:spcBef>
                <a:spcPts val="450"/>
              </a:spcBef>
              <a:buNone/>
            </a:pPr>
            <a:r>
              <a:rPr lang="fi-FI" sz="1050" b="0" dirty="0"/>
              <a:t>- työlainsäädäntö ja paikallinen sopiminen</a:t>
            </a:r>
          </a:p>
          <a:p>
            <a:pPr marL="0" indent="0">
              <a:lnSpc>
                <a:spcPct val="70000"/>
              </a:lnSpc>
              <a:spcBef>
                <a:spcPts val="450"/>
              </a:spcBef>
              <a:buNone/>
            </a:pPr>
            <a:r>
              <a:rPr lang="fi-FI" sz="1050" b="0" dirty="0"/>
              <a:t>- työkyvyn edistäminen, ml. osatyökykyisten työllisyys</a:t>
            </a:r>
          </a:p>
          <a:p>
            <a:pPr marL="0" indent="0">
              <a:lnSpc>
                <a:spcPct val="70000"/>
              </a:lnSpc>
              <a:spcBef>
                <a:spcPts val="450"/>
              </a:spcBef>
              <a:buNone/>
            </a:pPr>
            <a:r>
              <a:rPr lang="fi-FI" sz="1050" b="0" dirty="0"/>
              <a:t>- työmarkkinoiden ammatillinen ja alueellinen </a:t>
            </a:r>
            <a:r>
              <a:rPr lang="fi-FI" sz="1050" b="0" dirty="0" err="1"/>
              <a:t>kohtaanto</a:t>
            </a:r>
            <a:r>
              <a:rPr lang="fi-FI" sz="1050" b="0" dirty="0"/>
              <a:t>, ml. osaavan työvoiman saatavuus</a:t>
            </a:r>
          </a:p>
          <a:p>
            <a:pPr marL="0" indent="0">
              <a:lnSpc>
                <a:spcPct val="70000"/>
              </a:lnSpc>
              <a:spcBef>
                <a:spcPts val="450"/>
              </a:spcBef>
              <a:buNone/>
            </a:pPr>
            <a:r>
              <a:rPr lang="fi-FI" sz="1050" b="0" dirty="0"/>
              <a:t>- työperäinen maahanmuutto ja kotouttaminen</a:t>
            </a:r>
          </a:p>
          <a:p>
            <a:pPr marL="0" indent="0">
              <a:lnSpc>
                <a:spcPct val="70000"/>
              </a:lnSpc>
              <a:spcBef>
                <a:spcPts val="450"/>
              </a:spcBef>
              <a:buNone/>
            </a:pPr>
            <a:r>
              <a:rPr lang="fi-FI" sz="1050" b="0" dirty="0"/>
              <a:t>- työelämässä syrjäytymisen torjunta</a:t>
            </a:r>
          </a:p>
          <a:p>
            <a:pPr marL="0" indent="0">
              <a:lnSpc>
                <a:spcPct val="70000"/>
              </a:lnSpc>
              <a:spcBef>
                <a:spcPts val="450"/>
              </a:spcBef>
              <a:buNone/>
            </a:pPr>
            <a:r>
              <a:rPr lang="fi-FI" sz="1050" b="0" dirty="0"/>
              <a:t>- jatkuva oppiminen </a:t>
            </a:r>
          </a:p>
          <a:p>
            <a:pPr marL="0" indent="0">
              <a:lnSpc>
                <a:spcPct val="70000"/>
              </a:lnSpc>
              <a:spcBef>
                <a:spcPts val="450"/>
              </a:spcBef>
              <a:buNone/>
            </a:pPr>
            <a:endParaRPr lang="fi-FI" sz="900" b="0" dirty="0"/>
          </a:p>
          <a:p>
            <a:pPr marL="0" indent="0">
              <a:lnSpc>
                <a:spcPct val="100000"/>
              </a:lnSpc>
              <a:spcBef>
                <a:spcPts val="450"/>
              </a:spcBef>
              <a:buNone/>
            </a:pPr>
            <a:r>
              <a:rPr lang="fi-FI" sz="900" b="0" u="sng" dirty="0"/>
              <a:t>Työryhmän jäsenet ovat:</a:t>
            </a:r>
          </a:p>
          <a:p>
            <a:pPr>
              <a:lnSpc>
                <a:spcPct val="70000"/>
              </a:lnSpc>
              <a:spcBef>
                <a:spcPts val="450"/>
              </a:spcBef>
            </a:pPr>
            <a:r>
              <a:rPr lang="fi-FI" sz="900" b="0" dirty="0"/>
              <a:t>Kehitysyhteistyö- ja ulkomaankauppaministeri Ville Skinnari</a:t>
            </a:r>
          </a:p>
          <a:p>
            <a:pPr>
              <a:lnSpc>
                <a:spcPct val="70000"/>
              </a:lnSpc>
              <a:spcBef>
                <a:spcPts val="450"/>
              </a:spcBef>
            </a:pPr>
            <a:r>
              <a:rPr lang="fi-FI" sz="900" b="0" dirty="0"/>
              <a:t>Valtiovarainministeri Mika Lintilä</a:t>
            </a:r>
          </a:p>
          <a:p>
            <a:pPr>
              <a:lnSpc>
                <a:spcPct val="70000"/>
              </a:lnSpc>
              <a:spcBef>
                <a:spcPts val="450"/>
              </a:spcBef>
            </a:pPr>
            <a:r>
              <a:rPr lang="fi-FI" sz="900" b="0" dirty="0"/>
              <a:t>Elinkeinoministeri Katri </a:t>
            </a:r>
            <a:r>
              <a:rPr lang="fi-FI" sz="900" b="0" dirty="0" err="1"/>
              <a:t>Kulmuni</a:t>
            </a:r>
            <a:endParaRPr lang="fi-FI" sz="900" b="0" dirty="0"/>
          </a:p>
          <a:p>
            <a:pPr>
              <a:lnSpc>
                <a:spcPct val="70000"/>
              </a:lnSpc>
              <a:spcBef>
                <a:spcPts val="450"/>
              </a:spcBef>
            </a:pPr>
            <a:r>
              <a:rPr lang="fi-FI" sz="900" b="0" dirty="0"/>
              <a:t>Sisäministeri Maria Ohisalo</a:t>
            </a:r>
          </a:p>
          <a:p>
            <a:pPr>
              <a:lnSpc>
                <a:spcPct val="70000"/>
              </a:lnSpc>
              <a:spcBef>
                <a:spcPts val="450"/>
              </a:spcBef>
            </a:pPr>
            <a:r>
              <a:rPr lang="fi-FI" sz="900" b="0" dirty="0" err="1"/>
              <a:t>Sosiaali</a:t>
            </a:r>
            <a:r>
              <a:rPr lang="fi-FI" sz="900" b="0" dirty="0"/>
              <a:t>- ja terveysministeri Aino-Kaisa Pekonen</a:t>
            </a:r>
          </a:p>
          <a:p>
            <a:pPr>
              <a:lnSpc>
                <a:spcPct val="70000"/>
              </a:lnSpc>
              <a:spcBef>
                <a:spcPts val="450"/>
              </a:spcBef>
            </a:pPr>
            <a:r>
              <a:rPr lang="fi-FI" sz="900" b="0" dirty="0"/>
              <a:t>Pohjoismaisen yhteistyön ja tasa-arvon ministeri Thomas Blomqvist</a:t>
            </a:r>
          </a:p>
          <a:p>
            <a:pPr>
              <a:lnSpc>
                <a:spcPct val="70000"/>
              </a:lnSpc>
              <a:spcBef>
                <a:spcPts val="450"/>
              </a:spcBef>
            </a:pPr>
            <a:r>
              <a:rPr lang="fi-FI" sz="900" b="0" dirty="0"/>
              <a:t>Sihteeristö- ja muista tukipalveluista vastaa työ- ja elinkeinoministeriö.</a:t>
            </a:r>
          </a:p>
          <a:p>
            <a:pPr>
              <a:lnSpc>
                <a:spcPct val="70000"/>
              </a:lnSpc>
              <a:spcBef>
                <a:spcPts val="450"/>
              </a:spcBef>
              <a:buFontTx/>
              <a:buChar char="-"/>
            </a:pPr>
            <a:endParaRPr lang="fi-FI" sz="1350" b="0" dirty="0"/>
          </a:p>
          <a:p>
            <a:pPr marL="0" indent="0">
              <a:buNone/>
            </a:pPr>
            <a:endParaRPr lang="fi-FI" sz="135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096F-6C22-4E38-9BF3-6D36C90275C4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Ministry of Economic Affairs and Employment of Finland •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445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18D1-828F-624F-B233-BF7AD71CC7E8}" type="datetime1">
              <a:rPr lang="fi-FI" smtClean="0"/>
              <a:pPr/>
              <a:t>29.8.2019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75AB-37F2-194C-B2B6-38235384CF06}" type="slidenum">
              <a:rPr lang="fi-FI" smtClean="0"/>
              <a:pPr/>
              <a:t>4</a:t>
            </a:fld>
            <a:endParaRPr lang="fi-FI"/>
          </a:p>
        </p:txBody>
      </p:sp>
      <p:graphicFrame>
        <p:nvGraphicFramePr>
          <p:cNvPr id="5" name="Kaaviokuva 4"/>
          <p:cNvGraphicFramePr/>
          <p:nvPr>
            <p:extLst>
              <p:ext uri="{D42A27DB-BD31-4B8C-83A1-F6EECF244321}">
                <p14:modId xmlns:p14="http://schemas.microsoft.com/office/powerpoint/2010/main" val="3717496753"/>
              </p:ext>
            </p:extLst>
          </p:nvPr>
        </p:nvGraphicFramePr>
        <p:xfrm>
          <a:off x="60960" y="-1"/>
          <a:ext cx="9022080" cy="4746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5006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14492" y="397463"/>
            <a:ext cx="5098036" cy="475374"/>
          </a:xfrm>
        </p:spPr>
        <p:txBody>
          <a:bodyPr>
            <a:normAutofit fontScale="90000"/>
          </a:bodyPr>
          <a:lstStyle/>
          <a:p>
            <a:r>
              <a:rPr lang="fi-FI" dirty="0"/>
              <a:t>Alatyöryhmien yhteiset </a:t>
            </a:r>
            <a:r>
              <a:rPr lang="fi-FI" dirty="0" smtClean="0"/>
              <a:t>tehtävät: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14488" y="699655"/>
            <a:ext cx="5915025" cy="3780272"/>
          </a:xfrm>
        </p:spPr>
        <p:txBody>
          <a:bodyPr>
            <a:normAutofit fontScale="77500" lnSpcReduction="20000"/>
          </a:bodyPr>
          <a:lstStyle/>
          <a:p>
            <a:endParaRPr lang="fi-FI" dirty="0" smtClean="0"/>
          </a:p>
          <a:p>
            <a:r>
              <a:rPr lang="fi-FI" dirty="0" smtClean="0"/>
              <a:t>Työllisyysaste 75%:iin hallituskauden aikana</a:t>
            </a:r>
          </a:p>
          <a:p>
            <a:r>
              <a:rPr lang="fi-FI" dirty="0" smtClean="0"/>
              <a:t>Työllisten määrän lisääminen vähintään 60 000 henkilöllä 2023 loppuun mennessä</a:t>
            </a:r>
          </a:p>
          <a:p>
            <a:r>
              <a:rPr lang="fi-FI" dirty="0" smtClean="0"/>
              <a:t>Julkisen talouden tasapaino vuonna 2023 </a:t>
            </a:r>
          </a:p>
          <a:p>
            <a:r>
              <a:rPr lang="fi-FI" dirty="0" smtClean="0"/>
              <a:t>Toimenpide-ehdotukset ministerityöryhmälle hallitusohjelman linjausten mukaisesti</a:t>
            </a:r>
          </a:p>
          <a:p>
            <a:r>
              <a:rPr lang="fi-FI" dirty="0" smtClean="0"/>
              <a:t>Erityinen huomio vaikeasti työllistyvien työllisyyden lisäämiseen ja pyrkimykseen kohti työelämän tasa-arvon parantumista</a:t>
            </a:r>
          </a:p>
          <a:p>
            <a:r>
              <a:rPr lang="fi-FI" dirty="0" smtClean="0"/>
              <a:t>Valmisteltava ehdotukset  1) Budjettiriiheen 2019  2)  2020 julkisen talouden suunnitelmaan kevät 2020 ja 3) budjettiriiheen 2020</a:t>
            </a:r>
          </a:p>
          <a:p>
            <a:r>
              <a:rPr lang="fi-FI" dirty="0" smtClean="0"/>
              <a:t>Huomioitava: pitkän </a:t>
            </a:r>
            <a:r>
              <a:rPr lang="fi-FI" dirty="0"/>
              <a:t>aikavälin muutostarpeet, erityisesti työelämän murroksesta ja väestörakenteesta johtuva tarve työn tuottavuuden lisäämiseen, </a:t>
            </a:r>
            <a:r>
              <a:rPr lang="fi-FI" dirty="0" err="1"/>
              <a:t>osaamis</a:t>
            </a:r>
            <a:r>
              <a:rPr lang="fi-FI" dirty="0"/>
              <a:t>- ja koulutustarpeet sekä moninaistuvat työnteon muodot. </a:t>
            </a:r>
            <a:endParaRPr lang="fi-FI" dirty="0" smtClean="0"/>
          </a:p>
          <a:p>
            <a:r>
              <a:rPr lang="fi-FI" dirty="0" smtClean="0"/>
              <a:t>Muodostettava ja päivitettävä </a:t>
            </a:r>
            <a:r>
              <a:rPr lang="fi-FI" dirty="0"/>
              <a:t>tietopohjaista tilannekuvaa </a:t>
            </a:r>
            <a:r>
              <a:rPr lang="fi-FI" dirty="0" smtClean="0"/>
              <a:t>työn </a:t>
            </a:r>
            <a:r>
              <a:rPr lang="fi-FI" dirty="0"/>
              <a:t>pohjana. Hallitukselle esitettyjen </a:t>
            </a:r>
            <a:r>
              <a:rPr lang="fi-FI" u="sng" dirty="0"/>
              <a:t>keinojen ja niiden taustalla olevien tavoitteiden tulee perustua tietopohjaiseen tilannekuvaan.</a:t>
            </a:r>
          </a:p>
          <a:p>
            <a:r>
              <a:rPr lang="fi-FI" dirty="0" smtClean="0"/>
              <a:t>Ehdotusten vaikuttavuutta ja kustannustehokkuutta on arvioitava.  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42279-BC74-4EFE-B5D3-1205B8A6CF90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Ministry of Economic Affairs and Employment of Finland •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477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Osaaminen ja työmarkkinoiden </a:t>
            </a:r>
            <a:r>
              <a:rPr lang="fi-FI" dirty="0" err="1" smtClean="0"/>
              <a:t>kohtaanto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dirty="0" smtClean="0"/>
              <a:t>Tehtävät: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b="0" dirty="0"/>
              <a:t>Tarkastella kokonaisuutena työmarkkinoiden osaamistarpeisiin vastaamista ja valmistella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b="0" dirty="0"/>
              <a:t>ehdotukset osaavan työvoiman saatavuuden turvaamiseksi, erityisesti työelämälähtöisen </a:t>
            </a:r>
            <a:endParaRPr lang="fi-FI" b="0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fi-FI" b="0" dirty="0" smtClean="0"/>
              <a:t>Työvoimakoulutuksen ja </a:t>
            </a:r>
            <a:r>
              <a:rPr lang="fi-FI" b="0" dirty="0"/>
              <a:t>jatkuvan oppimisen mallin kehittämiseksi (ml. rahoitus) sekä työvoiman </a:t>
            </a:r>
            <a:endParaRPr lang="fi-FI" b="0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fi-FI" b="0" dirty="0" smtClean="0"/>
              <a:t>ammatillisen ja </a:t>
            </a:r>
            <a:r>
              <a:rPr lang="fi-FI" b="0" dirty="0"/>
              <a:t>alueellisen </a:t>
            </a:r>
            <a:r>
              <a:rPr lang="fi-FI" b="0" dirty="0" err="1"/>
              <a:t>kohtaannon</a:t>
            </a:r>
            <a:r>
              <a:rPr lang="fi-FI" b="0" dirty="0"/>
              <a:t> parantamiseksi</a:t>
            </a:r>
            <a:r>
              <a:rPr lang="fi-FI" b="0" dirty="0" smtClean="0"/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b="0" dirty="0" smtClean="0"/>
              <a:t>Myös </a:t>
            </a:r>
            <a:r>
              <a:rPr lang="fi-FI" b="0" dirty="0"/>
              <a:t>työttömien omaehtoisen opiskelun </a:t>
            </a:r>
            <a:r>
              <a:rPr lang="fi-FI" b="0" dirty="0" smtClean="0"/>
              <a:t>edistäminen kuuluu </a:t>
            </a:r>
            <a:r>
              <a:rPr lang="fi-FI" b="0" dirty="0"/>
              <a:t>alatyöryhmän tehtäviin.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b="0" dirty="0"/>
              <a:t>Alatyöryhmän tehtävänä on jatkuvan oppimisen edistämiseksi etsiä keinoja digitaalisuuden </a:t>
            </a:r>
            <a:endParaRPr lang="fi-FI" b="0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fi-FI" b="0" dirty="0" smtClean="0"/>
              <a:t>hyödyntämiseksi, koulutustarjonnan </a:t>
            </a:r>
            <a:r>
              <a:rPr lang="fi-FI" b="0" dirty="0"/>
              <a:t>ja rahoitusmallien kehittämiseksi sekä elinikäistä oppimista </a:t>
            </a:r>
            <a:endParaRPr lang="fi-FI" b="0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fi-FI" b="0" dirty="0" smtClean="0"/>
              <a:t>koskevan lainsäädännön </a:t>
            </a:r>
            <a:r>
              <a:rPr lang="fi-FI" b="0" dirty="0"/>
              <a:t>kokoamiseksi yhteen</a:t>
            </a:r>
            <a:r>
              <a:rPr lang="fi-FI" b="0" dirty="0" smtClean="0"/>
              <a:t>.</a:t>
            </a:r>
          </a:p>
          <a:p>
            <a:pPr marL="0" indent="0">
              <a:lnSpc>
                <a:spcPct val="110000"/>
              </a:lnSpc>
              <a:buNone/>
            </a:pPr>
            <a:endParaRPr lang="fi-FI" b="0" dirty="0"/>
          </a:p>
          <a:p>
            <a:pPr marL="0" indent="0">
              <a:lnSpc>
                <a:spcPct val="110000"/>
              </a:lnSpc>
              <a:buNone/>
            </a:pPr>
            <a:r>
              <a:rPr lang="fi-FI" b="0" dirty="0"/>
              <a:t>Elinikäisen ohjauksen saatavuus, nuorisotakuu sekä työn‐ ja työhyvinvoinnin kehittäminen ovat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b="0" dirty="0"/>
              <a:t>osa osaavan työvoiman saatavuus –kokonaisuutta</a:t>
            </a:r>
            <a:r>
              <a:rPr lang="fi-FI" b="0" dirty="0" smtClean="0"/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b="0" i="1" dirty="0" smtClean="0"/>
              <a:t>Pj.</a:t>
            </a:r>
            <a:r>
              <a:rPr lang="fi-FI" b="0" dirty="0" smtClean="0"/>
              <a:t> Teija Felt</a:t>
            </a:r>
            <a:r>
              <a:rPr lang="fi-FI" b="0" i="1" dirty="0" smtClean="0"/>
              <a:t>, sihteerit</a:t>
            </a:r>
            <a:r>
              <a:rPr lang="fi-FI" b="0" dirty="0" smtClean="0"/>
              <a:t>, Janne Savolainen ja Anna Toni</a:t>
            </a:r>
            <a:endParaRPr lang="fi-FI" b="0" dirty="0"/>
          </a:p>
          <a:p>
            <a:pPr marL="0" indent="0">
              <a:lnSpc>
                <a:spcPct val="110000"/>
              </a:lnSpc>
              <a:buNone/>
            </a:pPr>
            <a:r>
              <a:rPr lang="fi-FI" b="0" i="1" dirty="0"/>
              <a:t>Kokoonpano: </a:t>
            </a:r>
            <a:r>
              <a:rPr lang="fi-FI" b="0" dirty="0"/>
              <a:t>TEM, OKM, STM, VM, Kuntaliitto, työmarkkinajärjestöt, SY</a:t>
            </a:r>
            <a:r>
              <a:rPr lang="fi-FI" b="0" dirty="0" smtClean="0"/>
              <a:t>.</a:t>
            </a:r>
          </a:p>
          <a:p>
            <a:pPr marL="0" indent="0">
              <a:lnSpc>
                <a:spcPct val="110000"/>
              </a:lnSpc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42279-BC74-4EFE-B5D3-1205B8A6CF90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Ministry of Economic Affairs and Employment of Finland •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764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Alatyöryhmän tehtävät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1614488" y="734292"/>
            <a:ext cx="5915025" cy="374563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</a:pPr>
            <a:r>
              <a:rPr lang="fi-FI" sz="1725" dirty="0"/>
              <a:t>Tehdä tilannekatsaus työmarkkinoiden osaamistarpeista ja valmistella ehdotukset osaavan työvoiman saatavuudeksi. </a:t>
            </a:r>
          </a:p>
          <a:p>
            <a:pPr>
              <a:lnSpc>
                <a:spcPct val="110000"/>
              </a:lnSpc>
            </a:pPr>
            <a:r>
              <a:rPr lang="fi-FI" sz="1725" dirty="0"/>
              <a:t>Huomioitava erityisesti </a:t>
            </a:r>
          </a:p>
          <a:p>
            <a:pPr lvl="1">
              <a:lnSpc>
                <a:spcPct val="110000"/>
              </a:lnSpc>
            </a:pPr>
            <a:r>
              <a:rPr lang="fi-FI" sz="1500" dirty="0"/>
              <a:t>työelämälähtöisen  työvoimakoulutuksen kehittäminen.  </a:t>
            </a:r>
          </a:p>
          <a:p>
            <a:pPr lvl="1">
              <a:lnSpc>
                <a:spcPct val="110000"/>
              </a:lnSpc>
            </a:pPr>
            <a:r>
              <a:rPr lang="fi-FI" sz="1500" dirty="0"/>
              <a:t>Jatkuvan oppimisen mallin kehittäminen (ml. rahoitus).</a:t>
            </a:r>
          </a:p>
          <a:p>
            <a:pPr lvl="1">
              <a:lnSpc>
                <a:spcPct val="110000"/>
              </a:lnSpc>
            </a:pPr>
            <a:r>
              <a:rPr lang="fi-FI" sz="1500" dirty="0"/>
              <a:t>työvoiman ammatillisen ja alueellisen </a:t>
            </a:r>
            <a:r>
              <a:rPr lang="fi-FI" sz="1500" dirty="0" err="1"/>
              <a:t>kohtaannon</a:t>
            </a:r>
            <a:r>
              <a:rPr lang="fi-FI" sz="1500" dirty="0"/>
              <a:t> parantaminen.</a:t>
            </a:r>
          </a:p>
          <a:p>
            <a:pPr lvl="1">
              <a:lnSpc>
                <a:spcPct val="110000"/>
              </a:lnSpc>
            </a:pPr>
            <a:r>
              <a:rPr lang="fi-FI" sz="1500" dirty="0"/>
              <a:t>Työttömien omaehtoisen opiskelun edistäminen. </a:t>
            </a:r>
          </a:p>
          <a:p>
            <a:pPr>
              <a:lnSpc>
                <a:spcPct val="110000"/>
              </a:lnSpc>
            </a:pPr>
            <a:endParaRPr lang="fi-FI" sz="1725" b="0" dirty="0"/>
          </a:p>
          <a:p>
            <a:pPr>
              <a:lnSpc>
                <a:spcPct val="110000"/>
              </a:lnSpc>
            </a:pPr>
            <a:r>
              <a:rPr lang="fi-FI" sz="1725" dirty="0"/>
              <a:t>Jatkuvan oppimisen edistämiseksi </a:t>
            </a:r>
          </a:p>
          <a:p>
            <a:pPr lvl="1">
              <a:lnSpc>
                <a:spcPct val="110000"/>
              </a:lnSpc>
            </a:pPr>
            <a:r>
              <a:rPr lang="fi-FI" sz="1500" dirty="0"/>
              <a:t> digitaalisuuden hyödyntämiseksi. </a:t>
            </a:r>
          </a:p>
          <a:p>
            <a:pPr lvl="1">
              <a:lnSpc>
                <a:spcPct val="110000"/>
              </a:lnSpc>
            </a:pPr>
            <a:r>
              <a:rPr lang="fi-FI" sz="1500" dirty="0"/>
              <a:t> koulutustarjonnan suuntaamiseksi ja lisäämiseksi. </a:t>
            </a:r>
          </a:p>
          <a:p>
            <a:pPr lvl="1">
              <a:lnSpc>
                <a:spcPct val="110000"/>
              </a:lnSpc>
            </a:pPr>
            <a:r>
              <a:rPr lang="fi-FI" sz="1500" dirty="0"/>
              <a:t> rahoitusmallien kehittämiseksi. </a:t>
            </a:r>
          </a:p>
          <a:p>
            <a:pPr lvl="1">
              <a:lnSpc>
                <a:spcPct val="110000"/>
              </a:lnSpc>
            </a:pPr>
            <a:r>
              <a:rPr lang="fi-FI" sz="1500" dirty="0"/>
              <a:t> elinikäistä oppimista koskevan lainsäädännön kokoamiseksi yhteen.</a:t>
            </a:r>
          </a:p>
          <a:p>
            <a:pPr>
              <a:lnSpc>
                <a:spcPct val="110000"/>
              </a:lnSpc>
            </a:pPr>
            <a:endParaRPr lang="fi-FI" sz="1725" b="0" dirty="0"/>
          </a:p>
          <a:p>
            <a:pPr>
              <a:lnSpc>
                <a:spcPct val="110000"/>
              </a:lnSpc>
            </a:pPr>
            <a:r>
              <a:rPr lang="fi-FI" sz="1725" dirty="0"/>
              <a:t>Lisäksi kokonaisuuteen kuuluu</a:t>
            </a:r>
          </a:p>
          <a:p>
            <a:pPr lvl="1">
              <a:lnSpc>
                <a:spcPct val="110000"/>
              </a:lnSpc>
            </a:pPr>
            <a:r>
              <a:rPr lang="fi-FI" sz="1500" b="1" dirty="0">
                <a:solidFill>
                  <a:schemeClr val="accent2"/>
                </a:solidFill>
              </a:rPr>
              <a:t>Elinikäisen ohjauksen saatavuus</a:t>
            </a:r>
          </a:p>
          <a:p>
            <a:pPr lvl="1">
              <a:lnSpc>
                <a:spcPct val="110000"/>
              </a:lnSpc>
            </a:pPr>
            <a:r>
              <a:rPr lang="fi-FI" sz="1500" dirty="0"/>
              <a:t>Nuorisotakuu</a:t>
            </a:r>
          </a:p>
          <a:p>
            <a:pPr lvl="1">
              <a:lnSpc>
                <a:spcPct val="110000"/>
              </a:lnSpc>
            </a:pPr>
            <a:r>
              <a:rPr lang="fi-FI" sz="1500" dirty="0"/>
              <a:t>Työn‐ ja työhyvinvoinnin kehittäminen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C104-F7FD-40D2-A1D1-77E747A315DF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Ministry of Economic Affairs and Employment of Finland • www.tem.fi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75AB-37F2-194C-B2B6-38235384CF06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14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Elinikäinen ohjaus </a:t>
            </a:r>
            <a:r>
              <a:rPr lang="fi-FI" dirty="0" err="1" smtClean="0"/>
              <a:t>HAOssa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Hallitusohjelmakirjauksia</a:t>
            </a:r>
            <a:endParaRPr lang="fi-FI" dirty="0"/>
          </a:p>
          <a:p>
            <a:r>
              <a:rPr lang="fi-FI" dirty="0"/>
              <a:t>Luodaan kattavat elinikäisen ohjauksen palvelut, jotta kaikilla on yhdenvertaiset mahdollisuudet jatkuvaan oppimiseen ja jotta osaamisen kehittämistä ohjataan yksilön ja yhteiskunnan kannalta strategisesti. Erityisenä haasteena tunnistetaan, että työn murros ja </a:t>
            </a:r>
            <a:r>
              <a:rPr lang="fi-FI" dirty="0" err="1"/>
              <a:t>digitalisaatio</a:t>
            </a:r>
            <a:r>
              <a:rPr lang="fi-FI" dirty="0"/>
              <a:t> muuttavat eniten matalamman koulutustason vaativia töitä, joka korottaa uudelleenkoulutusta ryhmissä, jotka </a:t>
            </a:r>
            <a:r>
              <a:rPr lang="fi-FI" dirty="0" smtClean="0"/>
              <a:t>nykyisin </a:t>
            </a:r>
            <a:r>
              <a:rPr lang="fi-FI" dirty="0"/>
              <a:t>osallistuvat aikuiskoulutukseen vähän (s. 164</a:t>
            </a:r>
            <a:r>
              <a:rPr lang="fi-FI" dirty="0" smtClean="0"/>
              <a:t>).</a:t>
            </a:r>
            <a:endParaRPr lang="fi-FI" dirty="0"/>
          </a:p>
          <a:p>
            <a:r>
              <a:rPr lang="fi-FI" dirty="0"/>
              <a:t>Kehitetään ura- ja ohjauspalveluita työttömien lisäksi erityisesti pitkään perhevapailla olleille ja ikääntyneille työntekijöille. Työuraohjausta lisätään myös työssäkäyville ja yrittäjille (s. 129). </a:t>
            </a:r>
          </a:p>
          <a:p>
            <a:r>
              <a:rPr lang="fi-FI" dirty="0"/>
              <a:t>Vahvistetaan maahanmuuttajien osaamisen tunnistamista, ohjausta ja osaamiskeskustoimintaa. (s. 137). </a:t>
            </a:r>
          </a:p>
          <a:p>
            <a:r>
              <a:rPr lang="fi-FI" dirty="0" err="1"/>
              <a:t>Työhönvalmentajien</a:t>
            </a:r>
            <a:r>
              <a:rPr lang="fi-FI" dirty="0"/>
              <a:t> saatavuutta parannetaan TE- ja sosiaalipalveluissa (s. 131</a:t>
            </a:r>
            <a:r>
              <a:rPr lang="fi-FI" dirty="0" smtClean="0"/>
              <a:t>).</a:t>
            </a:r>
            <a:endParaRPr lang="fi-FI" dirty="0"/>
          </a:p>
          <a:p>
            <a:r>
              <a:rPr lang="fi-FI" dirty="0"/>
              <a:t>Vahvistetaan työpaikalla tapahtuvaa oppimista ja työpaikkaohjaajien roolia (s. 139</a:t>
            </a:r>
            <a:r>
              <a:rPr lang="fi-FI" dirty="0" smtClean="0"/>
              <a:t>).</a:t>
            </a:r>
            <a:endParaRPr lang="fi-FI" dirty="0"/>
          </a:p>
          <a:p>
            <a:r>
              <a:rPr lang="fi-FI" dirty="0"/>
              <a:t>Ohjaamoista sivuilla </a:t>
            </a:r>
            <a:r>
              <a:rPr lang="fi-FI" dirty="0" smtClean="0"/>
              <a:t>131 (nuorisotakuu)  </a:t>
            </a:r>
            <a:r>
              <a:rPr lang="fi-FI" dirty="0"/>
              <a:t>ja </a:t>
            </a:r>
            <a:r>
              <a:rPr lang="fi-FI" dirty="0" smtClean="0"/>
              <a:t>173 (nuorten </a:t>
            </a:r>
            <a:r>
              <a:rPr lang="fi-FI" dirty="0" err="1" smtClean="0"/>
              <a:t>kasvokkainen</a:t>
            </a:r>
            <a:r>
              <a:rPr lang="fi-FI" dirty="0" smtClean="0"/>
              <a:t> palvelu).</a:t>
            </a:r>
            <a:endParaRPr lang="fi-FI" dirty="0"/>
          </a:p>
          <a:p>
            <a:r>
              <a:rPr lang="fi-FI" dirty="0"/>
              <a:t>Vahvistetaan opinto-ohjausta eri koulutusasteilla. Selvitetään sitovat mitoitukset opinto-ohjaajien määrästä toisen asteen koulutuksessa ja jälkiohjausvelvoitteen ulottamisesta ammatilliseen koulutukseen sekä tukiopinto-ohjaus peruskoulusta toiselle asteelle osana oppivelvollisuusiän korotuksen ja maksuttoman toisen asteen koulutuksen valmistelua. Parannetaan maahanmuuttajataustaisten jatko-opintovalmiuksia lisäämällä opinto-ohjausta ja monialaista yhteistyötä perheiden kanssa.(</a:t>
            </a:r>
            <a:r>
              <a:rPr lang="fi-FI" dirty="0" smtClean="0"/>
              <a:t>s. 165)</a:t>
            </a:r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4A-9348-8F4E-84E6-1AC861A3D50B}" type="datetime1">
              <a:rPr lang="fi-FI" smtClean="0"/>
              <a:pPr/>
              <a:t>29.8.2019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845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HAOn</a:t>
            </a:r>
            <a:r>
              <a:rPr lang="fi-FI" dirty="0" smtClean="0"/>
              <a:t> toimeenpano / elinikäinen ohjaus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Osaaminen ja työmarkkinoiden </a:t>
            </a:r>
            <a:r>
              <a:rPr lang="fi-FI" dirty="0" err="1" smtClean="0"/>
              <a:t>kohtaanto</a:t>
            </a:r>
            <a:r>
              <a:rPr lang="fi-FI" smtClean="0"/>
              <a:t> -alatyöryhmä</a:t>
            </a:r>
            <a:endParaRPr lang="fi-FI" dirty="0" smtClean="0"/>
          </a:p>
          <a:p>
            <a:r>
              <a:rPr lang="fi-FI" dirty="0" smtClean="0"/>
              <a:t>TEM: TE-hallinnon uraohjauspalveluiden saatavuuden ja laadun kartoittaminen -&gt; tavoitteena kehitysehdotukset kevään lisätalousarvioehdotuksiin</a:t>
            </a:r>
          </a:p>
          <a:p>
            <a:r>
              <a:rPr lang="fi-FI" dirty="0" smtClean="0"/>
              <a:t>ELO valtakunnallisen työryhmän toimikausi päättyy tammikuussa 2020 – jatko?</a:t>
            </a:r>
          </a:p>
          <a:p>
            <a:endParaRPr lang="fi-FI" dirty="0" smtClean="0"/>
          </a:p>
          <a:p>
            <a:r>
              <a:rPr lang="fi-FI" dirty="0" smtClean="0"/>
              <a:t>Muuta:</a:t>
            </a:r>
          </a:p>
          <a:p>
            <a:pPr lvl="1"/>
            <a:r>
              <a:rPr lang="fi-FI" dirty="0" smtClean="0"/>
              <a:t>Hallitusohjelma painottaa elinikäistä ohjausta ja paitsiossa olevia ryhmiä – kehitystyö edellyttää poikkihallinnollista yhteistyötä</a:t>
            </a:r>
          </a:p>
          <a:p>
            <a:pPr lvl="1"/>
            <a:r>
              <a:rPr lang="fi-FI" dirty="0" smtClean="0"/>
              <a:t>Työllisyyspalveluiden kehittäminen kokonaisuudessaan</a:t>
            </a:r>
          </a:p>
          <a:p>
            <a:pPr lvl="1"/>
            <a:r>
              <a:rPr lang="fi-FI" dirty="0" smtClean="0"/>
              <a:t>TE-digihankkeen kehitystyö</a:t>
            </a:r>
          </a:p>
          <a:p>
            <a:pPr lvl="1"/>
            <a:r>
              <a:rPr lang="fi-FI" dirty="0" smtClean="0"/>
              <a:t>Nuorisotakuu/Ohjaamot?</a:t>
            </a:r>
          </a:p>
          <a:p>
            <a:pPr lvl="1"/>
            <a:r>
              <a:rPr lang="fi-FI" dirty="0" smtClean="0"/>
              <a:t>Hankkeiden jatkot?</a:t>
            </a:r>
          </a:p>
          <a:p>
            <a:pPr lvl="1"/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4A-9348-8F4E-84E6-1AC861A3D50B}" type="datetime1">
              <a:rPr lang="fi-FI" smtClean="0"/>
              <a:pPr/>
              <a:t>29.8.2019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950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_DB01_laaja__FI_V____RGB">
  <a:themeElements>
    <a:clrScheme name="TEM2016">
      <a:dk1>
        <a:srgbClr val="000000"/>
      </a:dk1>
      <a:lt1>
        <a:srgbClr val="FFFFFF"/>
      </a:lt1>
      <a:dk2>
        <a:srgbClr val="001E60"/>
      </a:dk2>
      <a:lt2>
        <a:srgbClr val="D5B37A"/>
      </a:lt2>
      <a:accent1>
        <a:srgbClr val="001E60"/>
      </a:accent1>
      <a:accent2>
        <a:srgbClr val="EE2737"/>
      </a:accent2>
      <a:accent3>
        <a:srgbClr val="FF8200"/>
      </a:accent3>
      <a:accent4>
        <a:srgbClr val="F2A900"/>
      </a:accent4>
      <a:accent5>
        <a:srgbClr val="97D700"/>
      </a:accent5>
      <a:accent6>
        <a:srgbClr val="00BFB3"/>
      </a:accent6>
      <a:hlink>
        <a:srgbClr val="009CDE"/>
      </a:hlink>
      <a:folHlink>
        <a:srgbClr val="485CC7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4200" b="1"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-ppt-vedos-1-vaaka.pptx" id="{E64F3C97-54AF-43FF-9651-728260338761}" vid="{7833688B-53DB-47C4-9BDC-425B6DD444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DCCBC3F-9D9D-4E65-B952-26073D96AC36" xsi:nil="true"/>
    <wic_System_Copyright xmlns="http://schemas.microsoft.com/sharepoint/v3/fields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Kuva" ma:contentTypeID="0x0101009148F5A04DDD49CBA7127AADA5FB792B00AADE34325A8B49CDA8BB4DB53328F214002F83B0A242B2A9418F9FEDD1844993A9" ma:contentTypeVersion="2" ma:contentTypeDescription="Lataa kuva palvelimeen." ma:contentTypeScope="" ma:versionID="fb4789130f1411516bb63831e0620a28">
  <xsd:schema xmlns:xsd="http://www.w3.org/2001/XMLSchema" xmlns:xs="http://www.w3.org/2001/XMLSchema" xmlns:p="http://schemas.microsoft.com/office/2006/metadata/properties" xmlns:ns1="http://schemas.microsoft.com/sharepoint/v3" xmlns:ns2="BDCCBC3F-9D9D-4E65-B952-26073D96AC36" xmlns:ns3="http://schemas.microsoft.com/sharepoint/v3/fields" xmlns:ns4="38379a60-7531-4de4-83b3-4f5e4640b8f1" targetNamespace="http://schemas.microsoft.com/office/2006/metadata/properties" ma:root="true" ma:fieldsID="16e394c00bd6974f80bd26a5fd470112" ns1:_="" ns2:_="" ns3:_="" ns4:_="">
    <xsd:import namespace="http://schemas.microsoft.com/sharepoint/v3"/>
    <xsd:import namespace="BDCCBC3F-9D9D-4E65-B952-26073D96AC36"/>
    <xsd:import namespace="http://schemas.microsoft.com/sharepoint/v3/fields"/>
    <xsd:import namespace="38379a60-7531-4de4-83b3-4f5e4640b8f1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  <xsd:element ref="ns4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-polku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Tiedostotyyppi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-tiedostotyyppi" ma:hidden="true" ma:internalName="HTML_x0020_File_x0020_Type" ma:readOnly="true">
      <xsd:simpleType>
        <xsd:restriction base="dms:Text"/>
      </xsd:simpleType>
    </xsd:element>
    <xsd:element name="FSObjType" ma:index="11" nillable="true" ma:displayName="Kohteen tyyppi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Ajoituksen alkamispäivämäärä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Ajoituksen päättymispäivämäärä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CCBC3F-9D9D-4E65-B952-26073D96AC36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Pikkukuva on olemassa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Esikatselu on olemassa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Leveys" ma:internalName="ImageWidth" ma:readOnly="true">
      <xsd:simpleType>
        <xsd:restriction base="dms:Unknown"/>
      </xsd:simpleType>
    </xsd:element>
    <xsd:element name="ImageHeight" ma:index="22" nillable="true" ma:displayName="Korkeus" ma:internalName="ImageHeight" ma:readOnly="true">
      <xsd:simpleType>
        <xsd:restriction base="dms:Unknown"/>
      </xsd:simpleType>
    </xsd:element>
    <xsd:element name="ImageCreateDate" ma:index="25" nillable="true" ma:displayName="Kuvattu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Tekijänoikeus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379a60-7531-4de4-83b3-4f5e4640b8f1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Tekijä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 ma:index="23" ma:displayName="Kommentit"/>
        <xsd:element name="keywords" minOccurs="0" maxOccurs="1" type="xsd:string" ma:index="14" ma:displayName="Avainsanat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CFAB04-F68D-4127-916C-A79765871422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BDCCBC3F-9D9D-4E65-B952-26073D96AC36"/>
    <ds:schemaRef ds:uri="http://schemas.microsoft.com/office/2006/documentManagement/types"/>
    <ds:schemaRef ds:uri="38379a60-7531-4de4-83b3-4f5e4640b8f1"/>
    <ds:schemaRef ds:uri="http://schemas.microsoft.com/office/infopath/2007/PartnerControls"/>
    <ds:schemaRef ds:uri="http://schemas.openxmlformats.org/package/2006/metadata/core-properties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30C80FA-A20B-406E-A250-D8F53A487E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DCCBC3F-9D9D-4E65-B952-26073D96AC36"/>
    <ds:schemaRef ds:uri="http://schemas.microsoft.com/sharepoint/v3/fields"/>
    <ds:schemaRef ds:uri="38379a60-7531-4de4-83b3-4f5e4640b8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8180152-8F7B-4E08-B8AB-9BE560DFF5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TEM_DB01_laaja__FI_V____RGB</Template>
  <TotalTime>1723</TotalTime>
  <Words>840</Words>
  <Application>Microsoft Office PowerPoint</Application>
  <PresentationFormat>Näytössä katseltava esitys (16:9)</PresentationFormat>
  <Paragraphs>120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TEM_DB01_laaja__FI_V____RGB</vt:lpstr>
      <vt:lpstr>TNO-foorumi Jyväskylä 28.-29.8.</vt:lpstr>
      <vt:lpstr>PowerPoint-esitys</vt:lpstr>
      <vt:lpstr>Työllisyyden edistämisen ministerityöryhmä, pj. Timo Harakka</vt:lpstr>
      <vt:lpstr>PowerPoint-esitys</vt:lpstr>
      <vt:lpstr>Alatyöryhmien yhteiset tehtävät: </vt:lpstr>
      <vt:lpstr>Osaaminen ja työmarkkinoiden kohtaanto</vt:lpstr>
      <vt:lpstr>Alatyöryhmän tehtävät   </vt:lpstr>
      <vt:lpstr>Elinikäinen ohjaus HAOssa</vt:lpstr>
      <vt:lpstr>HAOn toimeenpano / elinikäinen ohjaus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PowerPoint-pohja laajakuva</dc:title>
  <dc:creator>Riitta Elo</dc:creator>
  <cp:keywords/>
  <dc:description/>
  <cp:lastModifiedBy>Niemi-Pynttäri Merja</cp:lastModifiedBy>
  <cp:revision>145</cp:revision>
  <cp:lastPrinted>2016-06-14T09:11:17Z</cp:lastPrinted>
  <dcterms:created xsi:type="dcterms:W3CDTF">2016-06-23T07:14:33Z</dcterms:created>
  <dcterms:modified xsi:type="dcterms:W3CDTF">2019-08-29T04:51:56Z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0x0101009148F5A04DDD49CBA7127AADA5FB792B00AADE34325A8B49CDA8BB4DB53328F214002F83B0A242B2A9418F9FEDD1844993A9</vt:lpwstr>
  </property>
</Properties>
</file>