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Playfair Display"/>
      <p:regular r:id="rId12"/>
      <p:bold r:id="rId13"/>
      <p:italic r:id="rId14"/>
      <p:boldItalic r:id="rId15"/>
    </p:embeddedFont>
    <p:embeddedFont>
      <p:font typeface="Lat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PlayfairDisplay-bold.fntdata"/><Relationship Id="rId12" Type="http://schemas.openxmlformats.org/officeDocument/2006/relationships/font" Target="fonts/PlayfairDisplay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layfairDisplay-boldItalic.fntdata"/><Relationship Id="rId14" Type="http://schemas.openxmlformats.org/officeDocument/2006/relationships/font" Target="fonts/PlayfairDisplay-italic.fntdata"/><Relationship Id="rId17" Type="http://schemas.openxmlformats.org/officeDocument/2006/relationships/font" Target="fonts/Lato-bold.fntdata"/><Relationship Id="rId16" Type="http://schemas.openxmlformats.org/officeDocument/2006/relationships/font" Target="fonts/Lat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boldItalic.fntdata"/><Relationship Id="rId6" Type="http://schemas.openxmlformats.org/officeDocument/2006/relationships/slide" Target="slides/slide1.xml"/><Relationship Id="rId18" Type="http://schemas.openxmlformats.org/officeDocument/2006/relationships/font" Target="fonts/La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414de6985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414de6985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414de6985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414de6985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414de6985e_0_4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414de6985e_0_4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414de6985e_0_4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414de6985e_0_4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414de6985e_0_4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414de6985e_0_4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9050" y="748800"/>
            <a:ext cx="3645900" cy="3645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2992950" y="992700"/>
            <a:ext cx="3158100" cy="3158100"/>
          </a:xfrm>
          <a:prstGeom prst="rect">
            <a:avLst/>
          </a:prstGeom>
          <a:noFill/>
          <a:ln cap="flat" cmpd="sng" w="2857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096363" y="3266930"/>
            <a:ext cx="2951400" cy="7014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33100"/>
            <a:ext cx="8520600" cy="1610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29194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509550" y="1423875"/>
            <a:ext cx="8124900" cy="179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91378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dk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oral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Lapsettomuus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3096363" y="3266930"/>
            <a:ext cx="2951400" cy="701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Taru ja Aino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66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Biologinen syy löytyy yhtä usein niin naisesta (30%) kuin miehestä (30%) tai molemmista (30%). Osalla syy jää tuntemattomaksi (10%)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Noin joka kuudes hedelmällisessä iässä oleva pari yrittää lasta yli vuoden tuloksetta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Tärkein syy lapsettomuudelle on naisten ja miesten lasten hankintaiän siirtyminen myöhemmälle iälle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Naisesta aiheutuvia syitä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Munasolun kypsymis- ja irtoamishäiriöt yleisiä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Munanjohdinvaurio</a:t>
            </a:r>
            <a:r>
              <a:rPr lang="fi"/>
              <a:t>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Erilaiset kasvaimet kohdussa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Endometrioosi eli kohdun limakalvon sirottumatauti aiheuttaa tukoksia ja vaurioittaa munasarjoja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Erittäin aktiivinen liikkuminen ja sen aiheuttamat hormonihäiriöt</a:t>
            </a:r>
            <a:r>
              <a:rPr lang="fi"/>
              <a:t>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Muut taudit esim. kilpirauhasen vajaatoiminta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Miehestä aiheutuvia syitä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Siittiöiden vähäinen määrä tai niiden puuttuminen kokonaan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Rakenteelliset syyt esim. piilokives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Tulehdus kuten sukupuolitaudin jälkitila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Erektiohäiriöt tai siemensyöksyyn liittyvät ongelmat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Elämäntavat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Naisen ylipaino että alipaino mahdollistavat hormonihäiriöt ja tätä kautta lapsettomuuden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Tupakoiminen vaikuttaa miehellä siittiöiden määrään ja laatuun ja naisella munasolujen määrään, koska sukupuolielinten verenkierto heikentyy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 Runsas alkoholin käyttö mm. aiheuttaa kuukautiskierron häiriöitä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Lääkkeiden käyttö joihinkin sairauksiin voi vaikuttaa hedelmällisyyteen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Stressi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Hoitomuodot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950150"/>
            <a:ext cx="8520600" cy="381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Neuvonta, ohjaus ja tuki todella tärkeää, koska lapsettomuus voi olla myös henkisestikin raskasta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fi"/>
              <a:t>Munasolunirrotushoito</a:t>
            </a:r>
            <a:r>
              <a:rPr lang="fi"/>
              <a:t>: munarakkulan kasvua ja munasolun irtoamista edistetään hormonihoidolla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fi"/>
              <a:t>Keinosiemennys</a:t>
            </a:r>
            <a:r>
              <a:rPr lang="fi"/>
              <a:t>: siittiöt erotellaan siemennesteestä ja ruiskutetaan suoraan kohtuonteloon munasolun irtoamisen aikana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fi"/>
              <a:t> Inseminaatio eli k</a:t>
            </a:r>
            <a:r>
              <a:rPr b="1" lang="fi"/>
              <a:t>oeputkihedelmöitys: </a:t>
            </a:r>
            <a:r>
              <a:rPr lang="fi"/>
              <a:t>munasarjoihin kasvatetaan useita munarakkuloita, jotka kerätään ja hedelmöitetään laboratoriossa siittiöillä. Saaduista alkioista viedään kohtuun yksi tai kaksi ja loput pakastetaan.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fi"/>
              <a:t>Sijaissynnytys</a:t>
            </a: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oral">
  <a:themeElements>
    <a:clrScheme name="Coral">
      <a:dk1>
        <a:srgbClr val="F55E61"/>
      </a:dk1>
      <a:lt1>
        <a:srgbClr val="FFFFFF"/>
      </a:lt1>
      <a:dk2>
        <a:srgbClr val="5E696C"/>
      </a:dk2>
      <a:lt2>
        <a:srgbClr val="BFC7CA"/>
      </a:lt2>
      <a:accent1>
        <a:srgbClr val="1E2D31"/>
      </a:accent1>
      <a:accent2>
        <a:srgbClr val="273C42"/>
      </a:accent2>
      <a:accent3>
        <a:srgbClr val="83D061"/>
      </a:accent3>
      <a:accent4>
        <a:srgbClr val="F6CD4C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