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Mao´s</a:t>
            </a:r>
            <a:r>
              <a:rPr lang="fi-FI" dirty="0"/>
              <a:t> </a:t>
            </a:r>
            <a:r>
              <a:rPr lang="fi-FI" dirty="0" err="1"/>
              <a:t>domestic</a:t>
            </a:r>
            <a:r>
              <a:rPr lang="fi-FI" dirty="0"/>
              <a:t> </a:t>
            </a:r>
            <a:r>
              <a:rPr lang="fi-FI" dirty="0" err="1"/>
              <a:t>policy</a:t>
            </a:r>
            <a:r>
              <a:rPr lang="fi-FI" dirty="0"/>
              <a:t>: </a:t>
            </a:r>
            <a:r>
              <a:rPr lang="fi-FI" dirty="0" err="1"/>
              <a:t>Economy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Reform</a:t>
            </a:r>
            <a:r>
              <a:rPr lang="fi-FI" dirty="0"/>
              <a:t>, </a:t>
            </a:r>
            <a:r>
              <a:rPr lang="fi-FI" dirty="0" err="1"/>
              <a:t>FYP´s</a:t>
            </a:r>
            <a:r>
              <a:rPr lang="fi-FI" dirty="0"/>
              <a:t>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3475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Between</a:t>
            </a:r>
            <a:r>
              <a:rPr lang="fi-FI" dirty="0"/>
              <a:t> 20 and 50 </a:t>
            </a:r>
            <a:r>
              <a:rPr lang="fi-FI" dirty="0" err="1"/>
              <a:t>million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died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G.L.F</a:t>
            </a:r>
          </a:p>
          <a:p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Lushan</a:t>
            </a:r>
            <a:r>
              <a:rPr lang="fi-FI" dirty="0"/>
              <a:t> Conference in 1959 </a:t>
            </a:r>
            <a:r>
              <a:rPr lang="fi-FI" dirty="0" err="1"/>
              <a:t>Peng</a:t>
            </a:r>
            <a:r>
              <a:rPr lang="fi-FI" dirty="0"/>
              <a:t> </a:t>
            </a:r>
            <a:r>
              <a:rPr lang="fi-FI" dirty="0" err="1"/>
              <a:t>Dehuai</a:t>
            </a:r>
            <a:r>
              <a:rPr lang="fi-FI" dirty="0"/>
              <a:t> </a:t>
            </a:r>
            <a:r>
              <a:rPr lang="fi-FI" dirty="0" err="1"/>
              <a:t>openly</a:t>
            </a:r>
            <a:r>
              <a:rPr lang="fi-FI" dirty="0"/>
              <a:t> </a:t>
            </a:r>
            <a:r>
              <a:rPr lang="fi-FI" dirty="0" err="1"/>
              <a:t>attacked</a:t>
            </a:r>
            <a:r>
              <a:rPr lang="fi-FI" dirty="0"/>
              <a:t> Mao </a:t>
            </a:r>
            <a:r>
              <a:rPr lang="fi-FI" dirty="0" err="1"/>
              <a:t>because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catastrophy</a:t>
            </a:r>
            <a:r>
              <a:rPr lang="fi-FI" dirty="0"/>
              <a:t>→ he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dismissed</a:t>
            </a:r>
            <a:endParaRPr lang="fi-FI" dirty="0"/>
          </a:p>
          <a:p>
            <a:r>
              <a:rPr lang="fi-FI" dirty="0" err="1"/>
              <a:t>Result</a:t>
            </a:r>
            <a:r>
              <a:rPr lang="fi-FI" dirty="0"/>
              <a:t>: Mao </a:t>
            </a:r>
            <a:r>
              <a:rPr lang="fi-FI" dirty="0" err="1"/>
              <a:t>withdrew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office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1959: Liu </a:t>
            </a:r>
            <a:r>
              <a:rPr lang="fi-FI" dirty="0" err="1"/>
              <a:t>Shaoqi</a:t>
            </a:r>
            <a:r>
              <a:rPr lang="fi-FI" dirty="0"/>
              <a:t> and Deng Xiaoping to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crisis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	*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Australia and Canada</a:t>
            </a:r>
          </a:p>
          <a:p>
            <a:pPr marL="0" indent="0">
              <a:buNone/>
            </a:pPr>
            <a:r>
              <a:rPr lang="fi-FI" dirty="0"/>
              <a:t>		*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, </a:t>
            </a:r>
            <a:r>
              <a:rPr lang="fi-FI" dirty="0" err="1"/>
              <a:t>pay</a:t>
            </a:r>
            <a:r>
              <a:rPr lang="fi-FI" dirty="0"/>
              <a:t> </a:t>
            </a:r>
            <a:r>
              <a:rPr lang="fi-FI" dirty="0" err="1"/>
              <a:t>differentials</a:t>
            </a:r>
            <a:r>
              <a:rPr lang="fi-FI" dirty="0"/>
              <a:t> </a:t>
            </a:r>
            <a:r>
              <a:rPr lang="fi-FI" dirty="0" err="1"/>
              <a:t>brought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, </a:t>
            </a:r>
            <a:r>
              <a:rPr lang="fi-FI" dirty="0" err="1"/>
              <a:t>urban</a:t>
            </a:r>
            <a:r>
              <a:rPr lang="fi-FI" dirty="0"/>
              <a:t> </a:t>
            </a:r>
            <a:r>
              <a:rPr lang="fi-FI" dirty="0" err="1"/>
              <a:t>workers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			countryside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1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Liu </a:t>
            </a:r>
            <a:r>
              <a:rPr lang="fi-FI" dirty="0" err="1"/>
              <a:t>Shaoqi´s</a:t>
            </a:r>
            <a:r>
              <a:rPr lang="fi-FI" dirty="0"/>
              <a:t> and Deng </a:t>
            </a:r>
            <a:r>
              <a:rPr lang="fi-FI" dirty="0" err="1"/>
              <a:t>Xiaoping´s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recovery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In 1961 </a:t>
            </a:r>
            <a:r>
              <a:rPr lang="fi-FI" dirty="0" err="1"/>
              <a:t>communes</a:t>
            </a:r>
            <a:r>
              <a:rPr lang="fi-FI" dirty="0"/>
              <a:t> </a:t>
            </a:r>
            <a:r>
              <a:rPr lang="fi-FI" dirty="0" err="1"/>
              <a:t>reorganised</a:t>
            </a:r>
            <a:r>
              <a:rPr lang="fi-FI" dirty="0"/>
              <a:t>; </a:t>
            </a:r>
            <a:r>
              <a:rPr lang="fi-FI" dirty="0" err="1"/>
              <a:t>peasants´had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</a:t>
            </a:r>
            <a:r>
              <a:rPr lang="fi-FI" dirty="0" err="1"/>
              <a:t>instead</a:t>
            </a:r>
            <a:r>
              <a:rPr lang="fi-FI" dirty="0"/>
              <a:t> of </a:t>
            </a:r>
            <a:r>
              <a:rPr lang="fi-FI" dirty="0" err="1"/>
              <a:t>unnecessary</a:t>
            </a:r>
            <a:r>
              <a:rPr lang="fi-FI" dirty="0"/>
              <a:t> </a:t>
            </a:r>
            <a:r>
              <a:rPr lang="fi-FI" dirty="0" err="1"/>
              <a:t>industrial</a:t>
            </a:r>
            <a:r>
              <a:rPr lang="fi-FI" dirty="0"/>
              <a:t> </a:t>
            </a:r>
            <a:r>
              <a:rPr lang="fi-FI" dirty="0" err="1"/>
              <a:t>work</a:t>
            </a:r>
            <a:endParaRPr lang="fi-FI" dirty="0"/>
          </a:p>
          <a:p>
            <a:r>
              <a:rPr lang="fi-FI" dirty="0"/>
              <a:t>Small </a:t>
            </a:r>
            <a:r>
              <a:rPr lang="fi-FI" dirty="0" err="1"/>
              <a:t>private</a:t>
            </a:r>
            <a:r>
              <a:rPr lang="fi-FI" dirty="0"/>
              <a:t> </a:t>
            </a:r>
            <a:r>
              <a:rPr lang="fi-FI" dirty="0" err="1"/>
              <a:t>farms</a:t>
            </a:r>
            <a:r>
              <a:rPr lang="fi-FI" dirty="0"/>
              <a:t> </a:t>
            </a:r>
            <a:r>
              <a:rPr lang="fi-FI" dirty="0" err="1"/>
              <a:t>reintroduced</a:t>
            </a:r>
            <a:r>
              <a:rPr lang="fi-FI" dirty="0"/>
              <a:t> </a:t>
            </a:r>
          </a:p>
          <a:p>
            <a:r>
              <a:rPr lang="fi-FI" dirty="0" err="1"/>
              <a:t>Lack</a:t>
            </a:r>
            <a:r>
              <a:rPr lang="fi-FI" dirty="0"/>
              <a:t> of </a:t>
            </a:r>
            <a:r>
              <a:rPr lang="fi-FI" dirty="0" err="1"/>
              <a:t>industrial</a:t>
            </a:r>
            <a:r>
              <a:rPr lang="fi-FI" dirty="0"/>
              <a:t> </a:t>
            </a:r>
            <a:r>
              <a:rPr lang="fi-FI" dirty="0" err="1"/>
              <a:t>experts</a:t>
            </a:r>
            <a:r>
              <a:rPr lang="fi-FI" dirty="0"/>
              <a:t> ( </a:t>
            </a:r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fell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1960´s) BUT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discovery</a:t>
            </a:r>
            <a:r>
              <a:rPr lang="fi-FI" dirty="0"/>
              <a:t>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oil</a:t>
            </a:r>
            <a:r>
              <a:rPr lang="fi-FI" dirty="0"/>
              <a:t>  and </a:t>
            </a:r>
            <a:r>
              <a:rPr lang="fi-FI" dirty="0" err="1"/>
              <a:t>gas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</a:t>
            </a:r>
            <a:r>
              <a:rPr lang="fi-FI" dirty="0" err="1"/>
              <a:t>helped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revival</a:t>
            </a:r>
            <a:endParaRPr lang="fi-FI" dirty="0"/>
          </a:p>
          <a:p>
            <a:r>
              <a:rPr lang="fi-FI" dirty="0"/>
              <a:t>Agricultural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revived</a:t>
            </a:r>
            <a:r>
              <a:rPr lang="fi-FI" dirty="0"/>
              <a:t> in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years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attacked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Mao </a:t>
            </a:r>
            <a:r>
              <a:rPr lang="fi-FI" dirty="0" err="1"/>
              <a:t>quite</a:t>
            </a:r>
            <a:r>
              <a:rPr lang="fi-FI" dirty="0"/>
              <a:t> </a:t>
            </a:r>
            <a:r>
              <a:rPr lang="fi-FI" dirty="0" err="1"/>
              <a:t>soon</a:t>
            </a:r>
            <a:r>
              <a:rPr lang="fi-FI" dirty="0"/>
              <a:t>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revolution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to </a:t>
            </a:r>
            <a:r>
              <a:rPr lang="fi-FI" dirty="0" err="1"/>
              <a:t>begin</a:t>
            </a:r>
            <a:r>
              <a:rPr lang="fi-FI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6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24357F-259B-7CCA-D65F-585BECBE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Mao´s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on </a:t>
            </a:r>
            <a:r>
              <a:rPr lang="fi-FI" dirty="0" err="1"/>
              <a:t>women</a:t>
            </a:r>
            <a:r>
              <a:rPr lang="fi-FI" dirty="0"/>
              <a:t>, </a:t>
            </a:r>
            <a:r>
              <a:rPr lang="fi-FI" dirty="0" err="1"/>
              <a:t>children</a:t>
            </a:r>
            <a:r>
              <a:rPr lang="fi-FI" dirty="0"/>
              <a:t>, </a:t>
            </a:r>
            <a:r>
              <a:rPr lang="fi-FI" dirty="0" err="1"/>
              <a:t>religion</a:t>
            </a:r>
            <a:r>
              <a:rPr lang="fi-FI" dirty="0"/>
              <a:t>, culture, </a:t>
            </a:r>
            <a:r>
              <a:rPr lang="fi-FI" dirty="0" err="1"/>
              <a:t>education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F985DF-DD62-8FD3-0F6F-CF5D2820E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Women</a:t>
            </a:r>
            <a:r>
              <a:rPr lang="fi-FI" dirty="0"/>
              <a:t> and </a:t>
            </a:r>
            <a:r>
              <a:rPr lang="fi-FI" dirty="0" err="1"/>
              <a:t>families</a:t>
            </a:r>
            <a:endParaRPr lang="fi-FI" dirty="0"/>
          </a:p>
          <a:p>
            <a:r>
              <a:rPr lang="fi-FI" dirty="0" err="1"/>
              <a:t>Religion</a:t>
            </a:r>
            <a:r>
              <a:rPr lang="fi-FI" dirty="0"/>
              <a:t> and </a:t>
            </a:r>
            <a:r>
              <a:rPr lang="fi-FI" dirty="0" err="1"/>
              <a:t>minorities</a:t>
            </a:r>
            <a:endParaRPr lang="fi-FI" dirty="0"/>
          </a:p>
          <a:p>
            <a:r>
              <a:rPr lang="fi-FI" dirty="0"/>
              <a:t>Culture</a:t>
            </a:r>
          </a:p>
          <a:p>
            <a:r>
              <a:rPr lang="fi-FI" dirty="0" err="1"/>
              <a:t>Education</a:t>
            </a:r>
            <a:endParaRPr lang="fi-FI" dirty="0"/>
          </a:p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and </a:t>
            </a:r>
            <a:r>
              <a:rPr lang="fi-FI" dirty="0" err="1"/>
              <a:t>health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87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Collectivisation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, 1953-57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/>
              <a:t>Campaigns</a:t>
            </a:r>
            <a:r>
              <a:rPr lang="fi-FI" dirty="0"/>
              <a:t> </a:t>
            </a:r>
            <a:r>
              <a:rPr lang="fi-FI" dirty="0" err="1"/>
              <a:t>agaist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landlords</a:t>
            </a:r>
            <a:r>
              <a:rPr lang="fi-FI" dirty="0"/>
              <a:t>: </a:t>
            </a:r>
            <a:r>
              <a:rPr lang="fi-FI" dirty="0" err="1"/>
              <a:t>Together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reform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peasants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supposed</a:t>
            </a:r>
            <a:r>
              <a:rPr lang="fi-FI" dirty="0"/>
              <a:t> to </a:t>
            </a:r>
            <a:r>
              <a:rPr lang="fi-FI" dirty="0" err="1"/>
              <a:t>lead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reform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themselves</a:t>
            </a:r>
            <a:endParaRPr lang="fi-FI" dirty="0"/>
          </a:p>
          <a:p>
            <a:r>
              <a:rPr lang="fi-FI" dirty="0"/>
              <a:t>” </a:t>
            </a:r>
            <a:r>
              <a:rPr lang="fi-FI" dirty="0" err="1"/>
              <a:t>Dig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bitter </a:t>
            </a:r>
            <a:r>
              <a:rPr lang="fi-FI" dirty="0" err="1"/>
              <a:t>roots</a:t>
            </a:r>
            <a:r>
              <a:rPr lang="fi-FI" dirty="0"/>
              <a:t>, </a:t>
            </a:r>
            <a:r>
              <a:rPr lang="fi-FI" dirty="0" err="1"/>
              <a:t>vomit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bitter </a:t>
            </a:r>
            <a:r>
              <a:rPr lang="fi-FI" dirty="0" err="1"/>
              <a:t>waters</a:t>
            </a:r>
            <a:r>
              <a:rPr lang="fi-FI" dirty="0"/>
              <a:t>”</a:t>
            </a:r>
          </a:p>
          <a:p>
            <a:r>
              <a:rPr lang="fi-FI" dirty="0" err="1"/>
              <a:t>Redistribution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: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owned</a:t>
            </a:r>
            <a:r>
              <a:rPr lang="fi-FI" dirty="0"/>
              <a:t> as </a:t>
            </a:r>
            <a:r>
              <a:rPr lang="fi-FI" dirty="0" err="1"/>
              <a:t>much</a:t>
            </a:r>
            <a:r>
              <a:rPr lang="fi-FI" dirty="0"/>
              <a:t> 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dirty="0" err="1"/>
              <a:t>peasant</a:t>
            </a:r>
            <a:r>
              <a:rPr lang="fi-FI" dirty="0"/>
              <a:t>: </a:t>
            </a:r>
          </a:p>
          <a:p>
            <a:r>
              <a:rPr lang="fi-FI" dirty="0" err="1"/>
              <a:t>Co-operatives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established</a:t>
            </a:r>
            <a:r>
              <a:rPr lang="fi-FI" dirty="0"/>
              <a:t>; Mao </a:t>
            </a:r>
            <a:r>
              <a:rPr lang="fi-FI" dirty="0" err="1"/>
              <a:t>encouraged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peasants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</a:t>
            </a:r>
            <a:r>
              <a:rPr lang="fi-FI" dirty="0" err="1"/>
              <a:t>instead</a:t>
            </a:r>
            <a:r>
              <a:rPr lang="fi-FI" dirty="0"/>
              <a:t> of </a:t>
            </a:r>
            <a:r>
              <a:rPr lang="fi-FI" dirty="0" err="1"/>
              <a:t>buying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tiny</a:t>
            </a:r>
            <a:r>
              <a:rPr lang="fi-FI" dirty="0"/>
              <a:t> </a:t>
            </a:r>
            <a:r>
              <a:rPr lang="fi-FI" dirty="0" err="1"/>
              <a:t>pieces</a:t>
            </a:r>
            <a:r>
              <a:rPr lang="fi-FI" dirty="0"/>
              <a:t> of </a:t>
            </a:r>
            <a:r>
              <a:rPr lang="fi-FI" dirty="0" err="1"/>
              <a:t>land</a:t>
            </a:r>
            <a:endParaRPr lang="fi-FI" dirty="0"/>
          </a:p>
          <a:p>
            <a:r>
              <a:rPr lang="fi-FI" dirty="0" err="1"/>
              <a:t>Command</a:t>
            </a:r>
            <a:r>
              <a:rPr lang="fi-FI" dirty="0"/>
              <a:t> </a:t>
            </a:r>
            <a:r>
              <a:rPr lang="fi-FI" dirty="0" err="1"/>
              <a:t>economy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49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Public </a:t>
            </a:r>
            <a:r>
              <a:rPr lang="fi-FI" dirty="0" err="1"/>
              <a:t>trials</a:t>
            </a:r>
            <a:r>
              <a:rPr lang="fi-FI" dirty="0"/>
              <a:t>: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lords</a:t>
            </a:r>
            <a:r>
              <a:rPr lang="fi-FI" dirty="0"/>
              <a:t> and </a:t>
            </a:r>
            <a:r>
              <a:rPr lang="fi-FI" dirty="0" err="1"/>
              <a:t>enemies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executed</a:t>
            </a:r>
            <a:endParaRPr lang="fi-FI" dirty="0"/>
          </a:p>
          <a:p>
            <a:r>
              <a:rPr lang="fi-FI" dirty="0" err="1"/>
              <a:t>From</a:t>
            </a:r>
            <a:r>
              <a:rPr lang="fi-FI" dirty="0"/>
              <a:t> 1954 </a:t>
            </a:r>
            <a:r>
              <a:rPr lang="fi-FI" dirty="0" err="1"/>
              <a:t>the</a:t>
            </a:r>
            <a:r>
              <a:rPr lang="fi-FI" dirty="0"/>
              <a:t> party </a:t>
            </a:r>
            <a:r>
              <a:rPr lang="fi-FI" dirty="0" err="1"/>
              <a:t>encouraged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peasants</a:t>
            </a:r>
            <a:r>
              <a:rPr lang="fi-FI" dirty="0"/>
              <a:t> to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closer</a:t>
            </a:r>
            <a:r>
              <a:rPr lang="fi-FI" dirty="0"/>
              <a:t> </a:t>
            </a:r>
            <a:r>
              <a:rPr lang="fi-FI" dirty="0" err="1"/>
              <a:t>collaboration</a:t>
            </a:r>
            <a:r>
              <a:rPr lang="fi-FI" dirty="0"/>
              <a:t> / APC- </a:t>
            </a:r>
            <a:r>
              <a:rPr lang="fi-FI" dirty="0" err="1"/>
              <a:t>agricultural</a:t>
            </a:r>
            <a:r>
              <a:rPr lang="fi-FI" dirty="0"/>
              <a:t> </a:t>
            </a:r>
            <a:r>
              <a:rPr lang="fi-FI" dirty="0" err="1"/>
              <a:t>producers</a:t>
            </a:r>
            <a:r>
              <a:rPr lang="fi-FI" dirty="0"/>
              <a:t> </a:t>
            </a:r>
            <a:r>
              <a:rPr lang="fi-FI" dirty="0" err="1"/>
              <a:t>co-operatives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established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dirty="0" err="1"/>
              <a:t>poor</a:t>
            </a:r>
            <a:r>
              <a:rPr lang="fi-FI" dirty="0"/>
              <a:t> </a:t>
            </a:r>
            <a:r>
              <a:rPr lang="fi-FI" dirty="0" err="1"/>
              <a:t>harvests</a:t>
            </a:r>
            <a:r>
              <a:rPr lang="fi-FI" dirty="0"/>
              <a:t> and food </a:t>
            </a:r>
            <a:r>
              <a:rPr lang="fi-FI" dirty="0" err="1"/>
              <a:t>riots</a:t>
            </a:r>
            <a:r>
              <a:rPr lang="fi-FI" dirty="0"/>
              <a:t> 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suspended</a:t>
            </a:r>
            <a:r>
              <a:rPr lang="fi-FI" dirty="0"/>
              <a:t> for a </a:t>
            </a:r>
            <a:r>
              <a:rPr lang="fi-FI" dirty="0" err="1"/>
              <a:t>year</a:t>
            </a:r>
            <a:r>
              <a:rPr lang="fi-FI" dirty="0"/>
              <a:t> and </a:t>
            </a:r>
            <a:r>
              <a:rPr lang="fi-FI" dirty="0" err="1"/>
              <a:t>came</a:t>
            </a:r>
            <a:r>
              <a:rPr lang="fi-FI" dirty="0"/>
              <a:t> into action in 1955 ( Liu </a:t>
            </a:r>
            <a:r>
              <a:rPr lang="fi-FI" dirty="0" err="1"/>
              <a:t>Shaoqi</a:t>
            </a:r>
            <a:r>
              <a:rPr lang="fi-FI" dirty="0"/>
              <a:t> </a:t>
            </a:r>
            <a:r>
              <a:rPr lang="fi-FI" dirty="0" err="1"/>
              <a:t>opposed</a:t>
            </a:r>
            <a:r>
              <a:rPr lang="fi-FI" dirty="0"/>
              <a:t>, Mao in </a:t>
            </a:r>
            <a:r>
              <a:rPr lang="fi-FI" dirty="0" err="1"/>
              <a:t>charge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*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table</a:t>
            </a:r>
            <a:r>
              <a:rPr lang="fi-FI" dirty="0"/>
              <a:t>, p.151</a:t>
            </a:r>
          </a:p>
        </p:txBody>
      </p:sp>
    </p:spTree>
    <p:extLst>
      <p:ext uri="{BB962C8B-B14F-4D97-AF65-F5344CB8AC3E}">
        <p14:creationId xmlns:p14="http://schemas.microsoft.com/office/powerpoint/2010/main" val="39173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Collectivisation</a:t>
            </a:r>
            <a:r>
              <a:rPr lang="fi-FI" dirty="0"/>
              <a:t> and Great </a:t>
            </a:r>
            <a:r>
              <a:rPr lang="fi-FI" dirty="0" err="1"/>
              <a:t>Leap</a:t>
            </a:r>
            <a:r>
              <a:rPr lang="fi-FI" dirty="0"/>
              <a:t> </a:t>
            </a:r>
            <a:r>
              <a:rPr lang="fi-FI" dirty="0" err="1"/>
              <a:t>Forward</a:t>
            </a:r>
            <a:r>
              <a:rPr lang="fi-FI" dirty="0"/>
              <a:t>, 1958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launched</a:t>
            </a:r>
            <a:r>
              <a:rPr lang="fi-FI" dirty="0"/>
              <a:t>;  </a:t>
            </a:r>
            <a:r>
              <a:rPr lang="fi-FI" dirty="0" err="1"/>
              <a:t>larger</a:t>
            </a:r>
            <a:r>
              <a:rPr lang="fi-FI" dirty="0"/>
              <a:t> </a:t>
            </a:r>
            <a:r>
              <a:rPr lang="fi-FI" dirty="0" err="1"/>
              <a:t>communes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established</a:t>
            </a:r>
            <a:r>
              <a:rPr lang="fi-FI" dirty="0"/>
              <a:t>, no </a:t>
            </a:r>
            <a:r>
              <a:rPr lang="fi-FI" dirty="0" err="1"/>
              <a:t>private</a:t>
            </a:r>
            <a:r>
              <a:rPr lang="fi-FI" dirty="0"/>
              <a:t> </a:t>
            </a:r>
            <a:r>
              <a:rPr lang="fi-FI" dirty="0" err="1"/>
              <a:t>farming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more</a:t>
            </a:r>
            <a:endParaRPr lang="fi-FI" dirty="0"/>
          </a:p>
          <a:p>
            <a:r>
              <a:rPr lang="fi-FI" dirty="0" err="1"/>
              <a:t>Campaigns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”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pests</a:t>
            </a:r>
            <a:r>
              <a:rPr lang="fi-FI" dirty="0"/>
              <a:t> </a:t>
            </a:r>
            <a:r>
              <a:rPr lang="fi-FI" dirty="0" err="1"/>
              <a:t>campaign</a:t>
            </a:r>
            <a:r>
              <a:rPr lang="fi-FI" dirty="0"/>
              <a:t>”, </a:t>
            </a:r>
            <a:r>
              <a:rPr lang="fi-FI" dirty="0" err="1"/>
              <a:t>Lysenkoism</a:t>
            </a:r>
            <a:r>
              <a:rPr lang="fi-FI" dirty="0"/>
              <a:t> to </a:t>
            </a:r>
            <a:r>
              <a:rPr lang="fi-FI" dirty="0" err="1"/>
              <a:t>grow</a:t>
            </a:r>
            <a:r>
              <a:rPr lang="fi-FI" dirty="0"/>
              <a:t> super-</a:t>
            </a:r>
            <a:r>
              <a:rPr lang="fi-FI" dirty="0" err="1"/>
              <a:t>crops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rice</a:t>
            </a:r>
            <a:r>
              <a:rPr lang="fi-FI" dirty="0"/>
              <a:t>, </a:t>
            </a:r>
            <a:r>
              <a:rPr lang="fi-FI" dirty="0" err="1"/>
              <a:t>barley</a:t>
            </a:r>
            <a:r>
              <a:rPr lang="fi-FI" dirty="0"/>
              <a:t>, </a:t>
            </a:r>
            <a:r>
              <a:rPr lang="fi-FI" dirty="0" err="1"/>
              <a:t>wheat</a:t>
            </a:r>
            <a:r>
              <a:rPr lang="fi-FI" dirty="0"/>
              <a:t>. To </a:t>
            </a:r>
            <a:r>
              <a:rPr lang="fi-FI" dirty="0" err="1"/>
              <a:t>eractidate</a:t>
            </a:r>
            <a:r>
              <a:rPr lang="fi-FI" dirty="0"/>
              <a:t> </a:t>
            </a:r>
            <a:r>
              <a:rPr lang="fi-FI" dirty="0" err="1"/>
              <a:t>pests</a:t>
            </a:r>
            <a:r>
              <a:rPr lang="fi-FI" dirty="0"/>
              <a:t>, </a:t>
            </a:r>
            <a:r>
              <a:rPr lang="fi-FI" dirty="0" err="1"/>
              <a:t>birds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driven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as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noise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clanging</a:t>
            </a:r>
            <a:r>
              <a:rPr lang="fi-FI" dirty="0"/>
              <a:t> </a:t>
            </a:r>
            <a:r>
              <a:rPr lang="fi-FI" dirty="0" err="1"/>
              <a:t>plates</a:t>
            </a:r>
            <a:r>
              <a:rPr lang="fi-FI" dirty="0"/>
              <a:t>, </a:t>
            </a:r>
            <a:r>
              <a:rPr lang="fi-FI" dirty="0" err="1"/>
              <a:t>pots</a:t>
            </a:r>
            <a:r>
              <a:rPr lang="fi-FI" dirty="0"/>
              <a:t> and </a:t>
            </a:r>
            <a:r>
              <a:rPr lang="fi-FI" dirty="0" err="1"/>
              <a:t>pans</a:t>
            </a:r>
            <a:r>
              <a:rPr lang="fi-FI" dirty="0"/>
              <a:t>.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result</a:t>
            </a:r>
            <a:r>
              <a:rPr lang="fi-FI" b="1" dirty="0"/>
              <a:t>: </a:t>
            </a:r>
            <a:r>
              <a:rPr lang="fi-FI" b="1" dirty="0" err="1"/>
              <a:t>explosition</a:t>
            </a:r>
            <a:r>
              <a:rPr lang="fi-FI" b="1" dirty="0"/>
              <a:t> of </a:t>
            </a:r>
            <a:r>
              <a:rPr lang="fi-FI" b="1" dirty="0" err="1"/>
              <a:t>crop-eating</a:t>
            </a:r>
            <a:r>
              <a:rPr lang="fi-FI" b="1" dirty="0"/>
              <a:t> </a:t>
            </a:r>
            <a:r>
              <a:rPr lang="fi-FI" b="1" dirty="0" err="1"/>
              <a:t>insect</a:t>
            </a:r>
            <a:r>
              <a:rPr lang="fi-FI" b="1" dirty="0"/>
              <a:t> and </a:t>
            </a:r>
            <a:r>
              <a:rPr lang="fi-FI" b="1" dirty="0" err="1"/>
              <a:t>vermin</a:t>
            </a:r>
            <a:r>
              <a:rPr lang="fi-FI" b="1" dirty="0"/>
              <a:t> </a:t>
            </a:r>
            <a:r>
              <a:rPr lang="fi-FI" b="1" dirty="0" err="1"/>
              <a:t>population</a:t>
            </a:r>
            <a:r>
              <a:rPr lang="fi-FI" b="1" dirty="0"/>
              <a:t>, </a:t>
            </a:r>
            <a:r>
              <a:rPr lang="fi-FI" b="1" dirty="0" err="1"/>
              <a:t>which</a:t>
            </a:r>
            <a:r>
              <a:rPr lang="fi-FI" b="1" dirty="0"/>
              <a:t> </a:t>
            </a:r>
            <a:r>
              <a:rPr lang="fi-FI" b="1" dirty="0" err="1"/>
              <a:t>ate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grain</a:t>
            </a:r>
            <a:r>
              <a:rPr lang="fi-FI" b="1" dirty="0"/>
              <a:t> </a:t>
            </a:r>
            <a:r>
              <a:rPr lang="fi-FI" b="1" dirty="0" err="1"/>
              <a:t>stocks</a:t>
            </a:r>
            <a:r>
              <a:rPr lang="fi-FI" b="1" dirty="0"/>
              <a:t>. Great </a:t>
            </a:r>
            <a:r>
              <a:rPr lang="fi-FI" b="1" dirty="0" err="1"/>
              <a:t>famine</a:t>
            </a:r>
            <a:r>
              <a:rPr lang="fi-FI" b="1" dirty="0"/>
              <a:t> </a:t>
            </a:r>
            <a:r>
              <a:rPr lang="fi-FI" b="1" dirty="0" err="1"/>
              <a:t>followed</a:t>
            </a:r>
            <a:endParaRPr lang="fi-FI" b="1" dirty="0"/>
          </a:p>
          <a:p>
            <a:pPr marL="0" indent="0">
              <a:buNone/>
            </a:pPr>
            <a:r>
              <a:rPr lang="fi-FI" dirty="0"/>
              <a:t>→ </a:t>
            </a:r>
            <a:r>
              <a:rPr lang="fi-FI" dirty="0" err="1"/>
              <a:t>communal</a:t>
            </a:r>
            <a:r>
              <a:rPr lang="fi-FI" dirty="0"/>
              <a:t> </a:t>
            </a:r>
            <a:r>
              <a:rPr lang="fi-FI" dirty="0" err="1"/>
              <a:t>farming</a:t>
            </a:r>
            <a:r>
              <a:rPr lang="fi-FI" dirty="0"/>
              <a:t> </a:t>
            </a:r>
            <a:r>
              <a:rPr lang="fi-FI" dirty="0" err="1"/>
              <a:t>failed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, no </a:t>
            </a:r>
            <a:r>
              <a:rPr lang="fi-FI" dirty="0" err="1"/>
              <a:t>knowledge</a:t>
            </a:r>
            <a:r>
              <a:rPr lang="fi-FI" dirty="0"/>
              <a:t> on </a:t>
            </a:r>
            <a:r>
              <a:rPr lang="fi-FI" dirty="0" err="1"/>
              <a:t>farming</a:t>
            </a:r>
            <a:r>
              <a:rPr lang="fi-FI" dirty="0"/>
              <a:t> on a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communal</a:t>
            </a:r>
            <a:r>
              <a:rPr lang="fi-FI" dirty="0"/>
              <a:t> </a:t>
            </a:r>
            <a:r>
              <a:rPr lang="fi-FI" dirty="0" err="1"/>
              <a:t>scale</a:t>
            </a:r>
            <a:r>
              <a:rPr lang="fi-FI" dirty="0"/>
              <a:t>→ </a:t>
            </a:r>
            <a:r>
              <a:rPr lang="fi-FI" dirty="0" err="1"/>
              <a:t>famine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1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G.L.F, 1958 </a:t>
            </a:r>
            <a:r>
              <a:rPr lang="fi-FI" dirty="0" err="1"/>
              <a:t>onwards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Why</a:t>
            </a:r>
            <a:r>
              <a:rPr lang="fi-FI" dirty="0"/>
              <a:t>?</a:t>
            </a:r>
          </a:p>
          <a:p>
            <a:pPr>
              <a:buFontTx/>
              <a:buChar char="-"/>
            </a:pP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consolidation</a:t>
            </a:r>
            <a:r>
              <a:rPr lang="fi-FI" dirty="0"/>
              <a:t> of </a:t>
            </a:r>
            <a:r>
              <a:rPr lang="fi-FI" dirty="0" err="1"/>
              <a:t>power</a:t>
            </a:r>
            <a:r>
              <a:rPr lang="fi-FI" dirty="0"/>
              <a:t> (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bureaucracy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party: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Yanan</a:t>
            </a:r>
            <a:r>
              <a:rPr lang="fi-FI" dirty="0"/>
              <a:t> </a:t>
            </a:r>
            <a:r>
              <a:rPr lang="fi-FI" dirty="0" err="1"/>
              <a:t>sprit</a:t>
            </a:r>
            <a:r>
              <a:rPr lang="fi-FI" dirty="0"/>
              <a:t>”)</a:t>
            </a:r>
          </a:p>
          <a:p>
            <a:pPr>
              <a:buFontTx/>
              <a:buChar char="-"/>
            </a:pPr>
            <a:r>
              <a:rPr lang="fi-FI" dirty="0" err="1"/>
              <a:t>Independence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USSR ( </a:t>
            </a:r>
            <a:r>
              <a:rPr lang="fi-FI" dirty="0" err="1"/>
              <a:t>loans</a:t>
            </a:r>
            <a:r>
              <a:rPr lang="fi-FI" dirty="0"/>
              <a:t> and </a:t>
            </a:r>
            <a:r>
              <a:rPr lang="fi-FI" dirty="0" err="1"/>
              <a:t>experts</a:t>
            </a:r>
            <a:r>
              <a:rPr lang="fi-FI" dirty="0"/>
              <a:t>..)</a:t>
            </a:r>
          </a:p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Hundred</a:t>
            </a:r>
            <a:r>
              <a:rPr lang="fi-FI" dirty="0"/>
              <a:t> </a:t>
            </a:r>
            <a:r>
              <a:rPr lang="fi-FI" dirty="0" err="1"/>
              <a:t>Flowers</a:t>
            </a:r>
            <a:r>
              <a:rPr lang="fi-FI" dirty="0"/>
              <a:t> </a:t>
            </a:r>
            <a:r>
              <a:rPr lang="fi-FI" dirty="0" err="1"/>
              <a:t>Campaign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revealed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enemies</a:t>
            </a:r>
            <a:r>
              <a:rPr lang="fi-FI" dirty="0"/>
              <a:t>; a </a:t>
            </a:r>
            <a:r>
              <a:rPr lang="fi-FI" dirty="0" err="1"/>
              <a:t>failure</a:t>
            </a:r>
            <a:r>
              <a:rPr lang="fi-FI" dirty="0"/>
              <a:t> to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extent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China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walking</a:t>
            </a:r>
            <a:r>
              <a:rPr lang="fi-FI" dirty="0"/>
              <a:t> on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legs</a:t>
            </a:r>
            <a:r>
              <a:rPr lang="fi-FI" dirty="0"/>
              <a:t>; </a:t>
            </a:r>
            <a:r>
              <a:rPr lang="fi-FI" dirty="0" err="1"/>
              <a:t>agriculture</a:t>
            </a:r>
            <a:r>
              <a:rPr lang="fi-FI" dirty="0"/>
              <a:t> and </a:t>
            </a:r>
            <a:r>
              <a:rPr lang="fi-FI" dirty="0" err="1"/>
              <a:t>industry</a:t>
            </a: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Ideological</a:t>
            </a:r>
            <a:r>
              <a:rPr lang="fi-FI" dirty="0"/>
              <a:t> </a:t>
            </a:r>
            <a:r>
              <a:rPr lang="fi-FI" dirty="0" err="1"/>
              <a:t>disagreements</a:t>
            </a:r>
            <a:r>
              <a:rPr lang="fi-FI" dirty="0"/>
              <a:t>; no </a:t>
            </a:r>
            <a:r>
              <a:rPr lang="fi-FI" dirty="0" err="1"/>
              <a:t>compromise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made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capitalist</a:t>
            </a:r>
            <a:r>
              <a:rPr lang="fi-FI" dirty="0"/>
              <a:t> </a:t>
            </a:r>
            <a:r>
              <a:rPr lang="fi-FI" dirty="0" err="1"/>
              <a:t>thought</a:t>
            </a:r>
            <a:r>
              <a:rPr lang="fi-FI" dirty="0"/>
              <a:t> ( </a:t>
            </a:r>
            <a:r>
              <a:rPr lang="fi-FI" dirty="0" err="1"/>
              <a:t>pay</a:t>
            </a:r>
            <a:r>
              <a:rPr lang="fi-FI" dirty="0"/>
              <a:t> </a:t>
            </a:r>
            <a:r>
              <a:rPr lang="fi-FI" dirty="0" err="1"/>
              <a:t>differentials</a:t>
            </a:r>
            <a:r>
              <a:rPr lang="fi-FI" dirty="0"/>
              <a:t> </a:t>
            </a:r>
            <a:r>
              <a:rPr lang="fi-FI" dirty="0" err="1"/>
              <a:t>etc</a:t>
            </a:r>
            <a:r>
              <a:rPr lang="fi-FI" dirty="0"/>
              <a:t>)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470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6400" dirty="0"/>
              <a:t>* </a:t>
            </a:r>
            <a:r>
              <a:rPr lang="fi-FI" sz="6400" dirty="0" err="1"/>
              <a:t>nationalization</a:t>
            </a:r>
            <a:r>
              <a:rPr lang="fi-FI" sz="6400" dirty="0"/>
              <a:t> </a:t>
            </a:r>
            <a:r>
              <a:rPr lang="fi-FI" sz="6400" dirty="0" err="1"/>
              <a:t>straight</a:t>
            </a:r>
            <a:r>
              <a:rPr lang="fi-FI" sz="6400" dirty="0"/>
              <a:t> </a:t>
            </a:r>
            <a:r>
              <a:rPr lang="fi-FI" sz="6400" dirty="0" err="1"/>
              <a:t>after</a:t>
            </a:r>
            <a:r>
              <a:rPr lang="fi-FI" sz="6400" dirty="0"/>
              <a:t> </a:t>
            </a:r>
            <a:r>
              <a:rPr lang="fi-FI" sz="6400" dirty="0" err="1"/>
              <a:t>the</a:t>
            </a:r>
            <a:r>
              <a:rPr lang="fi-FI" sz="6400" dirty="0"/>
              <a:t> establishment of PRC</a:t>
            </a:r>
          </a:p>
          <a:p>
            <a:pPr marL="0" indent="0">
              <a:buNone/>
            </a:pPr>
            <a:r>
              <a:rPr lang="fi-FI" sz="6400" dirty="0"/>
              <a:t>	- in 1953 20 % heavy </a:t>
            </a:r>
            <a:r>
              <a:rPr lang="fi-FI" sz="6400" dirty="0" err="1"/>
              <a:t>industry</a:t>
            </a:r>
            <a:r>
              <a:rPr lang="fi-FI" sz="6400" dirty="0"/>
              <a:t> </a:t>
            </a:r>
            <a:r>
              <a:rPr lang="fi-FI" sz="6400" dirty="0" err="1"/>
              <a:t>was</a:t>
            </a:r>
            <a:r>
              <a:rPr lang="fi-FI" sz="6400" dirty="0"/>
              <a:t> </a:t>
            </a:r>
            <a:r>
              <a:rPr lang="fi-FI" sz="6400" dirty="0" err="1"/>
              <a:t>still</a:t>
            </a:r>
            <a:r>
              <a:rPr lang="fi-FI" sz="6400" dirty="0"/>
              <a:t> </a:t>
            </a:r>
            <a:r>
              <a:rPr lang="fi-FI" sz="6400" dirty="0" err="1"/>
              <a:t>privately</a:t>
            </a:r>
            <a:r>
              <a:rPr lang="fi-FI" sz="6400" dirty="0"/>
              <a:t> </a:t>
            </a:r>
            <a:r>
              <a:rPr lang="fi-FI" sz="6400" dirty="0" err="1"/>
              <a:t>owned</a:t>
            </a:r>
            <a:endParaRPr lang="fi-FI" sz="6400" dirty="0"/>
          </a:p>
          <a:p>
            <a:pPr marL="0" indent="0">
              <a:buNone/>
            </a:pPr>
            <a:r>
              <a:rPr lang="fi-FI" sz="6400" dirty="0"/>
              <a:t>	- </a:t>
            </a:r>
            <a:r>
              <a:rPr lang="fi-FI" sz="6400" dirty="0" err="1"/>
              <a:t>experts</a:t>
            </a:r>
            <a:r>
              <a:rPr lang="fi-FI" sz="6400" dirty="0"/>
              <a:t> &amp; </a:t>
            </a:r>
            <a:r>
              <a:rPr lang="fi-FI" sz="6400" dirty="0" err="1"/>
              <a:t>loans</a:t>
            </a:r>
            <a:r>
              <a:rPr lang="fi-FI" sz="6400" dirty="0"/>
              <a:t> </a:t>
            </a:r>
            <a:r>
              <a:rPr lang="fi-FI" sz="6400" dirty="0" err="1"/>
              <a:t>from</a:t>
            </a:r>
            <a:r>
              <a:rPr lang="fi-FI" sz="6400" dirty="0"/>
              <a:t> </a:t>
            </a:r>
            <a:r>
              <a:rPr lang="fi-FI" sz="6400" dirty="0" err="1"/>
              <a:t>the</a:t>
            </a:r>
            <a:r>
              <a:rPr lang="fi-FI" sz="6400" dirty="0"/>
              <a:t> USSR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6400" b="1" dirty="0" err="1"/>
              <a:t>The</a:t>
            </a:r>
            <a:r>
              <a:rPr lang="fi-FI" sz="6400" b="1" dirty="0"/>
              <a:t> </a:t>
            </a:r>
            <a:r>
              <a:rPr lang="fi-FI" sz="6400" b="1" dirty="0" err="1"/>
              <a:t>first</a:t>
            </a:r>
            <a:r>
              <a:rPr lang="fi-FI" sz="6400" b="1" dirty="0"/>
              <a:t> </a:t>
            </a:r>
            <a:r>
              <a:rPr lang="fi-FI" sz="6400" b="1" dirty="0" err="1"/>
              <a:t>five</a:t>
            </a:r>
            <a:r>
              <a:rPr lang="fi-FI" sz="6400" b="1" dirty="0"/>
              <a:t> </a:t>
            </a:r>
            <a:r>
              <a:rPr lang="fi-FI" sz="6400" b="1" dirty="0" err="1"/>
              <a:t>year</a:t>
            </a:r>
            <a:r>
              <a:rPr lang="fi-FI" sz="6400" b="1" dirty="0"/>
              <a:t> </a:t>
            </a:r>
            <a:r>
              <a:rPr lang="fi-FI" sz="6400" b="1" dirty="0" err="1"/>
              <a:t>plan</a:t>
            </a:r>
            <a:r>
              <a:rPr lang="fi-FI" sz="6400" b="1" dirty="0"/>
              <a:t>, 1953-57</a:t>
            </a:r>
          </a:p>
          <a:p>
            <a:pPr marL="0" indent="0">
              <a:buNone/>
            </a:pPr>
            <a:r>
              <a:rPr lang="fi-FI" sz="6400" dirty="0"/>
              <a:t>-    </a:t>
            </a:r>
            <a:r>
              <a:rPr lang="fi-FI" sz="6400" dirty="0" err="1"/>
              <a:t>the</a:t>
            </a:r>
            <a:r>
              <a:rPr lang="fi-FI" sz="6400" dirty="0"/>
              <a:t> </a:t>
            </a:r>
            <a:r>
              <a:rPr lang="fi-FI" sz="6400" dirty="0" err="1"/>
              <a:t>Soviet</a:t>
            </a:r>
            <a:r>
              <a:rPr lang="fi-FI" sz="6400" dirty="0"/>
              <a:t> </a:t>
            </a:r>
            <a:r>
              <a:rPr lang="fi-FI" sz="6400" dirty="0" err="1"/>
              <a:t>influence</a:t>
            </a:r>
            <a:r>
              <a:rPr lang="fi-FI" sz="6400" dirty="0"/>
              <a:t>, </a:t>
            </a:r>
            <a:r>
              <a:rPr lang="fi-FI" sz="6400" dirty="0" err="1"/>
              <a:t>the</a:t>
            </a:r>
            <a:r>
              <a:rPr lang="fi-FI" sz="6400" dirty="0"/>
              <a:t> </a:t>
            </a:r>
            <a:r>
              <a:rPr lang="fi-FI" sz="6400" dirty="0" err="1"/>
              <a:t>same</a:t>
            </a:r>
            <a:r>
              <a:rPr lang="fi-FI" sz="6400" dirty="0"/>
              <a:t> </a:t>
            </a:r>
            <a:r>
              <a:rPr lang="fi-FI" sz="6400" dirty="0" err="1"/>
              <a:t>model</a:t>
            </a:r>
            <a:r>
              <a:rPr lang="fi-FI" sz="6400" dirty="0"/>
              <a:t> to </a:t>
            </a:r>
            <a:r>
              <a:rPr lang="fi-FI" sz="6400" dirty="0" err="1"/>
              <a:t>be</a:t>
            </a:r>
            <a:r>
              <a:rPr lang="fi-FI" sz="6400" dirty="0"/>
              <a:t> </a:t>
            </a:r>
            <a:r>
              <a:rPr lang="fi-FI" sz="6400" dirty="0" err="1"/>
              <a:t>followed</a:t>
            </a:r>
            <a:endParaRPr lang="fi-FI" sz="6400" dirty="0"/>
          </a:p>
          <a:p>
            <a:pPr>
              <a:buFontTx/>
              <a:buChar char="-"/>
            </a:pPr>
            <a:r>
              <a:rPr lang="fi-FI" sz="6400" dirty="0" err="1"/>
              <a:t>The</a:t>
            </a:r>
            <a:r>
              <a:rPr lang="fi-FI" sz="6400" dirty="0"/>
              <a:t> </a:t>
            </a:r>
            <a:r>
              <a:rPr lang="fi-FI" sz="6400" dirty="0" err="1"/>
              <a:t>emphasis</a:t>
            </a:r>
            <a:r>
              <a:rPr lang="fi-FI" sz="6400" dirty="0"/>
              <a:t> on </a:t>
            </a:r>
            <a:r>
              <a:rPr lang="fi-FI" sz="6400" dirty="0" err="1"/>
              <a:t>state-directed</a:t>
            </a:r>
            <a:r>
              <a:rPr lang="fi-FI" sz="6400" dirty="0"/>
              <a:t> </a:t>
            </a:r>
            <a:r>
              <a:rPr lang="fi-FI" sz="6400" dirty="0" err="1"/>
              <a:t>growth</a:t>
            </a:r>
            <a:r>
              <a:rPr lang="fi-FI" sz="6400" dirty="0"/>
              <a:t> of heavy </a:t>
            </a:r>
            <a:r>
              <a:rPr lang="fi-FI" sz="6400" dirty="0" err="1"/>
              <a:t>industry</a:t>
            </a:r>
            <a:r>
              <a:rPr lang="fi-FI" sz="6400" dirty="0"/>
              <a:t>: </a:t>
            </a:r>
            <a:r>
              <a:rPr lang="fi-FI" sz="6400" dirty="0" err="1"/>
              <a:t>coal</a:t>
            </a:r>
            <a:r>
              <a:rPr lang="fi-FI" sz="6400" dirty="0"/>
              <a:t>, </a:t>
            </a:r>
            <a:r>
              <a:rPr lang="fi-FI" sz="6400" dirty="0" err="1"/>
              <a:t>steel</a:t>
            </a:r>
            <a:r>
              <a:rPr lang="fi-FI" sz="6400" dirty="0"/>
              <a:t> and </a:t>
            </a:r>
            <a:r>
              <a:rPr lang="fi-FI" sz="6400" dirty="0" err="1"/>
              <a:t>petro-chemicals</a:t>
            </a:r>
            <a:endParaRPr lang="fi-FI" sz="6400" dirty="0"/>
          </a:p>
          <a:p>
            <a:pPr>
              <a:buFontTx/>
              <a:buChar char="-"/>
            </a:pPr>
            <a:r>
              <a:rPr lang="fi-FI" sz="6400" dirty="0"/>
              <a:t>New </a:t>
            </a:r>
            <a:r>
              <a:rPr lang="fi-FI" sz="6400" dirty="0" err="1"/>
              <a:t>industrial</a:t>
            </a:r>
            <a:r>
              <a:rPr lang="fi-FI" sz="6400" dirty="0"/>
              <a:t> </a:t>
            </a:r>
            <a:r>
              <a:rPr lang="fi-FI" sz="6400" dirty="0" err="1"/>
              <a:t>areas</a:t>
            </a:r>
            <a:r>
              <a:rPr lang="fi-FI" sz="6400" dirty="0"/>
              <a:t> </a:t>
            </a:r>
            <a:r>
              <a:rPr lang="fi-FI" sz="6400" dirty="0" err="1"/>
              <a:t>like</a:t>
            </a:r>
            <a:r>
              <a:rPr lang="fi-FI" sz="6400" dirty="0"/>
              <a:t> </a:t>
            </a:r>
            <a:r>
              <a:rPr lang="fi-FI" sz="6400" dirty="0" err="1"/>
              <a:t>Manchuria</a:t>
            </a:r>
            <a:r>
              <a:rPr lang="fi-FI" sz="6400" dirty="0"/>
              <a:t>, Lanzhou</a:t>
            </a:r>
          </a:p>
          <a:p>
            <a:pPr>
              <a:buFontTx/>
              <a:buChar char="-"/>
            </a:pPr>
            <a:r>
              <a:rPr lang="fi-FI" sz="6400" dirty="0" err="1"/>
              <a:t>Roads</a:t>
            </a:r>
            <a:r>
              <a:rPr lang="fi-FI" sz="6400" dirty="0"/>
              <a:t> and </a:t>
            </a:r>
            <a:r>
              <a:rPr lang="fi-FI" sz="6400" dirty="0" err="1"/>
              <a:t>Railways</a:t>
            </a:r>
            <a:r>
              <a:rPr lang="fi-FI" sz="6400" dirty="0"/>
              <a:t> </a:t>
            </a:r>
            <a:r>
              <a:rPr lang="fi-FI" sz="6400" dirty="0" err="1"/>
              <a:t>were</a:t>
            </a:r>
            <a:r>
              <a:rPr lang="fi-FI" sz="6400" dirty="0"/>
              <a:t> </a:t>
            </a:r>
            <a:r>
              <a:rPr lang="fi-FI" sz="6400" dirty="0" err="1"/>
              <a:t>built</a:t>
            </a:r>
            <a:r>
              <a:rPr lang="fi-FI" sz="6400" dirty="0"/>
              <a:t> </a:t>
            </a:r>
          </a:p>
          <a:p>
            <a:pPr>
              <a:buFontTx/>
              <a:buChar char="-"/>
            </a:pPr>
            <a:r>
              <a:rPr lang="fi-FI" sz="6400" dirty="0" err="1"/>
              <a:t>Urbanisation</a:t>
            </a:r>
            <a:endParaRPr lang="fi-FI" sz="6400" dirty="0"/>
          </a:p>
          <a:p>
            <a:pPr>
              <a:buFontTx/>
              <a:buChar char="-"/>
            </a:pPr>
            <a:r>
              <a:rPr lang="fi-FI" sz="6400" dirty="0"/>
              <a:t>A </a:t>
            </a:r>
            <a:r>
              <a:rPr lang="fi-FI" sz="6400" dirty="0" err="1"/>
              <a:t>considerable</a:t>
            </a:r>
            <a:r>
              <a:rPr lang="fi-FI" sz="6400" dirty="0"/>
              <a:t> </a:t>
            </a:r>
            <a:r>
              <a:rPr lang="fi-FI" sz="6400" dirty="0" err="1"/>
              <a:t>degree</a:t>
            </a:r>
            <a:r>
              <a:rPr lang="fi-FI" sz="6400" dirty="0"/>
              <a:t> of </a:t>
            </a:r>
            <a:r>
              <a:rPr lang="fi-FI" sz="6400" dirty="0" err="1"/>
              <a:t>success</a:t>
            </a:r>
            <a:r>
              <a:rPr lang="fi-FI" sz="6400" dirty="0"/>
              <a:t> in </a:t>
            </a:r>
            <a:r>
              <a:rPr lang="fi-FI" sz="6400" dirty="0" err="1"/>
              <a:t>stimulating</a:t>
            </a:r>
            <a:r>
              <a:rPr lang="fi-FI" sz="6400" dirty="0"/>
              <a:t> </a:t>
            </a:r>
            <a:r>
              <a:rPr lang="fi-FI" sz="6400" dirty="0" err="1"/>
              <a:t>the</a:t>
            </a:r>
            <a:r>
              <a:rPr lang="fi-FI" sz="6400" dirty="0"/>
              <a:t> </a:t>
            </a:r>
            <a:r>
              <a:rPr lang="fi-FI" sz="6400" dirty="0" err="1"/>
              <a:t>production</a:t>
            </a:r>
            <a:r>
              <a:rPr lang="fi-FI" sz="6400" dirty="0"/>
              <a:t>!</a:t>
            </a:r>
          </a:p>
          <a:p>
            <a:pPr>
              <a:buFontTx/>
              <a:buChar char="-"/>
            </a:pPr>
            <a:endParaRPr lang="fi-FI" sz="6400" dirty="0"/>
          </a:p>
          <a:p>
            <a:pPr marL="0" indent="0">
              <a:buNone/>
            </a:pPr>
            <a:r>
              <a:rPr lang="fi-FI" sz="4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37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err="1"/>
              <a:t>The</a:t>
            </a:r>
            <a:r>
              <a:rPr lang="fi-FI" sz="4000" dirty="0"/>
              <a:t> </a:t>
            </a:r>
            <a:r>
              <a:rPr lang="fi-FI" sz="4000" dirty="0" err="1"/>
              <a:t>First</a:t>
            </a:r>
            <a:r>
              <a:rPr lang="fi-FI" sz="4000" dirty="0"/>
              <a:t> </a:t>
            </a:r>
            <a:r>
              <a:rPr lang="fi-FI" sz="4000" dirty="0" err="1"/>
              <a:t>Five</a:t>
            </a:r>
            <a:r>
              <a:rPr lang="fi-FI" sz="4000" dirty="0"/>
              <a:t> </a:t>
            </a:r>
            <a:r>
              <a:rPr lang="fi-FI" sz="4000" dirty="0" err="1"/>
              <a:t>Year</a:t>
            </a:r>
            <a:r>
              <a:rPr lang="fi-FI" sz="4000" dirty="0"/>
              <a:t> Plan, 1952-6: </a:t>
            </a:r>
            <a:r>
              <a:rPr lang="fi-FI" sz="4000" dirty="0" err="1"/>
              <a:t>economy</a:t>
            </a:r>
            <a:r>
              <a:rPr lang="fi-FI" sz="4000" dirty="0"/>
              <a:t> </a:t>
            </a:r>
            <a:r>
              <a:rPr lang="fi-FI" dirty="0" err="1"/>
              <a:t>performance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61580"/>
              </p:ext>
            </p:extLst>
          </p:nvPr>
        </p:nvGraphicFramePr>
        <p:xfrm>
          <a:off x="1318788" y="1534522"/>
          <a:ext cx="957781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Index of </a:t>
                      </a:r>
                      <a:r>
                        <a:rPr lang="fi-FI" dirty="0" err="1"/>
                        <a:t>national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income</a:t>
                      </a:r>
                      <a:r>
                        <a:rPr lang="fi-FI" dirty="0"/>
                        <a:t>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146,4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8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Cadres</a:t>
            </a:r>
            <a:endParaRPr lang="fi-FI" dirty="0"/>
          </a:p>
          <a:p>
            <a:r>
              <a:rPr lang="fi-FI" dirty="0" err="1"/>
              <a:t>Development</a:t>
            </a:r>
            <a:r>
              <a:rPr lang="fi-FI" dirty="0"/>
              <a:t> of </a:t>
            </a:r>
            <a:r>
              <a:rPr lang="fi-FI" dirty="0" err="1"/>
              <a:t>rural</a:t>
            </a:r>
            <a:r>
              <a:rPr lang="fi-FI" dirty="0"/>
              <a:t> </a:t>
            </a:r>
            <a:r>
              <a:rPr lang="fi-FI" dirty="0" err="1"/>
              <a:t>communes</a:t>
            </a:r>
            <a:r>
              <a:rPr lang="fi-FI" dirty="0"/>
              <a:t> ( </a:t>
            </a:r>
            <a:r>
              <a:rPr lang="fi-FI" dirty="0" err="1"/>
              <a:t>Henan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)</a:t>
            </a:r>
          </a:p>
          <a:p>
            <a:r>
              <a:rPr lang="fi-FI" dirty="0" err="1"/>
              <a:t>Emphasis</a:t>
            </a:r>
            <a:r>
              <a:rPr lang="fi-FI" dirty="0"/>
              <a:t> on heavy </a:t>
            </a:r>
            <a:r>
              <a:rPr lang="fi-FI" dirty="0" err="1"/>
              <a:t>industry</a:t>
            </a:r>
            <a:r>
              <a:rPr lang="fi-FI" dirty="0"/>
              <a:t> ( </a:t>
            </a:r>
            <a:r>
              <a:rPr lang="fi-FI" dirty="0" err="1"/>
              <a:t>state-owned</a:t>
            </a:r>
            <a:r>
              <a:rPr lang="fi-FI" dirty="0"/>
              <a:t> </a:t>
            </a:r>
            <a:r>
              <a:rPr lang="fi-FI" dirty="0" err="1"/>
              <a:t>enterprises</a:t>
            </a:r>
            <a:r>
              <a:rPr lang="fi-FI" dirty="0"/>
              <a:t>, </a:t>
            </a:r>
            <a:r>
              <a:rPr lang="fi-FI" dirty="0" err="1"/>
              <a:t>subsidies</a:t>
            </a:r>
            <a:r>
              <a:rPr lang="fi-FI" dirty="0"/>
              <a:t>, </a:t>
            </a:r>
            <a:r>
              <a:rPr lang="fi-FI" dirty="0" err="1"/>
              <a:t>fixed</a:t>
            </a:r>
            <a:r>
              <a:rPr lang="fi-FI" dirty="0"/>
              <a:t> </a:t>
            </a:r>
            <a:r>
              <a:rPr lang="fi-FI" dirty="0" err="1"/>
              <a:t>rates</a:t>
            </a:r>
            <a:r>
              <a:rPr lang="fi-FI" dirty="0"/>
              <a:t> of </a:t>
            </a:r>
            <a:r>
              <a:rPr lang="fi-FI" dirty="0" err="1"/>
              <a:t>pay</a:t>
            </a:r>
            <a:r>
              <a:rPr lang="fi-FI" dirty="0"/>
              <a:t>, output </a:t>
            </a:r>
            <a:r>
              <a:rPr lang="fi-FI" dirty="0" err="1"/>
              <a:t>targets</a:t>
            </a:r>
            <a:r>
              <a:rPr lang="fi-FI" dirty="0"/>
              <a:t>), </a:t>
            </a:r>
            <a:r>
              <a:rPr lang="fi-FI" dirty="0" err="1"/>
              <a:t>surplus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dirty="0" err="1"/>
              <a:t>production</a:t>
            </a:r>
            <a:r>
              <a:rPr lang="fi-FI" dirty="0"/>
              <a:t> of </a:t>
            </a:r>
            <a:r>
              <a:rPr lang="fi-FI" dirty="0" err="1"/>
              <a:t>metals</a:t>
            </a:r>
            <a:r>
              <a:rPr lang="fi-FI" dirty="0"/>
              <a:t> </a:t>
            </a:r>
            <a:r>
              <a:rPr lang="fi-FI" dirty="0" err="1"/>
              <a:t>locally</a:t>
            </a:r>
            <a:r>
              <a:rPr lang="fi-FI" dirty="0"/>
              <a:t>; 90 </a:t>
            </a:r>
            <a:r>
              <a:rPr lang="fi-FI" dirty="0" err="1"/>
              <a:t>million</a:t>
            </a:r>
            <a:r>
              <a:rPr lang="fi-FI" dirty="0"/>
              <a:t> </a:t>
            </a:r>
            <a:r>
              <a:rPr lang="fi-FI" dirty="0" err="1"/>
              <a:t>peasants</a:t>
            </a:r>
            <a:r>
              <a:rPr lang="fi-FI" dirty="0"/>
              <a:t> </a:t>
            </a:r>
            <a:r>
              <a:rPr lang="fi-FI" dirty="0" err="1"/>
              <a:t>forced</a:t>
            </a:r>
            <a:r>
              <a:rPr lang="fi-FI" dirty="0"/>
              <a:t> into </a:t>
            </a:r>
            <a:r>
              <a:rPr lang="fi-FI" dirty="0" err="1"/>
              <a:t>backyard</a:t>
            </a:r>
            <a:r>
              <a:rPr lang="fi-FI" dirty="0"/>
              <a:t> </a:t>
            </a:r>
            <a:r>
              <a:rPr lang="fi-FI" dirty="0" err="1"/>
              <a:t>industrial</a:t>
            </a:r>
            <a:r>
              <a:rPr lang="fi-FI" dirty="0"/>
              <a:t> </a:t>
            </a:r>
            <a:r>
              <a:rPr lang="fi-FI" dirty="0" err="1"/>
              <a:t>projects</a:t>
            </a:r>
            <a:r>
              <a:rPr lang="fi-FI" dirty="0"/>
              <a:t>; </a:t>
            </a:r>
            <a:r>
              <a:rPr lang="fi-FI" dirty="0" err="1"/>
              <a:t>smelting</a:t>
            </a:r>
            <a:r>
              <a:rPr lang="fi-FI" dirty="0"/>
              <a:t> of </a:t>
            </a:r>
            <a:r>
              <a:rPr lang="fi-FI" dirty="0" err="1"/>
              <a:t>crude</a:t>
            </a:r>
            <a:r>
              <a:rPr lang="fi-FI" dirty="0"/>
              <a:t> </a:t>
            </a:r>
            <a:r>
              <a:rPr lang="fi-FI" dirty="0" err="1"/>
              <a:t>steel</a:t>
            </a:r>
            <a:r>
              <a:rPr lang="fi-FI" dirty="0"/>
              <a:t> ( </a:t>
            </a:r>
            <a:r>
              <a:rPr lang="fi-FI" dirty="0" err="1"/>
              <a:t>medals</a:t>
            </a:r>
            <a:r>
              <a:rPr lang="fi-FI" dirty="0"/>
              <a:t>, </a:t>
            </a:r>
            <a:r>
              <a:rPr lang="fi-FI" dirty="0" err="1"/>
              <a:t>pots</a:t>
            </a:r>
            <a:r>
              <a:rPr lang="fi-FI" dirty="0"/>
              <a:t> and </a:t>
            </a:r>
            <a:r>
              <a:rPr lang="fi-FI" dirty="0" err="1"/>
              <a:t>pans</a:t>
            </a:r>
            <a:r>
              <a:rPr lang="fi-FI" dirty="0"/>
              <a:t>, </a:t>
            </a:r>
            <a:r>
              <a:rPr lang="fi-FI" dirty="0" err="1"/>
              <a:t>tools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smelted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038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Mao´s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; A </a:t>
            </a:r>
            <a:r>
              <a:rPr lang="fi-FI" dirty="0" err="1"/>
              <a:t>success</a:t>
            </a:r>
            <a:r>
              <a:rPr lang="fi-FI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table</a:t>
            </a:r>
            <a:r>
              <a:rPr lang="fi-FI" dirty="0"/>
              <a:t> , p.151</a:t>
            </a:r>
          </a:p>
          <a:p>
            <a:r>
              <a:rPr lang="fi-FI" dirty="0" err="1"/>
              <a:t>Source</a:t>
            </a:r>
            <a:r>
              <a:rPr lang="fi-FI" dirty="0"/>
              <a:t> A , p.160, </a:t>
            </a:r>
            <a:r>
              <a:rPr lang="fi-FI" dirty="0" err="1"/>
              <a:t>Source</a:t>
            </a:r>
            <a:r>
              <a:rPr lang="fi-FI" dirty="0"/>
              <a:t> B, p.161</a:t>
            </a:r>
          </a:p>
          <a:p>
            <a:r>
              <a:rPr lang="fi-FI" dirty="0" err="1"/>
              <a:t>Rural</a:t>
            </a:r>
            <a:r>
              <a:rPr lang="fi-FI" dirty="0"/>
              <a:t> </a:t>
            </a:r>
            <a:r>
              <a:rPr lang="fi-FI" dirty="0" err="1"/>
              <a:t>industrialisation</a:t>
            </a:r>
            <a:r>
              <a:rPr lang="fi-FI" dirty="0"/>
              <a:t> </a:t>
            </a:r>
            <a:r>
              <a:rPr lang="fi-FI" dirty="0" err="1"/>
              <a:t>spread</a:t>
            </a:r>
            <a:r>
              <a:rPr lang="fi-FI" dirty="0"/>
              <a:t> and </a:t>
            </a:r>
            <a:r>
              <a:rPr lang="fi-FI" dirty="0" err="1"/>
              <a:t>China’s</a:t>
            </a:r>
            <a:r>
              <a:rPr lang="fi-FI" dirty="0"/>
              <a:t> </a:t>
            </a:r>
            <a:r>
              <a:rPr lang="fi-FI" dirty="0" err="1"/>
              <a:t>infrastructure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developed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BUT 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quality</a:t>
            </a:r>
            <a:r>
              <a:rPr lang="fi-FI" dirty="0"/>
              <a:t> of </a:t>
            </a:r>
            <a:r>
              <a:rPr lang="fi-FI" dirty="0" err="1"/>
              <a:t>steel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poor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is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industrial</a:t>
            </a:r>
            <a:r>
              <a:rPr lang="fi-FI" dirty="0"/>
              <a:t> </a:t>
            </a:r>
            <a:r>
              <a:rPr lang="fi-FI" dirty="0" err="1"/>
              <a:t>purposes</a:t>
            </a:r>
            <a:r>
              <a:rPr lang="fi-FI" dirty="0"/>
              <a:t> ( 1%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usable</a:t>
            </a:r>
            <a:r>
              <a:rPr lang="fi-FI" dirty="0"/>
              <a:t>)</a:t>
            </a:r>
          </a:p>
          <a:p>
            <a:pPr>
              <a:buFontTx/>
              <a:buChar char="-"/>
            </a:pPr>
            <a:r>
              <a:rPr lang="fi-FI" dirty="0" err="1"/>
              <a:t>Famine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countryside ( </a:t>
            </a:r>
            <a:r>
              <a:rPr lang="fi-FI" dirty="0" err="1"/>
              <a:t>surplus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, </a:t>
            </a:r>
            <a:r>
              <a:rPr lang="fi-FI" dirty="0" err="1"/>
              <a:t>exported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USSR..</a:t>
            </a:r>
          </a:p>
          <a:p>
            <a:pPr>
              <a:buFontTx/>
              <a:buChar char="-"/>
            </a:pPr>
            <a:r>
              <a:rPr lang="fi-FI" dirty="0" err="1"/>
              <a:t>Poor</a:t>
            </a:r>
            <a:r>
              <a:rPr lang="fi-FI" dirty="0"/>
              <a:t> </a:t>
            </a:r>
            <a:r>
              <a:rPr lang="fi-FI" dirty="0" err="1"/>
              <a:t>government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,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conditions</a:t>
            </a:r>
            <a:r>
              <a:rPr lang="fi-FI" dirty="0"/>
              <a:t> made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ever</a:t>
            </a:r>
            <a:r>
              <a:rPr lang="fi-FI" dirty="0"/>
              <a:t> </a:t>
            </a:r>
            <a:r>
              <a:rPr lang="fi-FI" dirty="0" err="1"/>
              <a:t>worse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564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817</Words>
  <Application>Microsoft Office PowerPoint</Application>
  <PresentationFormat>Laajakuva</PresentationFormat>
  <Paragraphs>82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Mao´s domestic policy: Economy</vt:lpstr>
      <vt:lpstr>Collectivisation, the first Five year plan, 1953-57</vt:lpstr>
      <vt:lpstr>PowerPoint-esitys</vt:lpstr>
      <vt:lpstr>Collectivisation and Great Leap Forward, 1958</vt:lpstr>
      <vt:lpstr>G.L.F, 1958 onwards</vt:lpstr>
      <vt:lpstr>Industry</vt:lpstr>
      <vt:lpstr>The First Five Year Plan, 1952-6: economy performance</vt:lpstr>
      <vt:lpstr>PowerPoint-esitys</vt:lpstr>
      <vt:lpstr>Mao´s economic programme; A success?</vt:lpstr>
      <vt:lpstr>Result</vt:lpstr>
      <vt:lpstr>Liu Shaoqi´s and Deng Xiaoping´s economic recovery</vt:lpstr>
      <vt:lpstr>Mao´s approach on women, children, religion, culture, education</vt:lpstr>
    </vt:vector>
  </TitlesOfParts>
  <Company>AO Tietohallinto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Mao´s domestic policy</dc:title>
  <dc:creator>Soininen Susanna</dc:creator>
  <cp:lastModifiedBy>Soininen Susanna</cp:lastModifiedBy>
  <cp:revision>14</cp:revision>
  <dcterms:created xsi:type="dcterms:W3CDTF">2016-01-21T09:00:46Z</dcterms:created>
  <dcterms:modified xsi:type="dcterms:W3CDTF">2023-12-20T07:28:12Z</dcterms:modified>
</cp:coreProperties>
</file>