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75" r:id="rId2"/>
    <p:sldId id="276" r:id="rId3"/>
    <p:sldId id="277" r:id="rId4"/>
    <p:sldId id="278" r:id="rId5"/>
    <p:sldId id="256" r:id="rId6"/>
    <p:sldId id="288" r:id="rId7"/>
    <p:sldId id="279" r:id="rId8"/>
    <p:sldId id="280" r:id="rId9"/>
    <p:sldId id="281" r:id="rId10"/>
    <p:sldId id="283" r:id="rId11"/>
    <p:sldId id="282" r:id="rId12"/>
    <p:sldId id="284" r:id="rId13"/>
    <p:sldId id="285" r:id="rId14"/>
    <p:sldId id="263" r:id="rId15"/>
    <p:sldId id="257" r:id="rId16"/>
    <p:sldId id="258" r:id="rId17"/>
    <p:sldId id="264" r:id="rId18"/>
    <p:sldId id="261" r:id="rId19"/>
    <p:sldId id="262" r:id="rId20"/>
    <p:sldId id="265" r:id="rId21"/>
    <p:sldId id="266" r:id="rId22"/>
    <p:sldId id="267" r:id="rId23"/>
    <p:sldId id="268" r:id="rId24"/>
    <p:sldId id="269" r:id="rId25"/>
    <p:sldId id="289" r:id="rId26"/>
    <p:sldId id="290" r:id="rId27"/>
    <p:sldId id="291" r:id="rId28"/>
    <p:sldId id="270" r:id="rId29"/>
    <p:sldId id="271" r:id="rId30"/>
    <p:sldId id="272" r:id="rId31"/>
    <p:sldId id="273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0762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6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28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9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0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1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20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009650" y="1806575"/>
            <a:ext cx="3486150" cy="40528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06575"/>
            <a:ext cx="3486150" cy="40528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1223-6882-426B-B90A-65721965DBFF}" type="datetimeFigureOut">
              <a:rPr lang="fi-FI"/>
              <a:pPr>
                <a:defRPr/>
              </a:pPr>
              <a:t>5.10.2017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35CC-F660-4EFB-8261-74991C9510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874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4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0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0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3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8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fi/url?sa=i&amp;rct=j&amp;q=&amp;esrc=s&amp;frm=1&amp;source=images&amp;cd=&amp;cad=rja&amp;uact=8&amp;ved=0CAcQjRw&amp;url=http://www.workoutofmyday.com/uudet-ravitsemussuositukset/&amp;ei=zSfbVLbkG8H4yQP-x4LQBQ&amp;bvm=bv.85761416,d.bGQ&amp;psig=AFQjCNGPANZ-JC9ePr1BPWeAxFpIz6xd5g&amp;ust=142373507340558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/>
              <a:t>Ravitsemus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7400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8239"/>
            <a:ext cx="8229600" cy="1067299"/>
          </a:xfrm>
        </p:spPr>
        <p:txBody>
          <a:bodyPr>
            <a:noAutofit/>
          </a:bodyPr>
          <a:lstStyle/>
          <a:p>
            <a:r>
              <a:rPr lang="fi-FI" altLang="fi-FI" sz="1600" dirty="0"/>
              <a:t>Esimerkkiateriat</a:t>
            </a:r>
            <a:br>
              <a:rPr lang="fi-FI" altLang="fi-FI" sz="1600" dirty="0"/>
            </a:br>
            <a:r>
              <a:rPr lang="fi-FI" altLang="fi-FI" sz="1600" dirty="0"/>
              <a:t/>
            </a:r>
            <a:br>
              <a:rPr lang="fi-FI" altLang="fi-FI" sz="1600" dirty="0"/>
            </a:br>
            <a:r>
              <a:rPr lang="fi-FI" altLang="fi-FI" sz="1600" dirty="0"/>
              <a:t>Molemmista ruokavalioesimerkeistä saadaan riittävästi kaikkia vitamiineja ja</a:t>
            </a:r>
            <a:br>
              <a:rPr lang="fi-FI" altLang="fi-FI" sz="1600" dirty="0"/>
            </a:br>
            <a:r>
              <a:rPr lang="fi-FI" altLang="fi-FI" sz="1600" dirty="0"/>
              <a:t>mineraaleja. Myös rasvan laatu on hyvä. </a:t>
            </a:r>
            <a:br>
              <a:rPr lang="fi-FI" altLang="fi-FI" sz="1600" dirty="0"/>
            </a:br>
            <a:endParaRPr lang="fi-FI" altLang="fi-FI" sz="1600" dirty="0" smtClean="0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4784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600" dirty="0" smtClean="0"/>
              <a:t>Joni, 80 kg, harrastaa liikuntaa 3-4 kertaa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600" dirty="0" smtClean="0"/>
              <a:t>viikossa tavoitteenaan kunnon kohennus</a:t>
            </a:r>
          </a:p>
          <a:p>
            <a:pPr eaLnBrk="1" hangingPunct="1">
              <a:lnSpc>
                <a:spcPct val="90000"/>
              </a:lnSpc>
            </a:pPr>
            <a:endParaRPr lang="fi-FI" altLang="fi-FI" sz="16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Aamiainen: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kahvi			1 kuppi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vähärasvainen jogurtti	125 g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palvikinkku		2 viipaletta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karjalanpiirakka		2 kpl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tomaatti		4 viipaletta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täysmehu		1 lasi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Aamun välipala: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omena		1 kpl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Lounas: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porkkanaraaste		1 dl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punajuuri		50 g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kirjolohikiusaus		300 g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ruisleipä		2 viipaletta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kevytlevite		1 tl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rasvaton maito		1 lasi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Päivän välipala: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kahvi			1 kuppi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appelsiini		1 kpl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tortilla </a:t>
            </a:r>
            <a:r>
              <a:rPr lang="fi-FI" altLang="fi-FI" sz="1100" dirty="0" err="1" smtClean="0"/>
              <a:t>wrap</a:t>
            </a:r>
            <a:r>
              <a:rPr lang="fi-FI" altLang="fi-FI" sz="1100" dirty="0" smtClean="0"/>
              <a:t>		180 g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95482" y="1125539"/>
            <a:ext cx="4591318" cy="5478462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9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9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9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Päivällinen: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spagetti ja jauhelihakastike	350 g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tomaatti – kurkku – lehtisalaatti	80 g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ranskalainen salaatinkastike	1 tl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grahamleipä		1 viipale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ruisleipä		1 viipale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kevytlevite		2 tl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rasvaton maito		1 lasi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pakaste- tai tuoremarjoja	200 g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Iltapala: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banaani		1 kpl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mysli			1 dl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mustikka-vaniljakiisseli	200 g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mehujuoma		2 lasia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10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		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		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			    Energiaa 3000 kcal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			    Hiilihydraatteja 59% energiasta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			    Proteiinia 16% energiasta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			    Rasvaa 25% energiasta</a:t>
            </a: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5454516" y="5716835"/>
            <a:ext cx="187325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22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0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0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0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0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07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07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07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07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07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07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07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07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07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077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077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077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0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60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0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60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0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0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607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607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607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607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607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607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607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6077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6077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6077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6077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build="p"/>
      <p:bldP spid="1607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25002"/>
            <a:ext cx="4038600" cy="570592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sz="1600" dirty="0" smtClean="0"/>
              <a:t>Eerika, 65 kg, harrastaa liikuntaa 3-4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sz="1600" dirty="0" smtClean="0"/>
              <a:t>kertaa viikossa tavoitteenaan kunnon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sz="1600" dirty="0" smtClean="0"/>
              <a:t>kohennus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16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Aamiainen: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kahvi			1 kuppi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vähärasvainen jogurtti	125 g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palvikinkku		1 viipaletta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karjalanpiirakka		1 kpl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tomaatti		4 viipaletta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Aamun välipala: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omena		1 kpl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Lounas: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porkkanaraaste		1 dl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punajuuri		50 g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kirjolohikiusaus		250 g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ruisleipä		1 viipale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kevytlevite		1 tl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rasvaton maito		1 lasi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Päivän välipala: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kahvi			1 kuppi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appelsiini		1 kpl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rasvaton viili		200 g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900" dirty="0" smtClean="0"/>
              <a:t>mansikkahillo		40 g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fi-FI" altLang="fi-FI" sz="1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1000" dirty="0" smtClean="0"/>
          </a:p>
          <a:p>
            <a:pPr eaLnBrk="1" hangingPunct="1"/>
            <a:endParaRPr lang="fi-FI" altLang="fi-FI" sz="1000" dirty="0" smtClean="0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0350"/>
            <a:ext cx="4038600" cy="587057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Päivällinen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spagetti ja jauhelihakastike	300 g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tomaatti – kurkku – lehtisalaatti	80 g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ranskalainen salaatinkastike	1 tl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ruisleipä		1 viipale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kevytlevite		1 tl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rasvaton maito		1 lasi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pakaste- tai tuoremarjoja	200 g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Iltapala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banaani		1 kpl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mysli			1 dl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mustikka-vaniljakiisseli	100 g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i-FI" altLang="fi-FI" sz="10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		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		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			    Energiaa 2100 kcal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			    Hiilihydraatteja 59% energiasta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			    Proteiinia 16% energiasta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i-FI" altLang="fi-FI" sz="1000" dirty="0" smtClean="0"/>
              <a:t>			    Rasvaa 25% energiasta</a:t>
            </a:r>
          </a:p>
          <a:p>
            <a:pPr eaLnBrk="1" hangingPunct="1"/>
            <a:endParaRPr lang="fi-FI" altLang="fi-FI" sz="1000" dirty="0" smtClean="0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5951225" y="4507606"/>
            <a:ext cx="1873250" cy="1005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pic>
        <p:nvPicPr>
          <p:cNvPr id="38917" name="Picture 13" descr="spage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92" y="4649720"/>
            <a:ext cx="25939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126287" cy="925512"/>
          </a:xfrm>
        </p:spPr>
        <p:txBody>
          <a:bodyPr/>
          <a:lstStyle/>
          <a:p>
            <a:pPr eaLnBrk="1" hangingPunct="1"/>
            <a:r>
              <a:rPr lang="fi-FI" altLang="fi-FI" sz="2400" dirty="0" smtClean="0">
                <a:cs typeface="Trebuchet MS" panose="020B0603020202020204" pitchFamily="34" charset="0"/>
              </a:rPr>
              <a:t>Energia- ja nestetasapainon säilyminen pitkän ja kuormittavan urheilusuorituksen aikana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50469"/>
              </p:ext>
            </p:extLst>
          </p:nvPr>
        </p:nvGraphicFramePr>
        <p:xfrm>
          <a:off x="539750" y="1341438"/>
          <a:ext cx="8064500" cy="518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156"/>
                <a:gridCol w="5544344"/>
              </a:tblGrid>
              <a:tr h="935992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Ennen suoritusta</a:t>
                      </a:r>
                      <a:endParaRPr lang="fi-FI" sz="1600" dirty="0"/>
                    </a:p>
                  </a:txBody>
                  <a:tcPr marL="91436" marR="91436" marT="45715" marB="4571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6" marR="91436" marT="45715" marB="45715"/>
                </a:tc>
              </a:tr>
              <a:tr h="3383975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Suorituksen aikana</a:t>
                      </a:r>
                    </a:p>
                    <a:p>
                      <a:endParaRPr lang="fi-FI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smtClean="0"/>
                        <a:t>Nesteen määrä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smtClean="0"/>
                        <a:t>Kerralla nautittava määrä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smtClean="0"/>
                        <a:t>Juomisen useus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smtClean="0"/>
                        <a:t>Juoman koostumus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4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smtClean="0"/>
                        <a:t>Kiinteä hiilihydraatti</a:t>
                      </a:r>
                      <a:endParaRPr lang="fi-FI" sz="1400" dirty="0"/>
                    </a:p>
                  </a:txBody>
                  <a:tcPr marL="91436" marR="91436" marT="45715" marB="45715"/>
                </a:tc>
                <a:tc>
                  <a:txBody>
                    <a:bodyPr/>
                    <a:lstStyle/>
                    <a:p>
                      <a:endParaRPr lang="fi-FI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fi-FI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fi-FI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6" marR="91436" marT="45715" marB="45715"/>
                </a:tc>
              </a:tr>
              <a:tr h="864808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Suorituksen jälkeen</a:t>
                      </a:r>
                      <a:endParaRPr lang="fi-FI" sz="1600" b="1" dirty="0"/>
                    </a:p>
                  </a:txBody>
                  <a:tcPr marL="91436" marR="91436" marT="45715" marB="4571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6" marR="91436" marT="45715" marB="45715"/>
                </a:tc>
              </a:tr>
            </a:tbl>
          </a:graphicData>
        </a:graphic>
      </p:graphicFrame>
      <p:sp>
        <p:nvSpPr>
          <p:cNvPr id="5137" name="Tekstiruutu 4"/>
          <p:cNvSpPr txBox="1">
            <a:spLocks noChangeArrowheads="1"/>
          </p:cNvSpPr>
          <p:nvPr/>
        </p:nvSpPr>
        <p:spPr bwMode="auto">
          <a:xfrm>
            <a:off x="3081338" y="1341438"/>
            <a:ext cx="5543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600" dirty="0"/>
              <a:t>Vettä on juotava riittävästi, etenkin kuumalla ilmalla. Suoritukseen ei saa lähteä, jos nestetasapaino on huono.</a:t>
            </a:r>
          </a:p>
        </p:txBody>
      </p:sp>
      <p:sp>
        <p:nvSpPr>
          <p:cNvPr id="5138" name="Tekstiruutu 5"/>
          <p:cNvSpPr txBox="1">
            <a:spLocks noChangeArrowheads="1"/>
          </p:cNvSpPr>
          <p:nvPr/>
        </p:nvSpPr>
        <p:spPr bwMode="auto">
          <a:xfrm>
            <a:off x="3060700" y="2767772"/>
            <a:ext cx="554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400" dirty="0"/>
              <a:t>Noin 5-10 dl tunnissa</a:t>
            </a:r>
          </a:p>
        </p:txBody>
      </p:sp>
      <p:sp>
        <p:nvSpPr>
          <p:cNvPr id="5139" name="Tekstiruutu 6"/>
          <p:cNvSpPr txBox="1">
            <a:spLocks noChangeArrowheads="1"/>
          </p:cNvSpPr>
          <p:nvPr/>
        </p:nvSpPr>
        <p:spPr bwMode="auto">
          <a:xfrm>
            <a:off x="3081338" y="3213100"/>
            <a:ext cx="554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400"/>
              <a:t>1-2 dl</a:t>
            </a:r>
          </a:p>
        </p:txBody>
      </p:sp>
      <p:sp>
        <p:nvSpPr>
          <p:cNvPr id="5140" name="Tekstiruutu 7"/>
          <p:cNvSpPr txBox="1">
            <a:spLocks noChangeArrowheads="1"/>
          </p:cNvSpPr>
          <p:nvPr/>
        </p:nvSpPr>
        <p:spPr bwMode="auto">
          <a:xfrm>
            <a:off x="3067844" y="3667125"/>
            <a:ext cx="554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400" dirty="0"/>
              <a:t>3-5 kertaa tunnissa</a:t>
            </a:r>
          </a:p>
        </p:txBody>
      </p:sp>
      <p:sp>
        <p:nvSpPr>
          <p:cNvPr id="5141" name="Tekstiruutu 8"/>
          <p:cNvSpPr txBox="1">
            <a:spLocks noChangeArrowheads="1"/>
          </p:cNvSpPr>
          <p:nvPr/>
        </p:nvSpPr>
        <p:spPr bwMode="auto">
          <a:xfrm>
            <a:off x="3081338" y="4126673"/>
            <a:ext cx="554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400" dirty="0"/>
              <a:t>3-7% glukoosia tai muita hyvin imeytyviä hiilihydraatteja, suolaa voi olla juomassa 0,5%</a:t>
            </a:r>
          </a:p>
        </p:txBody>
      </p:sp>
      <p:sp>
        <p:nvSpPr>
          <p:cNvPr id="5142" name="Tekstiruutu 9"/>
          <p:cNvSpPr txBox="1">
            <a:spLocks noChangeArrowheads="1"/>
          </p:cNvSpPr>
          <p:nvPr/>
        </p:nvSpPr>
        <p:spPr bwMode="auto">
          <a:xfrm>
            <a:off x="3060700" y="4791869"/>
            <a:ext cx="55451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400" dirty="0"/>
              <a:t>Sokeria sisältävän juoman sijasta voidaan juoda vettä ja syödä esim. HH-geeliä tai glukoositabletteja. Kuntoilijat voivat syödä esim. banaanin tai kuivattuja hedelmiä</a:t>
            </a:r>
            <a:r>
              <a:rPr lang="fi-FI" altLang="fi-FI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43" name="Tekstiruutu 10"/>
          <p:cNvSpPr txBox="1">
            <a:spLocks noChangeArrowheads="1"/>
          </p:cNvSpPr>
          <p:nvPr/>
        </p:nvSpPr>
        <p:spPr bwMode="auto">
          <a:xfrm>
            <a:off x="3084513" y="5680075"/>
            <a:ext cx="5545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400" dirty="0"/>
              <a:t>Neste- ja hiilihydraattitasapainon palauttaminen on aloitettava välittömästi juomalla 5-10% väkevyistä HH-juomaa runsaasti.</a:t>
            </a:r>
          </a:p>
        </p:txBody>
      </p:sp>
    </p:spTree>
    <p:extLst>
      <p:ext uri="{BB962C8B-B14F-4D97-AF65-F5344CB8AC3E}">
        <p14:creationId xmlns:p14="http://schemas.microsoft.com/office/powerpoint/2010/main" val="1158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39" grpId="0"/>
      <p:bldP spid="5140" grpId="0"/>
      <p:bldP spid="5141" grpId="0"/>
      <p:bldP spid="5142" grpId="0"/>
      <p:bldP spid="51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nestehukkaetu_2907JID_t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4300" y="1282700"/>
            <a:ext cx="9144000" cy="5575300"/>
          </a:xfrm>
          <a:noFill/>
        </p:spPr>
      </p:pic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971550" y="0"/>
            <a:ext cx="7124700" cy="923925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cs typeface="Trebuchet MS" panose="020B0603020202020204" pitchFamily="34" charset="0"/>
              </a:rPr>
              <a:t>Mistä tunnistat nestehukan?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>
          <a:xfrm>
            <a:off x="692777" y="1514475"/>
            <a:ext cx="3486150" cy="41671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fi-FI" altLang="fi-FI" sz="1600" dirty="0" smtClean="0">
                <a:solidFill>
                  <a:schemeClr val="bg1"/>
                </a:solidFill>
              </a:rPr>
              <a:t>	</a:t>
            </a:r>
            <a:r>
              <a:rPr lang="fi-FI" altLang="fi-FI" dirty="0" smtClean="0"/>
              <a:t>OIREET:</a:t>
            </a:r>
          </a:p>
          <a:p>
            <a:pPr eaLnBrk="1" hangingPunct="1"/>
            <a:r>
              <a:rPr lang="fi-FI" altLang="fi-FI" dirty="0" smtClean="0"/>
              <a:t>jano</a:t>
            </a:r>
          </a:p>
          <a:p>
            <a:pPr eaLnBrk="1" hangingPunct="1"/>
            <a:r>
              <a:rPr lang="fi-FI" altLang="fi-FI" dirty="0" smtClean="0"/>
              <a:t>väsymys</a:t>
            </a:r>
          </a:p>
          <a:p>
            <a:pPr eaLnBrk="1" hangingPunct="1"/>
            <a:r>
              <a:rPr lang="fi-FI" altLang="fi-FI" dirty="0" smtClean="0"/>
              <a:t>päänsärky</a:t>
            </a:r>
          </a:p>
          <a:p>
            <a:pPr eaLnBrk="1" hangingPunct="1"/>
            <a:r>
              <a:rPr lang="fi-FI" altLang="fi-FI" dirty="0" smtClean="0"/>
              <a:t>lihaskrampit</a:t>
            </a:r>
          </a:p>
          <a:p>
            <a:pPr eaLnBrk="1" hangingPunct="1"/>
            <a:r>
              <a:rPr lang="fi-FI" altLang="fi-FI" dirty="0" smtClean="0"/>
              <a:t>sormien ja jalkojen turvotus</a:t>
            </a:r>
          </a:p>
          <a:p>
            <a:pPr eaLnBrk="1" hangingPunct="1"/>
            <a:r>
              <a:rPr lang="fi-FI" altLang="fi-FI" dirty="0" smtClean="0"/>
              <a:t>huimaus</a:t>
            </a:r>
          </a:p>
          <a:p>
            <a:pPr eaLnBrk="1" hangingPunct="1"/>
            <a:r>
              <a:rPr lang="fi-FI" altLang="fi-FI" dirty="0" smtClean="0"/>
              <a:t>pahoinvointi</a:t>
            </a:r>
          </a:p>
          <a:p>
            <a:pPr eaLnBrk="1" hangingPunct="1"/>
            <a:r>
              <a:rPr lang="fi-FI" altLang="fi-FI" dirty="0" smtClean="0"/>
              <a:t>sekavuus</a:t>
            </a:r>
          </a:p>
          <a:p>
            <a:pPr eaLnBrk="1" hangingPunct="1"/>
            <a:endParaRPr lang="fi-FI" altLang="fi-FI" dirty="0" smtClean="0"/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5076825" y="692150"/>
            <a:ext cx="377825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fi-FI" altLang="fi-FI" dirty="0"/>
              <a:t>	SEURAUKSET:</a:t>
            </a:r>
          </a:p>
          <a:p>
            <a:pPr eaLnBrk="1" hangingPunct="1"/>
            <a:r>
              <a:rPr lang="fi-FI" altLang="fi-FI" dirty="0"/>
              <a:t>suoritustehon laskeminen ja suorituksen keskeytyminen</a:t>
            </a:r>
          </a:p>
          <a:p>
            <a:pPr eaLnBrk="1" hangingPunct="1"/>
            <a:r>
              <a:rPr lang="fi-FI" altLang="fi-FI" dirty="0"/>
              <a:t>lämpöuupumus</a:t>
            </a:r>
          </a:p>
          <a:p>
            <a:pPr eaLnBrk="1" hangingPunct="1"/>
            <a:r>
              <a:rPr lang="fi-FI" altLang="fi-FI" dirty="0"/>
              <a:t>sydämen ja munuaisten toiminnan häiriöt</a:t>
            </a:r>
          </a:p>
          <a:p>
            <a:pPr eaLnBrk="1" hangingPunct="1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800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Harjoittelun vaikutus energia- ja suojaravintoainetarpeeseen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1751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3.bp.blogspot.com/_eCsV_jgA6Bo/TMAtcUwzstI/AAAAAAAAADQ/278ALMIfbYs/s1600/patuka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9"/>
          <a:stretch/>
        </p:blipFill>
        <p:spPr bwMode="auto">
          <a:xfrm>
            <a:off x="3733899" y="5957162"/>
            <a:ext cx="2927861" cy="9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etanttila.com/images/catalog/zoom/hera80_proteiinijauhe_600g_suklaa-6650808_mall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57" y="4670797"/>
            <a:ext cx="1603714" cy="22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QWgZjlzAt7aX7tu5dw0kGRw4xUMc9MlOvhoaK_QMD2nwpMtUg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33" y="48855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070264" y="0"/>
            <a:ext cx="7530334" cy="609946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i-FI" sz="1400" b="1" dirty="0" smtClean="0"/>
              <a:t>Fyysisen </a:t>
            </a:r>
            <a:r>
              <a:rPr lang="fi-FI" sz="1400" b="1" dirty="0"/>
              <a:t>aktiivisuuden vaikutus hiilihydraattien tarpeeseen</a:t>
            </a:r>
            <a:endParaRPr lang="fi-FI" sz="1400" dirty="0"/>
          </a:p>
          <a:p>
            <a:pPr lvl="1"/>
            <a:r>
              <a:rPr lang="fi-FI" sz="1400" b="1" dirty="0"/>
              <a:t> </a:t>
            </a:r>
            <a:r>
              <a:rPr lang="fi-FI" sz="1400" dirty="0" err="1" smtClean="0"/>
              <a:t>hh:n</a:t>
            </a:r>
            <a:r>
              <a:rPr lang="fi-FI" sz="1400" dirty="0" smtClean="0"/>
              <a:t> </a:t>
            </a:r>
            <a:r>
              <a:rPr lang="fi-FI" sz="1400" dirty="0"/>
              <a:t>osuus energiantuotannosta kasvaa merkittävästi tehon kasvaessa yli 50% maksimaalisesta hapenottokyvystä (VO</a:t>
            </a:r>
            <a:r>
              <a:rPr lang="fi-FI" sz="1400" baseline="-25000" dirty="0"/>
              <a:t>2</a:t>
            </a:r>
            <a:r>
              <a:rPr lang="fi-FI" sz="1400" dirty="0"/>
              <a:t> </a:t>
            </a:r>
            <a:r>
              <a:rPr lang="fi-FI" sz="1400" dirty="0" err="1" smtClean="0"/>
              <a:t>max</a:t>
            </a:r>
            <a:r>
              <a:rPr lang="fi-FI" sz="1400" dirty="0" smtClean="0"/>
              <a:t>)</a:t>
            </a:r>
          </a:p>
          <a:p>
            <a:pPr lvl="1"/>
            <a:r>
              <a:rPr lang="fi-FI" sz="1400" dirty="0" smtClean="0"/>
              <a:t>alle </a:t>
            </a:r>
            <a:r>
              <a:rPr lang="fi-FI" sz="1400" dirty="0"/>
              <a:t>70% VO</a:t>
            </a:r>
            <a:r>
              <a:rPr lang="fi-FI" sz="1400" baseline="-25000" dirty="0"/>
              <a:t>2</a:t>
            </a:r>
            <a:r>
              <a:rPr lang="fi-FI" sz="1400" dirty="0"/>
              <a:t> </a:t>
            </a:r>
            <a:r>
              <a:rPr lang="fi-FI" sz="1400" dirty="0" err="1"/>
              <a:t>max:sta</a:t>
            </a:r>
            <a:r>
              <a:rPr lang="fi-FI" sz="1400" dirty="0"/>
              <a:t> rasvan käyttö on suurta ja </a:t>
            </a:r>
            <a:r>
              <a:rPr lang="fi-FI" sz="1400" dirty="0" smtClean="0"/>
              <a:t>lihaksiston glykogeenivarastot </a:t>
            </a:r>
            <a:r>
              <a:rPr lang="fi-FI" sz="1400" dirty="0"/>
              <a:t>voivat riittää yli 5h:n rasitukseen. Yli 85% VO</a:t>
            </a:r>
            <a:r>
              <a:rPr lang="fi-FI" sz="1400" baseline="-25000" dirty="0"/>
              <a:t>2</a:t>
            </a:r>
            <a:r>
              <a:rPr lang="fi-FI" sz="1400" dirty="0"/>
              <a:t> </a:t>
            </a:r>
            <a:r>
              <a:rPr lang="fi-FI" sz="1400" dirty="0" err="1"/>
              <a:t>max:sta</a:t>
            </a:r>
            <a:r>
              <a:rPr lang="fi-FI" sz="1400" dirty="0"/>
              <a:t> varastot loppuvat alle 2 h:ssa</a:t>
            </a:r>
          </a:p>
          <a:p>
            <a:pPr>
              <a:buFont typeface="+mj-lt"/>
              <a:buAutoNum type="arabicPeriod"/>
            </a:pPr>
            <a:r>
              <a:rPr lang="fi-FI" sz="1400" b="1" dirty="0" smtClean="0"/>
              <a:t>Fyysisen </a:t>
            </a:r>
            <a:r>
              <a:rPr lang="fi-FI" sz="1400" b="1" dirty="0"/>
              <a:t>aktiivisuuden vaikutus </a:t>
            </a:r>
            <a:r>
              <a:rPr lang="fi-FI" sz="1400" b="1" dirty="0" smtClean="0"/>
              <a:t>proteiinitarpeeseen</a:t>
            </a:r>
            <a:endParaRPr lang="fi-FI" sz="1400" dirty="0"/>
          </a:p>
          <a:p>
            <a:pPr lvl="1"/>
            <a:r>
              <a:rPr lang="fi-FI" sz="1400" dirty="0"/>
              <a:t>proteiini ylläpitää tai muodostaa </a:t>
            </a:r>
            <a:r>
              <a:rPr lang="fi-FI" sz="1400" dirty="0" smtClean="0"/>
              <a:t>lihaskudosta. fyysinen </a:t>
            </a:r>
            <a:r>
              <a:rPr lang="fi-FI" sz="1400" dirty="0"/>
              <a:t>aktiivisuus lisää proteiinien tarvetta aminohappojen energiakäytön vuoksi (5% energiantuotosta)</a:t>
            </a:r>
          </a:p>
          <a:p>
            <a:pPr lvl="1"/>
            <a:r>
              <a:rPr lang="fi-FI" sz="1400" dirty="0"/>
              <a:t>liikunta lisää proteiinisynteesiä eli aminohappojen siirtymistä lihaskudokseen</a:t>
            </a:r>
          </a:p>
          <a:p>
            <a:pPr lvl="1"/>
            <a:r>
              <a:rPr lang="fi-FI" sz="1400" dirty="0" smtClean="0"/>
              <a:t>kovaa </a:t>
            </a:r>
            <a:r>
              <a:rPr lang="fi-FI" sz="1400" dirty="0"/>
              <a:t>treenaavien proteiinien </a:t>
            </a:r>
            <a:r>
              <a:rPr lang="fi-FI" sz="1400" dirty="0" smtClean="0"/>
              <a:t>saantisuositus </a:t>
            </a:r>
            <a:r>
              <a:rPr lang="fi-FI" sz="1400" dirty="0"/>
              <a:t>on 1,2-1,8 g painokiloa kohti vuorokaudessa </a:t>
            </a:r>
          </a:p>
          <a:p>
            <a:pPr lvl="1"/>
            <a:r>
              <a:rPr lang="fi-FI" sz="1400" dirty="0" smtClean="0"/>
              <a:t>lihasmassaa </a:t>
            </a:r>
            <a:r>
              <a:rPr lang="fi-FI" sz="1400" dirty="0"/>
              <a:t>kasvattavilla proteiinien osuus energiasta voi olla jopa 30 E%. Lihasmassaa kasvatettaessa energiansaannin tulee olla kulutusta suurempaa. </a:t>
            </a:r>
          </a:p>
          <a:p>
            <a:pPr>
              <a:buFont typeface="+mj-lt"/>
              <a:buAutoNum type="arabicPeriod" startAt="3"/>
            </a:pPr>
            <a:r>
              <a:rPr lang="fi-FI" sz="1400" b="1" dirty="0"/>
              <a:t>Fyysisen aktiivisuuden vaikutus rasvan tarpeeseen</a:t>
            </a:r>
            <a:endParaRPr lang="fi-FI" sz="1400" dirty="0"/>
          </a:p>
          <a:p>
            <a:pPr lvl="1"/>
            <a:r>
              <a:rPr lang="fi-FI" sz="1400" dirty="0" smtClean="0"/>
              <a:t>rasvan osuus energiantuotannosta liikunnan aikana vaihtelee 50-55%:n välillä osuuden laskiessa tehojen noustessa. Tuolloin laskee myös rasvakudoksen varastorasvan käyttö ja energiaa tuotetaan lihaksen rasvavarastoista</a:t>
            </a:r>
          </a:p>
          <a:p>
            <a:pPr>
              <a:buFont typeface="+mj-lt"/>
              <a:buAutoNum type="arabicPeriod"/>
            </a:pPr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336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untoplus.fi/files/bonnier-ifo/Blueberrie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"/>
          <a:stretch/>
        </p:blipFill>
        <p:spPr bwMode="auto">
          <a:xfrm>
            <a:off x="6725289" y="1254684"/>
            <a:ext cx="2418712" cy="25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3390" y="810491"/>
            <a:ext cx="7782791" cy="6033096"/>
          </a:xfrm>
        </p:spPr>
        <p:txBody>
          <a:bodyPr>
            <a:noAutofit/>
          </a:bodyPr>
          <a:lstStyle/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4"/>
            </a:pPr>
            <a:r>
              <a:rPr lang="fi-FI" sz="1400" b="1" dirty="0" smtClean="0"/>
              <a:t>Vitamiinien </a:t>
            </a:r>
            <a:r>
              <a:rPr lang="fi-FI" sz="1400" b="1" dirty="0"/>
              <a:t>vaikutus suorituskykyyn</a:t>
            </a:r>
            <a:endParaRPr lang="fi-FI" sz="1400" dirty="0"/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 smtClean="0"/>
              <a:t>A-vitamiini </a:t>
            </a:r>
            <a:r>
              <a:rPr lang="fi-FI" sz="1400" dirty="0"/>
              <a:t>on antioksidantti, mikä estää vapaiden radikaalien muodostumista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B-vitamiineilla on tärkeä tehtävä energia-aineenvaihdunnassa ja esim. hermoston rakenneosana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C-vitamiini toimii antioksidanttina ja ylläpitää puolustuskykyä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D-vitamiini lisää kalsiumin ja fosfaatin imeytymistä ja luun tiehyttä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E-vitamiini toimii </a:t>
            </a:r>
            <a:r>
              <a:rPr lang="fi-FI" sz="1400" dirty="0" smtClean="0"/>
              <a:t>antioksidanttina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5"/>
            </a:pPr>
            <a:r>
              <a:rPr lang="fi-FI" sz="1400" b="1" dirty="0" smtClean="0"/>
              <a:t>Kivennäisaineiden </a:t>
            </a:r>
            <a:r>
              <a:rPr lang="fi-FI" sz="1400" b="1" dirty="0"/>
              <a:t>vaikutus suorituskykyyn</a:t>
            </a:r>
            <a:endParaRPr lang="fi-FI" sz="1400" dirty="0"/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kalsium on luuston rakennusaine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kalium toimii elektrolyyttinä ja ylläpitää nestetasapainoa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magnesium toimii elektrolyyttinä ja ehkäisee kramppien syntyä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rauta toimii hapen kuljettajana punasolujen hemoglobiinissa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sinkki lisää testosteronin eritystä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kromi tehostaa insuliinitoimintaa ja sitä kautta ravintoaineenvaihduntaa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 smtClean="0"/>
              <a:t>Suolan natrium </a:t>
            </a:r>
            <a:r>
              <a:rPr lang="fi-FI" sz="1400" dirty="0"/>
              <a:t>on tärkeä elektrolyytti nestetasapainon </a:t>
            </a:r>
            <a:r>
              <a:rPr lang="fi-FI" sz="1400" dirty="0" smtClean="0"/>
              <a:t>säätelyssä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6"/>
            </a:pPr>
            <a:r>
              <a:rPr lang="fi-FI" sz="1400" b="1" dirty="0"/>
              <a:t>Antioksidanttien vaikutus suorituskykyyn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energia-aineenvaihdunnassa syntyy aina elimistölle haitallisia vapaita radikaaleja eli </a:t>
            </a:r>
            <a:r>
              <a:rPr lang="fi-FI" sz="1400" dirty="0" err="1"/>
              <a:t>oksidanttiyhdisteitä</a:t>
            </a:r>
            <a:r>
              <a:rPr lang="fi-FI" sz="1400" dirty="0"/>
              <a:t>, jotka tuhoavat elimistö yhdisteitä ja rakenneosia, aiheuttavat sairastelua ja lihaskipeyttä. kovaa treenaavalla ihmisellä </a:t>
            </a:r>
            <a:r>
              <a:rPr lang="fi-FI" sz="1400" dirty="0" err="1"/>
              <a:t>oksidanttien</a:t>
            </a:r>
            <a:r>
              <a:rPr lang="fi-FI" sz="1400" dirty="0"/>
              <a:t> tuotanto on tehostunutta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kovatehoinen harjoittelu johtaa lihaskudosvaurioihin, Tulehdusvälittäjäaineiden määrän kasvuun ja viivästyneeseen lihaskipeyteen (1-2 vrk).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antioksidantit (esim. C-, E- ja A-vitamiinit) toimivat </a:t>
            </a:r>
            <a:r>
              <a:rPr lang="fi-FI" sz="1400" dirty="0" err="1"/>
              <a:t>oksidanttien</a:t>
            </a:r>
            <a:r>
              <a:rPr lang="fi-FI" sz="1400" dirty="0"/>
              <a:t> vastavaikuttajina ja vähentävät kudostuhoa ja tulehdusvälittäjäaineiden määrää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fi-FI" sz="1400" dirty="0"/>
              <a:t>riittävät glykogeenivarastot ennen rasitusta ja </a:t>
            </a:r>
            <a:r>
              <a:rPr lang="fi-FI" sz="1400" dirty="0" err="1"/>
              <a:t>hh:n</a:t>
            </a:r>
            <a:r>
              <a:rPr lang="fi-FI" sz="1400" dirty="0"/>
              <a:t> nauttiminen rasituksen aikana vähentävät tulehdusvälittäjäaineiden määrää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endParaRPr lang="fi-FI" sz="1400" dirty="0"/>
          </a:p>
          <a:p>
            <a:pPr lvl="0">
              <a:spcBef>
                <a:spcPts val="100"/>
              </a:spcBef>
              <a:spcAft>
                <a:spcPts val="100"/>
              </a:spcAft>
            </a:pPr>
            <a:endParaRPr lang="fi-FI" sz="1400" dirty="0"/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395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Valmistautuminen urheilusuoritukseen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88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ilovepasta.org/sites/default/files/feature-bg-imgs/pasta-slide-001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ADE"/>
              </a:clrFrom>
              <a:clrTo>
                <a:srgbClr val="ECEA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39" y="189630"/>
            <a:ext cx="4146261" cy="13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1981200"/>
          </a:xfrm>
        </p:spPr>
        <p:txBody>
          <a:bodyPr/>
          <a:lstStyle/>
          <a:p>
            <a:pPr algn="l"/>
            <a:r>
              <a:rPr lang="fi-FI" dirty="0" smtClean="0"/>
              <a:t>1. Hiilihydraattitankkaus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4564" y="1184565"/>
            <a:ext cx="7502236" cy="5673436"/>
          </a:xfrm>
        </p:spPr>
        <p:txBody>
          <a:bodyPr>
            <a:noAutofit/>
          </a:bodyPr>
          <a:lstStyle/>
          <a:p>
            <a:pPr lvl="0"/>
            <a:r>
              <a:rPr lang="fi-FI" sz="1500" dirty="0" smtClean="0"/>
              <a:t>lihaksen </a:t>
            </a:r>
            <a:r>
              <a:rPr lang="fi-FI" sz="1500" dirty="0"/>
              <a:t>glykogeenivarastot vähenevät merkittävästi yli tunnin jatkuvissa suorituksissa. HH-tankkauksen hyötynä on </a:t>
            </a:r>
            <a:r>
              <a:rPr lang="fi-FI" sz="1500" dirty="0" smtClean="0"/>
              <a:t>tehon parempi ylläpitäminen rasituksen loppuvaiheessa</a:t>
            </a:r>
            <a:endParaRPr lang="fi-FI" sz="1500" dirty="0"/>
          </a:p>
          <a:p>
            <a:pPr lvl="0"/>
            <a:r>
              <a:rPr lang="fi-FI" sz="1500" dirty="0"/>
              <a:t>HH-tankkauksen toteutus</a:t>
            </a:r>
          </a:p>
          <a:p>
            <a:pPr lvl="1"/>
            <a:r>
              <a:rPr lang="fi-FI" sz="1500" dirty="0"/>
              <a:t>harjoittelun keventäminen useita vuorokausia (+ lepo) ennen kilpailua ja </a:t>
            </a:r>
            <a:r>
              <a:rPr lang="fi-FI" sz="1500" dirty="0" err="1"/>
              <a:t>hh</a:t>
            </a:r>
            <a:r>
              <a:rPr lang="fi-FI" sz="1500" dirty="0"/>
              <a:t>-tankkauksen toteuttaminen 2 vrk ennen kilpailua</a:t>
            </a:r>
          </a:p>
          <a:p>
            <a:pPr lvl="1"/>
            <a:r>
              <a:rPr lang="fi-FI" sz="1500" dirty="0"/>
              <a:t>liikunnan määrän ollessa vähäinen glykogeenivarastot pysyvät suurina 2-3 vrk</a:t>
            </a:r>
          </a:p>
          <a:p>
            <a:pPr lvl="1"/>
            <a:r>
              <a:rPr lang="fi-FI" sz="1500" dirty="0"/>
              <a:t>tankkauksen aikana runsas, yli 10g / painokilo / vrk, </a:t>
            </a:r>
            <a:r>
              <a:rPr lang="fi-FI" sz="1500" dirty="0" err="1"/>
              <a:t>hh:n</a:t>
            </a:r>
            <a:r>
              <a:rPr lang="fi-FI" sz="1500" dirty="0"/>
              <a:t> nauttiminen</a:t>
            </a:r>
          </a:p>
          <a:p>
            <a:pPr lvl="1"/>
            <a:r>
              <a:rPr lang="fi-FI" sz="1500" dirty="0"/>
              <a:t>1 vrk ennen kisoja tulisi siirtyä normaalisti rasvoja sisältävään ruokavalioon, jotta rasva-aineenvaihdunta saadaan toimimaan </a:t>
            </a:r>
            <a:r>
              <a:rPr lang="fi-FI" sz="1500" dirty="0" err="1"/>
              <a:t>hh</a:t>
            </a:r>
            <a:r>
              <a:rPr lang="fi-FI" sz="1500" dirty="0"/>
              <a:t>-tankkauksen jälkeen normaalisti</a:t>
            </a:r>
          </a:p>
          <a:p>
            <a:pPr lvl="0"/>
            <a:r>
              <a:rPr lang="fi-FI" sz="1500" dirty="0"/>
              <a:t>glukoosin siirtyminen soluun on </a:t>
            </a:r>
            <a:r>
              <a:rPr lang="fi-FI" sz="1500" dirty="0" smtClean="0"/>
              <a:t>kovan liikuntaharjoittelun jälkeen </a:t>
            </a:r>
            <a:r>
              <a:rPr lang="fi-FI" sz="1500" dirty="0"/>
              <a:t>tehokkaampaa </a:t>
            </a:r>
            <a:r>
              <a:rPr lang="fi-FI" sz="1500" dirty="0" smtClean="0"/>
              <a:t>lihassolujen insuliiniherkkyyden kasvaessa (vaikuttaa muutamia päiviä). </a:t>
            </a:r>
            <a:r>
              <a:rPr lang="fi-FI" sz="1500" dirty="0"/>
              <a:t>Liikunnan jälkeen glukoosia voi siirtyä soluun jopa ilman insuliinin vaikutusta</a:t>
            </a:r>
          </a:p>
          <a:p>
            <a:pPr lvl="0"/>
            <a:r>
              <a:rPr lang="fi-FI" sz="1500" dirty="0" err="1" smtClean="0"/>
              <a:t>hh</a:t>
            </a:r>
            <a:r>
              <a:rPr lang="fi-FI" sz="1500" dirty="0" smtClean="0"/>
              <a:t>-tankkauksen </a:t>
            </a:r>
            <a:r>
              <a:rPr lang="fi-FI" sz="1500" dirty="0"/>
              <a:t>aikana lihas on herkistynyt käyttämään </a:t>
            </a:r>
            <a:r>
              <a:rPr lang="fi-FI" sz="1500" dirty="0" err="1" smtClean="0"/>
              <a:t>hh:ta</a:t>
            </a:r>
            <a:r>
              <a:rPr lang="fi-FI" sz="1500" dirty="0" smtClean="0"/>
              <a:t> </a:t>
            </a:r>
            <a:r>
              <a:rPr lang="fi-FI" sz="1500" dirty="0"/>
              <a:t>energianlähteenä, joten täydellinen lepo tai erittäin kevyt harjoittelu ovat edellytyksiä superkompensaatiolle</a:t>
            </a:r>
          </a:p>
          <a:p>
            <a:pPr lvl="0"/>
            <a:r>
              <a:rPr lang="fi-FI" sz="1500" dirty="0"/>
              <a:t>pitkäkestoisen rasituksen aikana tulee nauttia </a:t>
            </a:r>
            <a:r>
              <a:rPr lang="fi-FI" sz="1500" dirty="0" err="1"/>
              <a:t>hh</a:t>
            </a:r>
            <a:r>
              <a:rPr lang="fi-FI" sz="1500" dirty="0"/>
              <a:t> 40-60 </a:t>
            </a:r>
            <a:r>
              <a:rPr lang="fi-FI" sz="1500" dirty="0" smtClean="0"/>
              <a:t>g/h</a:t>
            </a: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13275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icearoma.fi/product_pictures/big/27-29-bana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0"/>
            <a:ext cx="2171700" cy="203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1381991"/>
          </a:xfrm>
        </p:spPr>
        <p:txBody>
          <a:bodyPr/>
          <a:lstStyle/>
          <a:p>
            <a:pPr algn="l"/>
            <a:r>
              <a:rPr lang="fi-FI" dirty="0" smtClean="0"/>
              <a:t>2. Hyvä ravitsemustila ennen  </a:t>
            </a:r>
            <a:br>
              <a:rPr lang="fi-FI" dirty="0" smtClean="0"/>
            </a:br>
            <a:r>
              <a:rPr lang="fi-FI" dirty="0"/>
              <a:t> </a:t>
            </a:r>
            <a:r>
              <a:rPr lang="fi-FI" dirty="0" smtClean="0"/>
              <a:t>    urheilusuoritusta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133" y="1475509"/>
            <a:ext cx="7995612" cy="53824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 smtClean="0"/>
              <a:t>2.1 Mahalaukku </a:t>
            </a:r>
            <a:r>
              <a:rPr lang="fi-FI" sz="1300" b="1" dirty="0"/>
              <a:t>tyhjäksi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ruoan </a:t>
            </a:r>
            <a:r>
              <a:rPr lang="fi-FI" sz="1300" dirty="0"/>
              <a:t>sulaminen riippuu edellisen aterian ajoituksesta, koosta sekä proteiini-, rasva- ja kuitupitoisuudesta. </a:t>
            </a:r>
            <a:r>
              <a:rPr lang="fi-FI" sz="1300" dirty="0" smtClean="0"/>
              <a:t>Ison, rasvaisen </a:t>
            </a:r>
            <a:r>
              <a:rPr lang="fi-FI" sz="1300" dirty="0"/>
              <a:t>ja </a:t>
            </a:r>
            <a:r>
              <a:rPr lang="fi-FI" sz="1300" dirty="0" smtClean="0"/>
              <a:t>kuitupitoisen ruoan imeytyminen kestää jopa  yli 5 tuntia ruokailusta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pieni </a:t>
            </a:r>
            <a:r>
              <a:rPr lang="fi-FI" sz="1300" dirty="0" err="1"/>
              <a:t>hh</a:t>
            </a:r>
            <a:r>
              <a:rPr lang="fi-FI" sz="1300" dirty="0"/>
              <a:t>-pitoinen välipala ½-2 h ennen kisaa riittää, mikäli on syönyt riittävästi hyvälaatuista ruokaa edellisen vuorokauden aikana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2-3 kisaa edeltävää ateriaa riittävän suuria ja </a:t>
            </a:r>
            <a:r>
              <a:rPr lang="fi-FI" sz="1300" dirty="0" err="1"/>
              <a:t>hh</a:t>
            </a:r>
            <a:r>
              <a:rPr lang="fi-FI" sz="1300" dirty="0"/>
              <a:t>-pitoisia (esim. pastat), mikä johtaa glykogeenivarastojen täyttymiseen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välipalat ylläpitävät vireystilaa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aikaa alle 30 min suoritukseen: mehut, jogurtit, keitot, sopat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aikaa 30-90 min suoritukseen:1-2 voileipää, hedelmät, rahkat, sporttipatukat, vähärasvaiset murot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aikaa yli 90 min suoritukseen: useampi voileipä, pikaruoat (&gt;3h), </a:t>
            </a:r>
            <a:r>
              <a:rPr lang="fi-FI" sz="1300" dirty="0" smtClean="0"/>
              <a:t>sporttipatukat</a:t>
            </a:r>
            <a:r>
              <a:rPr lang="fi-FI" sz="1300" dirty="0"/>
              <a:t>, lautasellinen ruokaa (&gt;3h), runsaasti </a:t>
            </a:r>
            <a:r>
              <a:rPr lang="fi-FI" sz="1300" dirty="0" smtClean="0"/>
              <a:t>kasviksia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 smtClean="0"/>
              <a:t>2.2 </a:t>
            </a:r>
            <a:r>
              <a:rPr lang="fi-FI" sz="1300" b="1" dirty="0"/>
              <a:t>Verensokerin ylläpito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 smtClean="0"/>
              <a:t>hh</a:t>
            </a:r>
            <a:r>
              <a:rPr lang="fi-FI" sz="1300" dirty="0" smtClean="0"/>
              <a:t>-pitoinen </a:t>
            </a:r>
            <a:r>
              <a:rPr lang="fi-FI" sz="1300" dirty="0"/>
              <a:t>ruoka 3-4h ennen liikuntaa ylläpitää verensokerin liikunnan aikana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juuri ennen suoritusta tai sen aikana nauttiminen ylläpitää lihaksen glykogeenivarastoja ja suorituskykyä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alhaisen </a:t>
            </a:r>
            <a:r>
              <a:rPr lang="fi-FI" sz="1300" dirty="0" err="1"/>
              <a:t>glykemiaindeksin</a:t>
            </a:r>
            <a:r>
              <a:rPr lang="fi-FI" sz="1300" dirty="0"/>
              <a:t> </a:t>
            </a:r>
            <a:r>
              <a:rPr lang="fi-FI" sz="1300" dirty="0" err="1"/>
              <a:t>hh:n</a:t>
            </a:r>
            <a:r>
              <a:rPr lang="fi-FI" sz="1300" dirty="0"/>
              <a:t> välttäminen 1-2 h ennen suoritusta johtaa lisääntyneeseen rasvankäyttöön liikunnan aikana ja säästää glykogeenivarastoja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pitkäkestoisiin suorituksiin valmistautuminen: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glykogeenivarastojen varmistaminen </a:t>
            </a:r>
            <a:r>
              <a:rPr lang="fi-FI" sz="1300" dirty="0" err="1"/>
              <a:t>hh</a:t>
            </a:r>
            <a:r>
              <a:rPr lang="fi-FI" sz="1300" dirty="0"/>
              <a:t>-pitoisella ruoalla edeltävinä päivinä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syö 1h ennen kisaa pieni ja 3h ennen kisaa keskisuuri, runsaasti </a:t>
            </a:r>
            <a:r>
              <a:rPr lang="fi-FI" sz="1300" dirty="0" err="1"/>
              <a:t>hh:a</a:t>
            </a:r>
            <a:r>
              <a:rPr lang="fi-FI" sz="1300" dirty="0"/>
              <a:t> sisältävät ateria (GI matala, </a:t>
            </a:r>
            <a:r>
              <a:rPr lang="fi-FI" sz="1300" dirty="0" err="1"/>
              <a:t>glykemiakuorma</a:t>
            </a:r>
            <a:r>
              <a:rPr lang="fi-FI" sz="1300" dirty="0"/>
              <a:t> suuri)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suorituksen aikana urheilujuomaa, sokerigeelejä tms.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37638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http://workoutofmyday.gougou.fi/wp-content/uploads/sites/2/2014/01/ruokapyramid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461168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787900" y="1557338"/>
            <a:ext cx="4356100" cy="48752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lnSpc>
                <a:spcPct val="70000"/>
              </a:lnSpc>
              <a:buClrTx/>
              <a:buFont typeface="Wingdings" panose="05000000000000000000" pitchFamily="2" charset="2"/>
              <a:buNone/>
            </a:pPr>
            <a:r>
              <a:rPr lang="fi-FI" altLang="fi-FI" sz="1700" dirty="0" smtClean="0">
                <a:solidFill>
                  <a:srgbClr val="000000"/>
                </a:solidFill>
              </a:rPr>
              <a:t>	</a:t>
            </a:r>
            <a:r>
              <a:rPr lang="fi-FI" altLang="fi-FI" sz="1700" b="1" dirty="0" smtClean="0">
                <a:solidFill>
                  <a:srgbClr val="000000"/>
                </a:solidFill>
                <a:effectLst/>
              </a:rPr>
              <a:t>Ruokapyramidi auttaa monipuolisen sekaruokavalion kokoamisessa ja ruokamäärien suhteuttamisessa</a:t>
            </a:r>
          </a:p>
          <a:p>
            <a:pPr marL="609600" indent="-609600" eaLnBrk="1" hangingPunct="1">
              <a:lnSpc>
                <a:spcPct val="70000"/>
              </a:lnSpc>
              <a:buClrTx/>
              <a:buFont typeface="Courier New" panose="02070309020205020404" pitchFamily="49" charset="0"/>
              <a:buChar char="o"/>
            </a:pPr>
            <a:r>
              <a:rPr lang="fi-FI" altLang="fi-FI" sz="1700" dirty="0" smtClean="0">
                <a:solidFill>
                  <a:srgbClr val="000000"/>
                </a:solidFill>
                <a:effectLst/>
              </a:rPr>
              <a:t>Ylin taso pitää sisällään runsasenergiset ja vähän suojaravintoaineita sisältävät ruoat eli paljon rasvaa  ja sokeria sisältävät tuotteet</a:t>
            </a:r>
          </a:p>
          <a:p>
            <a:pPr marL="609600" indent="-609600" eaLnBrk="1" hangingPunct="1">
              <a:lnSpc>
                <a:spcPct val="70000"/>
              </a:lnSpc>
              <a:buClrTx/>
              <a:buFont typeface="Courier New" panose="02070309020205020404" pitchFamily="49" charset="0"/>
              <a:buChar char="o"/>
            </a:pPr>
            <a:r>
              <a:rPr lang="fi-FI" altLang="fi-FI" sz="1700" dirty="0" smtClean="0">
                <a:solidFill>
                  <a:srgbClr val="000000"/>
                </a:solidFill>
                <a:effectLst/>
              </a:rPr>
              <a:t>Viidennellä tasolla ovat lihavalmisteet, punainen liha ja kananmuna</a:t>
            </a:r>
          </a:p>
          <a:p>
            <a:pPr marL="609600" indent="-609600" eaLnBrk="1" hangingPunct="1">
              <a:lnSpc>
                <a:spcPct val="70000"/>
              </a:lnSpc>
              <a:buClrTx/>
              <a:buFont typeface="Courier New" panose="02070309020205020404" pitchFamily="49" charset="0"/>
              <a:buChar char="o"/>
            </a:pPr>
            <a:r>
              <a:rPr lang="fi-FI" altLang="fi-FI" sz="1700" dirty="0" smtClean="0">
                <a:solidFill>
                  <a:srgbClr val="000000"/>
                </a:solidFill>
                <a:effectLst/>
              </a:rPr>
              <a:t>Neljäs taso koostuu proteiinipitoisista eläintuotteista, kuten kalasta ja kanasta</a:t>
            </a:r>
          </a:p>
          <a:p>
            <a:pPr marL="609600" indent="-609600" eaLnBrk="1" hangingPunct="1">
              <a:lnSpc>
                <a:spcPct val="70000"/>
              </a:lnSpc>
              <a:buClrTx/>
              <a:buFont typeface="Courier New" panose="02070309020205020404" pitchFamily="49" charset="0"/>
              <a:buChar char="o"/>
            </a:pPr>
            <a:r>
              <a:rPr lang="fi-FI" altLang="fi-FI" sz="1700" dirty="0" smtClean="0">
                <a:solidFill>
                  <a:srgbClr val="000000"/>
                </a:solidFill>
                <a:effectLst/>
              </a:rPr>
              <a:t>Kolmas taso sisältää kasviöljyt, margariinit, pähkinät, siemenet sekä vähärasvaiset maitotuotteet</a:t>
            </a:r>
          </a:p>
          <a:p>
            <a:pPr marL="609600" indent="-609600" eaLnBrk="1" hangingPunct="1">
              <a:lnSpc>
                <a:spcPct val="70000"/>
              </a:lnSpc>
              <a:buClrTx/>
              <a:buFont typeface="Courier New" panose="02070309020205020404" pitchFamily="49" charset="0"/>
              <a:buChar char="o"/>
            </a:pPr>
            <a:r>
              <a:rPr lang="fi-FI" altLang="fi-FI" sz="1700" dirty="0" smtClean="0">
                <a:solidFill>
                  <a:srgbClr val="000000"/>
                </a:solidFill>
                <a:effectLst/>
              </a:rPr>
              <a:t>Toisella tasolla ovat hiilihydraatti-pitoiset täysjyvävalmisteet sekä peruna  </a:t>
            </a:r>
          </a:p>
          <a:p>
            <a:pPr marL="609600" indent="-609600" eaLnBrk="1" hangingPunct="1">
              <a:lnSpc>
                <a:spcPct val="70000"/>
              </a:lnSpc>
              <a:buClrTx/>
              <a:buFont typeface="Courier New" panose="02070309020205020404" pitchFamily="49" charset="0"/>
              <a:buChar char="o"/>
            </a:pPr>
            <a:r>
              <a:rPr lang="fi-FI" altLang="fi-FI" sz="1700" dirty="0" smtClean="0">
                <a:solidFill>
                  <a:srgbClr val="000000"/>
                </a:solidFill>
                <a:effectLst/>
              </a:rPr>
              <a:t>Ensimmäisellä tasolla ovat vesi- ja kuitupitoiset antioksidanttituotteet, kuten vihannekset, hedelmät ja marjat </a:t>
            </a:r>
          </a:p>
          <a:p>
            <a:pPr marL="609600" indent="-609600" eaLnBrk="1" hangingPunct="1">
              <a:lnSpc>
                <a:spcPct val="70000"/>
              </a:lnSpc>
              <a:buClrTx/>
            </a:pPr>
            <a:endParaRPr lang="fi-FI" altLang="fi-FI" sz="17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70000"/>
              </a:lnSpc>
              <a:buClrTx/>
            </a:pPr>
            <a:endParaRPr lang="fi-FI" altLang="fi-FI" sz="1700" dirty="0" smtClean="0">
              <a:solidFill>
                <a:srgbClr val="000000"/>
              </a:solidFill>
            </a:endParaRPr>
          </a:p>
          <a:p>
            <a:pPr marL="990600" lvl="1" indent="-533400" eaLnBrk="1" hangingPunct="1">
              <a:lnSpc>
                <a:spcPct val="70000"/>
              </a:lnSpc>
              <a:buFont typeface="Tahoma" panose="020B0604030504040204" pitchFamily="34" charset="0"/>
              <a:buNone/>
            </a:pPr>
            <a:endParaRPr lang="fi-FI" altLang="fi-FI" sz="1700" dirty="0" smtClean="0">
              <a:solidFill>
                <a:srgbClr val="000000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84213" y="141288"/>
            <a:ext cx="7543800" cy="1449387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 smtClean="0">
                <a:solidFill>
                  <a:schemeClr val="accent2"/>
                </a:solidFill>
              </a:rPr>
              <a:t>Ruokapyramidi kuvaa päivittäistä ruokavaliota</a:t>
            </a:r>
          </a:p>
        </p:txBody>
      </p:sp>
    </p:spTree>
    <p:extLst>
      <p:ext uri="{BB962C8B-B14F-4D97-AF65-F5344CB8AC3E}">
        <p14:creationId xmlns:p14="http://schemas.microsoft.com/office/powerpoint/2010/main" val="15988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it250.fi/sites/default/files/styles/content_full/public/uploads/dexal_kuva1.jpg?itok=520isd_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/>
          <a:stretch/>
        </p:blipFill>
        <p:spPr bwMode="auto">
          <a:xfrm>
            <a:off x="-664011" y="4270665"/>
            <a:ext cx="3563249" cy="26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4869" y="93518"/>
            <a:ext cx="8006003" cy="6858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 smtClean="0"/>
              <a:t>2.3 Nestehukan </a:t>
            </a:r>
            <a:r>
              <a:rPr lang="fi-FI" sz="1300" b="1" dirty="0"/>
              <a:t>minimoiminen lämmönsäätelyn kannalta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yksi </a:t>
            </a:r>
            <a:r>
              <a:rPr lang="fi-FI" sz="1300" dirty="0"/>
              <a:t>veden tärkeimmistä tehtävistä elimistössä on </a:t>
            </a:r>
            <a:r>
              <a:rPr lang="fi-FI" sz="1300" dirty="0" smtClean="0"/>
              <a:t>lämmönsäätely. Tehojen kasvaessa </a:t>
            </a:r>
            <a:r>
              <a:rPr lang="fi-FI" sz="1300" dirty="0"/>
              <a:t>hien eritys lisääntyy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rauhallisessa liikunnassa hikeä erittyy 2-3 dl/h ja kovassa rasituksessa jopa yli 2 l/h.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hiki on laimeaa suolaliuosta. Hien menetys johtaa veriplasman suolapitoisuuden suurenemiseen, jolloin osmoottinen paine kasvaa. Veden nauttiminen pienentää osmoottista painetta.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hiessä on veden lisäksi suolaa, kaliumia ja </a:t>
            </a:r>
            <a:r>
              <a:rPr lang="fi-FI" sz="1300" dirty="0" smtClean="0"/>
              <a:t>magnesiumia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hikoilun </a:t>
            </a:r>
            <a:r>
              <a:rPr lang="fi-FI" sz="1300" dirty="0"/>
              <a:t>kautta veriplasman tilavuus pienenee, jolloin lämmön kulkeutuminen iholle heikkenee ja kehon lämpötila kasvaa, mikä laskee suorituskykyä. Suorituskyky säilyy </a:t>
            </a:r>
            <a:r>
              <a:rPr lang="fi-FI" sz="1300" dirty="0" smtClean="0"/>
              <a:t>noin </a:t>
            </a:r>
            <a:r>
              <a:rPr lang="fi-FI" sz="1300" dirty="0"/>
              <a:t>5%:n nestehukkaan </a:t>
            </a:r>
            <a:r>
              <a:rPr lang="fi-FI" sz="1300" dirty="0" smtClean="0"/>
              <a:t>saakka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 smtClean="0"/>
              <a:t>2.4 </a:t>
            </a:r>
            <a:r>
              <a:rPr lang="fi-FI" sz="1300" b="1" dirty="0"/>
              <a:t>Neste- ja energiatasapainon ylläpito rasituksen aikana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Nestetasapainon ylläpitämisessä suorituksen aikana tulee kiinnittää huomiota nesteen imeytymisnopeuteen ja nesteen mukana saatavaan energiaan. Mahassa </a:t>
            </a:r>
            <a:r>
              <a:rPr lang="fi-FI" sz="1300" dirty="0"/>
              <a:t>hölskyvä neste saattaa saada aikaan </a:t>
            </a:r>
            <a:r>
              <a:rPr lang="fi-FI" sz="1300" dirty="0" smtClean="0"/>
              <a:t>huonovointisuutta. Nesteen imeytymiseen </a:t>
            </a:r>
            <a:r>
              <a:rPr lang="fi-FI" sz="1300" dirty="0"/>
              <a:t>vaikuttaa nesteen koostumus ja nautittu määrä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”toinen juotu desilitra tyhjenee nopeammin kuin ensimmäinen”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imeytymiseen </a:t>
            </a:r>
            <a:r>
              <a:rPr lang="fi-FI" sz="1300" dirty="0"/>
              <a:t>vaikuttaa nesteen energiatiheys: laimeampi seos tyhjenee nopeammin (vesi </a:t>
            </a:r>
            <a:r>
              <a:rPr lang="fi-FI" sz="1300" dirty="0" smtClean="0"/>
              <a:t>imeytyy </a:t>
            </a:r>
            <a:r>
              <a:rPr lang="fi-FI" sz="1300" dirty="0" err="1" smtClean="0"/>
              <a:t>nopeiten</a:t>
            </a:r>
            <a:r>
              <a:rPr lang="fi-FI" sz="1300" dirty="0"/>
              <a:t>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osmonaliteetti</a:t>
            </a:r>
            <a:r>
              <a:rPr lang="fi-FI" sz="1300" dirty="0"/>
              <a:t>: mitä enemmän nesteessä on liuenneita molekyylejä (eli mitä väkevämpi neste on), sitä hitaammin se tyhjenee mahalaukusta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pitkäketjuista sokeria (maltodekstriini) sisältävän nesteen osmoottinen paine on pienempi ja mahalaukun tyhjenemisnopeus suurempi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suolan lisääminen juomaan nopeuttaa glukoosin imeytymistä (1,2-2,4 g/l (noin puoli teelusikallista litrassa))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nopeimmin nestettä saadaan liuoksesta, joka on osmoottiselta paineeltaan hieman </a:t>
            </a:r>
            <a:r>
              <a:rPr lang="fi-FI" sz="1300" dirty="0" smtClean="0"/>
              <a:t>veriplasmaa </a:t>
            </a:r>
            <a:r>
              <a:rPr lang="fi-FI" sz="1300" dirty="0"/>
              <a:t>laimeampaa. Tällaista on 4</a:t>
            </a:r>
            <a:r>
              <a:rPr lang="fi-FI" sz="1300" dirty="0" smtClean="0"/>
              <a:t>%-glukoosiliuokset </a:t>
            </a:r>
            <a:r>
              <a:rPr lang="fi-FI" sz="1300" dirty="0"/>
              <a:t>(</a:t>
            </a:r>
            <a:r>
              <a:rPr lang="fi-FI" sz="1300" dirty="0" err="1"/>
              <a:t>maltodekstriinilla</a:t>
            </a:r>
            <a:r>
              <a:rPr lang="fi-FI" sz="1300" dirty="0"/>
              <a:t> pitoisuus voi olla suurempi 8-12%)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erittäin glukoosipitoinen juoma (</a:t>
            </a:r>
            <a:r>
              <a:rPr lang="fi-FI" sz="1300" dirty="0" smtClean="0"/>
              <a:t>limppari, </a:t>
            </a:r>
            <a:r>
              <a:rPr lang="fi-FI" sz="1300" dirty="0"/>
              <a:t>siideri) aiheuttaa ensin nesteen siirtymisen </a:t>
            </a:r>
            <a:r>
              <a:rPr lang="fi-FI" sz="1300" dirty="0" smtClean="0"/>
              <a:t>veriplasmasta </a:t>
            </a:r>
            <a:r>
              <a:rPr lang="fi-FI" sz="1300" dirty="0"/>
              <a:t>ohutsuoleen laimentamaan seosta, ennen kuin </a:t>
            </a:r>
            <a:r>
              <a:rPr lang="fi-FI" sz="1300" dirty="0" smtClean="0"/>
              <a:t>nautittu neste </a:t>
            </a:r>
            <a:r>
              <a:rPr lang="fi-FI" sz="1300" dirty="0"/>
              <a:t>voi </a:t>
            </a:r>
            <a:r>
              <a:rPr lang="fi-FI" sz="1300" dirty="0" smtClean="0"/>
              <a:t>imeytyä verenkiertoon. </a:t>
            </a:r>
            <a:r>
              <a:rPr lang="fi-FI" sz="1300" dirty="0"/>
              <a:t>Suuret glukoosimäärät </a:t>
            </a:r>
            <a:r>
              <a:rPr lang="fi-FI" sz="1300" dirty="0" smtClean="0"/>
              <a:t>siis kuivattavat </a:t>
            </a:r>
            <a:r>
              <a:rPr lang="fi-FI" sz="1300" dirty="0"/>
              <a:t>elimistöä ja huonontaa suorituskykyä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</p:txBody>
      </p:sp>
    </p:spTree>
    <p:extLst>
      <p:ext uri="{BB962C8B-B14F-4D97-AF65-F5344CB8AC3E}">
        <p14:creationId xmlns:p14="http://schemas.microsoft.com/office/powerpoint/2010/main" val="940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0264" y="0"/>
            <a:ext cx="7917872" cy="57877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/>
              <a:t>2.5 Liikunnan aikana nautittavan nesteen koostumus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nesteytyksellä </a:t>
            </a:r>
            <a:r>
              <a:rPr lang="fi-FI" sz="1300" dirty="0"/>
              <a:t>ylläpidetään neste-, </a:t>
            </a:r>
            <a:r>
              <a:rPr lang="fi-FI" sz="1300" dirty="0" err="1"/>
              <a:t>eletrolyytti</a:t>
            </a:r>
            <a:r>
              <a:rPr lang="fi-FI" sz="1300" dirty="0"/>
              <a:t>- ja energiatasapainoa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nestettä menetetään rasituksessa ½-2 l/h </a:t>
            </a:r>
            <a:r>
              <a:rPr lang="fi-FI" sz="1300" dirty="0" smtClean="0"/>
              <a:t>–&gt; </a:t>
            </a:r>
            <a:r>
              <a:rPr lang="fi-FI" sz="1300" dirty="0"/>
              <a:t>juomalla on hankala saada imeytymään enempää kuin 1l/h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Suolaa (</a:t>
            </a:r>
            <a:r>
              <a:rPr lang="fi-FI" sz="1300" dirty="0" err="1" smtClean="0"/>
              <a:t>natiriumia</a:t>
            </a:r>
            <a:r>
              <a:rPr lang="fi-FI" sz="1300" dirty="0" smtClean="0"/>
              <a:t>) </a:t>
            </a:r>
            <a:r>
              <a:rPr lang="fi-FI" sz="1300" dirty="0"/>
              <a:t>menetetään 1-3g litrassa hikeä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hh:t</a:t>
            </a:r>
            <a:r>
              <a:rPr lang="fi-FI" sz="1300" dirty="0"/>
              <a:t> ovat kovatehoisen (60-80% VO</a:t>
            </a:r>
            <a:r>
              <a:rPr lang="fi-FI" sz="1300" baseline="-25000" dirty="0"/>
              <a:t>2</a:t>
            </a:r>
            <a:r>
              <a:rPr lang="fi-FI" sz="1300" dirty="0"/>
              <a:t>max) suorituksen keskeinen energianlähde. </a:t>
            </a:r>
            <a:r>
              <a:rPr lang="fi-FI" sz="1300" dirty="0" err="1"/>
              <a:t>Hh:n</a:t>
            </a:r>
            <a:r>
              <a:rPr lang="fi-FI" sz="1300" dirty="0"/>
              <a:t> nauttiminen parantaa lihasten energiantuottoa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hyvän urheilujuoman koostumus: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Suolaa (natriumia) </a:t>
            </a:r>
            <a:r>
              <a:rPr lang="fi-FI" sz="1300" dirty="0"/>
              <a:t>1-3 g/l – varmistaa glukoosin imeytymisen ja ylläpitää plasman </a:t>
            </a:r>
            <a:r>
              <a:rPr lang="fi-FI" sz="1300" dirty="0" err="1"/>
              <a:t>osmonaliteettia</a:t>
            </a:r>
            <a:endParaRPr lang="fi-FI" sz="13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 err="1" smtClean="0"/>
              <a:t>Hh:a</a:t>
            </a:r>
            <a:r>
              <a:rPr lang="fi-FI" sz="1300" dirty="0" smtClean="0"/>
              <a:t> </a:t>
            </a:r>
            <a:r>
              <a:rPr lang="fi-FI" sz="1300" dirty="0"/>
              <a:t>4-6% (hiihdossa tai pyöräilyssä sekä helteellä suositus on 6%) - </a:t>
            </a:r>
            <a:r>
              <a:rPr lang="fi-FI" sz="1300" dirty="0" err="1"/>
              <a:t>osmonaliteetti</a:t>
            </a:r>
            <a:r>
              <a:rPr lang="fi-FI" sz="1300" dirty="0"/>
              <a:t> hieman plasman </a:t>
            </a:r>
            <a:r>
              <a:rPr lang="fi-FI" sz="1300" dirty="0" err="1"/>
              <a:t>osmonaalista</a:t>
            </a:r>
            <a:r>
              <a:rPr lang="fi-FI" sz="1300" dirty="0"/>
              <a:t> painetta </a:t>
            </a:r>
            <a:r>
              <a:rPr lang="fi-FI" sz="1300" dirty="0" smtClean="0"/>
              <a:t>pienempi</a:t>
            </a:r>
            <a:endParaRPr lang="fi-FI" sz="13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laadultaan 3-5% glukoosia ja jos väkevyys kasvaa niin loput pitkäketjuista </a:t>
            </a:r>
            <a:r>
              <a:rPr lang="fi-FI" sz="1300" dirty="0" err="1"/>
              <a:t>maltodekstriinia</a:t>
            </a:r>
            <a:r>
              <a:rPr lang="fi-FI" sz="1300" dirty="0"/>
              <a:t> (esim. 6% liuoksesta puolet glukoosia ja puolet </a:t>
            </a:r>
            <a:r>
              <a:rPr lang="fi-FI" sz="1300" dirty="0" err="1" smtClean="0"/>
              <a:t>maltodekstriinia</a:t>
            </a:r>
            <a:r>
              <a:rPr lang="fi-FI" sz="1300" dirty="0" smtClean="0"/>
              <a:t>)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/>
              <a:t>2.6 Nesteytys ennen urheilusuoritusta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riittävä </a:t>
            </a:r>
            <a:r>
              <a:rPr lang="fi-FI" sz="1300" dirty="0"/>
              <a:t>nesteen juonti (1-1,5 l) läpi koko päivän ennen iltapäivän kisoja → nesteen juonti juuri ennen kisaa ei välttämätöntä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jos nesteen juominen on ollut vähäistä, tulee juoda kisaa edeltävä ½h:n aikana 3-5 dl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yli tunnin kestäviin kovatehoisiin suorituksiin tulee valmistautua juomalla nestettä 2-4 dl 30 min aikana </a:t>
            </a:r>
            <a:r>
              <a:rPr lang="fi-FI" sz="1300" dirty="0" smtClean="0"/>
              <a:t>ennen kisaa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k</a:t>
            </a:r>
            <a:r>
              <a:rPr lang="fi-FI" sz="1300" dirty="0" smtClean="0"/>
              <a:t>isan aikana nesteen </a:t>
            </a:r>
            <a:r>
              <a:rPr lang="fi-FI" sz="1300" dirty="0"/>
              <a:t>nauttiminen on hyvä aloittaa heti suorituksen </a:t>
            </a:r>
            <a:r>
              <a:rPr lang="fi-FI" sz="1300" dirty="0" smtClean="0"/>
              <a:t>käynnistyttyä. On hyvä </a:t>
            </a:r>
            <a:r>
              <a:rPr lang="fi-FI" sz="1300" dirty="0"/>
              <a:t>juoda tasaisesti 1-2 dl 10-15 min välein (kuumalla 3-4 dl kerrallaan)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</p:txBody>
      </p:sp>
      <p:pic>
        <p:nvPicPr>
          <p:cNvPr id="5122" name="Picture 2" descr="http://cdn-b.verkkokauppa.com/images/40/2_179219-600x600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54" y="4785013"/>
            <a:ext cx="2005445" cy="20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TLy98O4ljvTjfI8_RyRpXDqr-DtPjRSSMFZ6jzDL2CGN5ypt1sq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28" y="4982440"/>
            <a:ext cx="962711" cy="18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olarpharma.fi/media/kuvapankki/hart-sport/hs_tiivist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25" y="4982440"/>
            <a:ext cx="651783" cy="18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 dirty="0" smtClean="0"/>
              <a:t>Palautuminen raskaasta urheilusuorituksesta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3645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652" y="883227"/>
            <a:ext cx="7881312" cy="597477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300" b="1" dirty="0"/>
              <a:t>Nestevajeen korjaaminen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nestevaje </a:t>
            </a:r>
            <a:r>
              <a:rPr lang="fi-FI" sz="1300" dirty="0"/>
              <a:t>= hien mukana menetetty neste – </a:t>
            </a:r>
            <a:r>
              <a:rPr lang="fi-FI" sz="1300" dirty="0" smtClean="0"/>
              <a:t>urheilun aikana nautittu </a:t>
            </a:r>
            <a:r>
              <a:rPr lang="fi-FI" sz="1300" dirty="0"/>
              <a:t>neste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nestevaje tulisi korvata juomalla 1,5-kertainen määrä </a:t>
            </a:r>
            <a:r>
              <a:rPr lang="fi-FI" sz="1300" dirty="0" smtClean="0"/>
              <a:t>nestettä menetettyyn nesteeseen nähden seuraavien tuntien aikana rasituksesta </a:t>
            </a:r>
            <a:r>
              <a:rPr lang="fi-FI" sz="1300" dirty="0"/>
              <a:t>noin 1 l/h tahdilla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n</a:t>
            </a:r>
            <a:r>
              <a:rPr lang="fi-FI" sz="1300" dirty="0" smtClean="0"/>
              <a:t>esteessä oleva natrium </a:t>
            </a:r>
            <a:r>
              <a:rPr lang="fi-FI" sz="1300" dirty="0"/>
              <a:t>lisää elimistöön jäävän nesteen osuutta 0-20% ja pienentää nautittavan nesteen </a:t>
            </a:r>
            <a:r>
              <a:rPr lang="fi-FI" sz="1300" dirty="0" smtClean="0"/>
              <a:t>kokonaismäärää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300" b="1" dirty="0" err="1"/>
              <a:t>Hh</a:t>
            </a:r>
            <a:r>
              <a:rPr lang="fi-FI" sz="1300" b="1" dirty="0"/>
              <a:t>-vajeen korjaaminen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b="1" dirty="0"/>
              <a:t> </a:t>
            </a:r>
            <a:r>
              <a:rPr lang="fi-FI" sz="1300" dirty="0"/>
              <a:t>l</a:t>
            </a:r>
            <a:r>
              <a:rPr lang="fi-FI" sz="1300" dirty="0" smtClean="0"/>
              <a:t>ihaksiston glykogeenivarastot </a:t>
            </a:r>
            <a:r>
              <a:rPr lang="fi-FI" sz="1300" dirty="0"/>
              <a:t>voivat tyhjentyä n. 1-2h kestävän kovatehoisen harjoituksen </a:t>
            </a:r>
            <a:r>
              <a:rPr lang="fi-FI" sz="1300" dirty="0" smtClean="0"/>
              <a:t>aikana. Palautuminen </a:t>
            </a:r>
            <a:r>
              <a:rPr lang="fi-FI" sz="1300" dirty="0"/>
              <a:t>perustuu nopeaan ja tehokkaaseen </a:t>
            </a:r>
            <a:r>
              <a:rPr lang="fi-FI" sz="1300" dirty="0" err="1"/>
              <a:t>hh:n</a:t>
            </a:r>
            <a:r>
              <a:rPr lang="fi-FI" sz="1300" dirty="0"/>
              <a:t> nauttimiseen ensimmäisinä liikunnan jälkeisinä </a:t>
            </a:r>
            <a:r>
              <a:rPr lang="fi-FI" sz="1300" dirty="0" smtClean="0"/>
              <a:t>tunteina. Palautumiseen vaikuttavat: kokonaisenergian </a:t>
            </a:r>
            <a:r>
              <a:rPr lang="fi-FI" sz="1300" dirty="0"/>
              <a:t>ja </a:t>
            </a:r>
            <a:r>
              <a:rPr lang="fi-FI" sz="1300" dirty="0" err="1"/>
              <a:t>hh:n</a:t>
            </a:r>
            <a:r>
              <a:rPr lang="fi-FI" sz="1300" dirty="0"/>
              <a:t> määrä, </a:t>
            </a:r>
            <a:r>
              <a:rPr lang="fi-FI" sz="1300" dirty="0" err="1" smtClean="0"/>
              <a:t>hh:n</a:t>
            </a:r>
            <a:r>
              <a:rPr lang="fi-FI" sz="1300" dirty="0" smtClean="0"/>
              <a:t> ajoitus, </a:t>
            </a:r>
            <a:r>
              <a:rPr lang="fi-FI" sz="1300" dirty="0" err="1" smtClean="0"/>
              <a:t>hh:n</a:t>
            </a:r>
            <a:r>
              <a:rPr lang="fi-FI" sz="1300" dirty="0" smtClean="0"/>
              <a:t> laatu ja proteiinien </a:t>
            </a:r>
            <a:r>
              <a:rPr lang="fi-FI" sz="1300" dirty="0"/>
              <a:t>nauttiminen </a:t>
            </a:r>
            <a:r>
              <a:rPr lang="fi-FI" sz="1300" dirty="0" err="1"/>
              <a:t>hh:n</a:t>
            </a:r>
            <a:r>
              <a:rPr lang="fi-FI" sz="1300" dirty="0"/>
              <a:t> kanssa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k</a:t>
            </a:r>
            <a:r>
              <a:rPr lang="fi-FI" sz="1300" dirty="0" smtClean="0"/>
              <a:t>okonaisenergia </a:t>
            </a:r>
            <a:r>
              <a:rPr lang="fi-FI" sz="1300" dirty="0"/>
              <a:t>ja </a:t>
            </a:r>
            <a:r>
              <a:rPr lang="fi-FI" sz="1300" dirty="0" err="1"/>
              <a:t>hh:n</a:t>
            </a:r>
            <a:r>
              <a:rPr lang="fi-FI" sz="1300" dirty="0"/>
              <a:t> määrä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glykogeenivarastojen täyttyminen </a:t>
            </a:r>
            <a:r>
              <a:rPr lang="fi-FI" sz="1300" dirty="0"/>
              <a:t>kestää parhaimmillaan noin vuorokauden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palautuminen saadaan alkuun nauttimalla </a:t>
            </a:r>
            <a:r>
              <a:rPr lang="fi-FI" sz="1300" dirty="0" smtClean="0"/>
              <a:t>1-1,5g / painokilo </a:t>
            </a:r>
            <a:r>
              <a:rPr lang="fi-FI" sz="1300" dirty="0" err="1" smtClean="0"/>
              <a:t>hh:a</a:t>
            </a:r>
            <a:r>
              <a:rPr lang="fi-FI" sz="1300" dirty="0" smtClean="0"/>
              <a:t> </a:t>
            </a:r>
            <a:r>
              <a:rPr lang="fi-FI" sz="1300" dirty="0"/>
              <a:t>ensimmäisen tunnin sisällä rasituksen </a:t>
            </a:r>
            <a:r>
              <a:rPr lang="fi-FI" sz="1300" dirty="0" smtClean="0"/>
              <a:t>jälkeen. Seuraavana </a:t>
            </a:r>
            <a:r>
              <a:rPr lang="fi-FI" sz="1300" dirty="0"/>
              <a:t>vuorokautena </a:t>
            </a:r>
            <a:r>
              <a:rPr lang="fi-FI" sz="1300" dirty="0" err="1" smtClean="0"/>
              <a:t>hh</a:t>
            </a:r>
            <a:r>
              <a:rPr lang="fi-FI" sz="1300" dirty="0" smtClean="0"/>
              <a:t>-määrän </a:t>
            </a:r>
            <a:r>
              <a:rPr lang="fi-FI" sz="1300" dirty="0"/>
              <a:t>tulee olla 6-8 </a:t>
            </a:r>
            <a:r>
              <a:rPr lang="fi-FI" sz="1300" dirty="0" smtClean="0"/>
              <a:t>g / painokilo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h</a:t>
            </a:r>
            <a:r>
              <a:rPr lang="fi-FI" sz="1300" dirty="0" err="1" smtClean="0"/>
              <a:t>h:n</a:t>
            </a:r>
            <a:r>
              <a:rPr lang="fi-FI" sz="1300" dirty="0" smtClean="0"/>
              <a:t> ajoitus ja laatu</a:t>
            </a:r>
            <a:endParaRPr lang="fi-FI" sz="13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b="1" dirty="0"/>
              <a:t> </a:t>
            </a:r>
            <a:r>
              <a:rPr lang="fi-FI" sz="1300" dirty="0" smtClean="0"/>
              <a:t>aluksi </a:t>
            </a:r>
            <a:r>
              <a:rPr lang="fi-FI" sz="1300" dirty="0"/>
              <a:t>nopeasti imeytyvät eli korkean </a:t>
            </a:r>
            <a:r>
              <a:rPr lang="fi-FI" sz="1300" dirty="0" err="1"/>
              <a:t>glykemiaindeksin</a:t>
            </a:r>
            <a:r>
              <a:rPr lang="fi-FI" sz="1300" dirty="0"/>
              <a:t> hiilihydraatit. Näillä imeytyminen on nopeampaa ja samoin insuliinivaste </a:t>
            </a:r>
            <a:r>
              <a:rPr lang="fi-FI" sz="1300" dirty="0" smtClean="0"/>
              <a:t>suurempaa. </a:t>
            </a:r>
            <a:r>
              <a:rPr lang="fi-FI" sz="1300" dirty="0" err="1" smtClean="0"/>
              <a:t>Hh:n</a:t>
            </a:r>
            <a:r>
              <a:rPr lang="fi-FI" sz="1300" dirty="0" smtClean="0"/>
              <a:t> muodolla </a:t>
            </a:r>
            <a:r>
              <a:rPr lang="fi-FI" sz="1300" dirty="0"/>
              <a:t>(neste-kiinteä) ei ole merkitystä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mitä nopeammin </a:t>
            </a:r>
            <a:r>
              <a:rPr lang="fi-FI" sz="1300" dirty="0" err="1"/>
              <a:t>hh:n</a:t>
            </a:r>
            <a:r>
              <a:rPr lang="fi-FI" sz="1300" dirty="0"/>
              <a:t> nauttiminen suorituksen jälkeen alkaa, sitä tehokkaammin lihaksen glykogeenivarastot </a:t>
            </a:r>
            <a:r>
              <a:rPr lang="fi-FI" sz="1300" dirty="0" smtClean="0"/>
              <a:t>täyttyvät. Ensimmäisinä </a:t>
            </a:r>
            <a:r>
              <a:rPr lang="fi-FI" sz="1300" dirty="0"/>
              <a:t>tunteina kuormituksen jälkeen lihasolut varastoivat normaalia tehokkaammin glykogeenia </a:t>
            </a:r>
            <a:endParaRPr lang="fi-FI" sz="13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p</a:t>
            </a:r>
            <a:r>
              <a:rPr lang="fi-FI" sz="1300" dirty="0" smtClean="0"/>
              <a:t>roteiinin </a:t>
            </a:r>
            <a:r>
              <a:rPr lang="fi-FI" sz="1300" dirty="0"/>
              <a:t>nauttiminen </a:t>
            </a:r>
            <a:r>
              <a:rPr lang="fi-FI" sz="1300" dirty="0" err="1"/>
              <a:t>h</a:t>
            </a:r>
            <a:r>
              <a:rPr lang="fi-FI" sz="1300" dirty="0" err="1" smtClean="0"/>
              <a:t>h:n</a:t>
            </a:r>
            <a:r>
              <a:rPr lang="fi-FI" sz="1300" dirty="0" smtClean="0"/>
              <a:t> </a:t>
            </a:r>
            <a:r>
              <a:rPr lang="fi-FI" sz="1300" dirty="0"/>
              <a:t>yhteydessä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proteiini </a:t>
            </a:r>
            <a:r>
              <a:rPr lang="fi-FI" sz="1300" dirty="0"/>
              <a:t>suurentaa insuliinin eritystä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sopiva suhde proteiinille on 10-30% (eli suhteena 1:2 tai 1:3)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proteiinilisän käyttäminen sopi hyvin erityisesti voimailulajin urheilijoille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</p:txBody>
      </p:sp>
      <p:pic>
        <p:nvPicPr>
          <p:cNvPr id="8194" name="Picture 2" descr="http://www.fast.fi/wp-content/uploads/product_images/reco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20" y="4969021"/>
            <a:ext cx="2068080" cy="20680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iranomainen.fi/tiedostot/1/kuvat/tuote2/300/353984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r="11636"/>
          <a:stretch/>
        </p:blipFill>
        <p:spPr bwMode="auto">
          <a:xfrm>
            <a:off x="-29094" y="4748645"/>
            <a:ext cx="1687484" cy="210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1827" y="976745"/>
            <a:ext cx="7813964" cy="5023071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fi-FI" sz="1300" b="1" dirty="0" smtClean="0"/>
              <a:t>Proteiinisynteesin </a:t>
            </a:r>
            <a:r>
              <a:rPr lang="fi-FI" sz="1300" b="1" dirty="0"/>
              <a:t>tehostaminen (anabolia)</a:t>
            </a:r>
            <a:endParaRPr lang="fi-FI" sz="13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kovatehoisen liikunnan </a:t>
            </a:r>
            <a:r>
              <a:rPr lang="fi-FI" sz="1300" dirty="0"/>
              <a:t>aikana proteiinia kulutetaan energiantuotossa n. 5% </a:t>
            </a:r>
            <a:r>
              <a:rPr lang="fi-FI" sz="1300" dirty="0" smtClean="0"/>
              <a:t>tunnissa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e</a:t>
            </a:r>
            <a:r>
              <a:rPr lang="fi-FI" sz="1300" dirty="0" smtClean="0"/>
              <a:t>nergiatuoton lisäksi proteiinien tehtävänä </a:t>
            </a:r>
            <a:r>
              <a:rPr lang="fi-FI" sz="1300" dirty="0"/>
              <a:t>on proteiinisynteesin tehostaminen, joka merkitsee harjoitusärsykkeen hyödyntämistä (superkompensaatio) lihasmassan kasvamisena, voimantuottona ja lihaksen parempana palautumiskykynä. </a:t>
            </a:r>
            <a:r>
              <a:rPr lang="fi-FI" sz="1300" dirty="0" smtClean="0"/>
              <a:t>Harjoittelun jälkeinen proteiinisynteesiärsyke </a:t>
            </a:r>
            <a:r>
              <a:rPr lang="fi-FI" sz="1300" dirty="0"/>
              <a:t>jatkuu muutaman vuorokauden, </a:t>
            </a:r>
            <a:r>
              <a:rPr lang="fi-FI" sz="1300" dirty="0" smtClean="0"/>
              <a:t>jonka </a:t>
            </a:r>
            <a:r>
              <a:rPr lang="fi-FI" sz="1300" dirty="0"/>
              <a:t>aikana lihasmassaa voidaan kasvattaa, mikäli ravinnon saanti on positiivinen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lihaskuntoharjoittelu </a:t>
            </a:r>
            <a:r>
              <a:rPr lang="fi-FI" sz="1300" dirty="0"/>
              <a:t>aiheuttaa </a:t>
            </a:r>
            <a:r>
              <a:rPr lang="fi-FI" sz="1300" dirty="0" smtClean="0"/>
              <a:t>proteiinisynteesiärsykkeen lisäksi myös lihassolujen hajoamista,  </a:t>
            </a:r>
            <a:r>
              <a:rPr lang="fi-FI" sz="1300" dirty="0" err="1" smtClean="0"/>
              <a:t>kataboliaa</a:t>
            </a:r>
            <a:r>
              <a:rPr lang="fi-FI" sz="1300" dirty="0" smtClean="0"/>
              <a:t>. Treenin jälkeinen </a:t>
            </a:r>
            <a:r>
              <a:rPr lang="fi-FI" sz="1300" dirty="0" err="1" smtClean="0"/>
              <a:t>kataboliatila</a:t>
            </a:r>
            <a:r>
              <a:rPr lang="fi-FI" sz="1300" dirty="0" smtClean="0"/>
              <a:t> </a:t>
            </a:r>
            <a:r>
              <a:rPr lang="fi-FI" sz="1300" dirty="0"/>
              <a:t>jatkuu </a:t>
            </a:r>
            <a:r>
              <a:rPr lang="fi-FI" sz="1300" dirty="0" smtClean="0"/>
              <a:t>siihen saakka, kunnes </a:t>
            </a:r>
            <a:r>
              <a:rPr lang="fi-FI" sz="1300" dirty="0"/>
              <a:t>ravintoa nautitaan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hh</a:t>
            </a:r>
            <a:r>
              <a:rPr lang="fi-FI" sz="1300" dirty="0"/>
              <a:t>-pitoisen ruoan tai juoman nauttiminen ennen tai jälkeen liikunnan kohottaa insuliinipitoisuuksia ja </a:t>
            </a:r>
            <a:r>
              <a:rPr lang="fi-FI" sz="1300" dirty="0" smtClean="0"/>
              <a:t>näin ollen </a:t>
            </a:r>
            <a:r>
              <a:rPr lang="fi-FI" sz="1300" dirty="0"/>
              <a:t>vähentää </a:t>
            </a:r>
            <a:r>
              <a:rPr lang="fi-FI" sz="1300" dirty="0" smtClean="0"/>
              <a:t>lihaksen </a:t>
            </a:r>
            <a:r>
              <a:rPr lang="fi-FI" sz="1300" dirty="0" err="1" smtClean="0"/>
              <a:t>kataboliaa</a:t>
            </a:r>
            <a:r>
              <a:rPr lang="fi-FI" sz="1300" dirty="0" smtClean="0"/>
              <a:t>. </a:t>
            </a:r>
            <a:r>
              <a:rPr lang="fi-FI" sz="1300" dirty="0"/>
              <a:t>Proteiinisynteesin aikaansaaminen edellyttää proteiinien nauttimista. HH:n ja proteiinin yhtaikaisella nauttimisella saadaan suurempi yhteisvaikutus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nautittavan </a:t>
            </a:r>
            <a:r>
              <a:rPr lang="fi-FI" sz="1300" dirty="0" err="1" smtClean="0"/>
              <a:t>hh:n</a:t>
            </a:r>
            <a:r>
              <a:rPr lang="fi-FI" sz="1300" dirty="0" smtClean="0"/>
              <a:t> </a:t>
            </a:r>
            <a:r>
              <a:rPr lang="fi-FI" sz="1300" dirty="0"/>
              <a:t>määrä ennen ja jälkeen harjoituksen on rasituksen tehosta riippuen 0-50 g, ennen harjoittelua määrä on 0-1 </a:t>
            </a:r>
            <a:r>
              <a:rPr lang="fi-FI" sz="1300" dirty="0" smtClean="0"/>
              <a:t>g/painokilo. Proteiinin </a:t>
            </a:r>
            <a:r>
              <a:rPr lang="fi-FI" sz="1300" dirty="0"/>
              <a:t>lyhyen aikavälin (1-2 h) maksimivaste saadaan annoksella 0,5-1g/painokilo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toisin kuin </a:t>
            </a:r>
            <a:r>
              <a:rPr lang="fi-FI" sz="1300" dirty="0" smtClean="0"/>
              <a:t>lihasten glykogeenivarastojen </a:t>
            </a:r>
            <a:r>
              <a:rPr lang="fi-FI" sz="1300" dirty="0"/>
              <a:t>palautumisessa, ravinnon ajoituksella ei ole vaikutusta proteiinisynteesiin. Proteiinisynteesi saattaa olla tehokkaampaa, jos proteiinia ja </a:t>
            </a:r>
            <a:r>
              <a:rPr lang="fi-FI" sz="1300" dirty="0" err="1"/>
              <a:t>hh:a</a:t>
            </a:r>
            <a:r>
              <a:rPr lang="fi-FI" sz="1300" dirty="0"/>
              <a:t> nautitaan hieman ennen kuin heti harjoittelun jälkeen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nopeita proteiinilähteitä ovat heraproteiinit ja hydrolysoidut (esipilkotut) proteiinit. Kaseiinilla on pitkäkestoisempi vaikutus proteiinisynteesiin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lihasmassan kasvun kannalta on siis välttämätöntä tehokas harjoittelu, positiivinen energiatasapaino, positiivinen proteiinitasapaino sekä </a:t>
            </a:r>
            <a:r>
              <a:rPr lang="fi-FI" sz="1300" dirty="0" err="1"/>
              <a:t>hh:n</a:t>
            </a:r>
            <a:r>
              <a:rPr lang="fi-FI" sz="1300" dirty="0"/>
              <a:t> ja proteiinin sopiva nauttiminen ennen ja jälkeen </a:t>
            </a:r>
            <a:r>
              <a:rPr lang="fi-FI" sz="1300" dirty="0" smtClean="0"/>
              <a:t>harjoituksen. Sopiva </a:t>
            </a:r>
            <a:r>
              <a:rPr lang="fi-FI" sz="1300" dirty="0"/>
              <a:t>energia ylijäämä on noin 500 kcal päivässä eli noin ½ painokiloa viikossa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kestävyyslajeissa </a:t>
            </a:r>
            <a:r>
              <a:rPr lang="fi-FI" sz="1300" dirty="0"/>
              <a:t>proteiinilisä vähentää lihasarkuutta, parantaa kesto-ominaisuuksia, vastustuskykyä ja pienentää </a:t>
            </a:r>
            <a:r>
              <a:rPr lang="fi-FI" sz="1300" dirty="0" smtClean="0"/>
              <a:t>vammautumisriskiä</a:t>
            </a: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21633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405684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806671"/>
              </p:ext>
            </p:extLst>
          </p:nvPr>
        </p:nvGraphicFramePr>
        <p:xfrm>
          <a:off x="982664" y="1114024"/>
          <a:ext cx="7704136" cy="5743976"/>
        </p:xfrm>
        <a:graphic>
          <a:graphicData uri="http://schemas.openxmlformats.org/drawingml/2006/table">
            <a:tbl>
              <a:tblPr/>
              <a:tblGrid>
                <a:gridCol w="3846914"/>
                <a:gridCol w="3857222"/>
              </a:tblGrid>
              <a:tr h="410284">
                <a:tc>
                  <a:txBody>
                    <a:bodyPr/>
                    <a:lstStyle/>
                    <a:p>
                      <a:r>
                        <a:rPr lang="fi-FI" sz="1800" b="1" dirty="0"/>
                        <a:t>tuote   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b="1"/>
                        <a:t>määrä (1 annos)</a:t>
                      </a:r>
                      <a:endParaRPr lang="fi-FI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maitoa/piimää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2 dl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 dirty="0"/>
                        <a:t>jogurtti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2 dl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rahkaa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vajaa 1 dl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raejuustoa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5-6 rkl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kypsytettyä juustoa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3-4 viipaletta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täyslihaleikettä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3-4 viipaletta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keitetty kananmuna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1 kpl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kypsää lihaa tai broileria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25–30 g (3 rkl)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kypsää kalaa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40–50 g (4-5 rkl)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nakkia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grillimakkaraa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/>
                        <a:t>papuja tai linssejä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1,5 dl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84">
                <a:tc>
                  <a:txBody>
                    <a:bodyPr/>
                    <a:lstStyle/>
                    <a:p>
                      <a:r>
                        <a:rPr lang="fi-FI" sz="1800" dirty="0"/>
                        <a:t>pähkinöitä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4 rkl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7729" y="737957"/>
            <a:ext cx="8448541" cy="54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Seuraavista kukin annos sisältää 7 – 8 grammaa proteiinia, joten nauti proteiinipitoisia ruokia päivittäin vähintään 10 annosta</a:t>
            </a:r>
            <a:r>
              <a:rPr kumimoji="0" lang="fi-FI" altLang="fi-FI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fi-FI" alt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22537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578163"/>
              </p:ext>
            </p:extLst>
          </p:nvPr>
        </p:nvGraphicFramePr>
        <p:xfrm>
          <a:off x="982134" y="675634"/>
          <a:ext cx="7595196" cy="5324928"/>
        </p:xfrm>
        <a:graphic>
          <a:graphicData uri="http://schemas.openxmlformats.org/drawingml/2006/table">
            <a:tbl>
              <a:tblPr/>
              <a:tblGrid>
                <a:gridCol w="2531732"/>
                <a:gridCol w="2531732"/>
                <a:gridCol w="2531732"/>
              </a:tblGrid>
              <a:tr h="283549">
                <a:tc gridSpan="3">
                  <a:txBody>
                    <a:bodyPr/>
                    <a:lstStyle/>
                    <a:p>
                      <a:r>
                        <a:rPr lang="fi-FI" sz="1400" dirty="0"/>
                        <a:t>Taulukko 1. Esimerkkejä erityyppisten ruokien proteiinipitoisuuksista: </a:t>
                      </a:r>
                    </a:p>
                  </a:txBody>
                  <a:tcPr marL="70887" marR="70887" marT="35444" marB="35444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496210">
                <a:tc gridSpan="3">
                  <a:txBody>
                    <a:bodyPr/>
                    <a:lstStyle/>
                    <a:p>
                      <a:r>
                        <a:rPr lang="fi-FI" sz="1400"/>
                        <a:t>* mitä vähärasvaisempi elintarvike, sitä enemmän proteiinia</a:t>
                      </a:r>
                      <a:br>
                        <a:rPr lang="fi-FI" sz="1400"/>
                      </a:br>
                      <a:r>
                        <a:rPr lang="fi-FI" sz="1400"/>
                        <a:t>Lähde: www.fineli.fi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83549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Annos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Proteiinia*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fi-FI" sz="1400"/>
                        <a:t>Liha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20–30 g 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210">
                <a:tc>
                  <a:txBody>
                    <a:bodyPr/>
                    <a:lstStyle/>
                    <a:p>
                      <a:r>
                        <a:rPr lang="fi-FI" sz="1400"/>
                        <a:t>Kovat juustot ja leipäjuusto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20–30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210">
                <a:tc>
                  <a:txBody>
                    <a:bodyPr/>
                    <a:lstStyle/>
                    <a:p>
                      <a:r>
                        <a:rPr lang="fi-FI" sz="1400"/>
                        <a:t>Liha- ja makkaraleikkeleet 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10–30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fi-FI" sz="1400"/>
                        <a:t>Kala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10–25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fi-FI" sz="1400"/>
                        <a:t>Pähkinät ja siemenet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15–25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210">
                <a:tc>
                  <a:txBody>
                    <a:bodyPr/>
                    <a:lstStyle/>
                    <a:p>
                      <a:r>
                        <a:rPr lang="fi-FI" sz="1400"/>
                        <a:t>Sulate- ja monet tuorejuustot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10–20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fi-FI" sz="1400"/>
                        <a:t>Raejuusto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16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fi-FI" sz="1400"/>
                        <a:t>Maitorahka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fi-FI" sz="1400"/>
                        <a:t>Keitetyt pavut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fi-FI" sz="1400"/>
                        <a:t>Kananmuna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 kpl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7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210">
                <a:tc>
                  <a:txBody>
                    <a:bodyPr/>
                    <a:lstStyle/>
                    <a:p>
                      <a:r>
                        <a:rPr lang="fi-FI" sz="1400"/>
                        <a:t>Maidot, piimät, jogurtit ym.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2 dl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6–7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9">
                <a:tc>
                  <a:txBody>
                    <a:bodyPr/>
                    <a:lstStyle/>
                    <a:p>
                      <a:r>
                        <a:rPr lang="fi-FI" sz="1400"/>
                        <a:t>Leivät (4–5 viipaletta)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100 g</a:t>
                      </a:r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5–10 </a:t>
                      </a:r>
                      <a:r>
                        <a:rPr lang="fi-FI" sz="1400" dirty="0" smtClean="0"/>
                        <a:t>g</a:t>
                      </a:r>
                      <a:endParaRPr lang="fi-FI" sz="1400" dirty="0"/>
                    </a:p>
                  </a:txBody>
                  <a:tcPr marL="70887" marR="70887" marT="35444" marB="354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-128884"/>
            <a:ext cx="10301993" cy="257769"/>
          </a:xfrm>
          <a:prstGeom prst="rect">
            <a:avLst/>
          </a:prstGeom>
          <a:solidFill>
            <a:srgbClr val="D3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6348" tIns="-9522" rIns="-6348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21593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848567"/>
              </p:ext>
            </p:extLst>
          </p:nvPr>
        </p:nvGraphicFramePr>
        <p:xfrm>
          <a:off x="982664" y="1287885"/>
          <a:ext cx="7704135" cy="4021668"/>
        </p:xfrm>
        <a:graphic>
          <a:graphicData uri="http://schemas.openxmlformats.org/drawingml/2006/table">
            <a:tbl>
              <a:tblPr/>
              <a:tblGrid>
                <a:gridCol w="1540827"/>
                <a:gridCol w="1540827"/>
                <a:gridCol w="1540827"/>
                <a:gridCol w="1540827"/>
                <a:gridCol w="1540827"/>
              </a:tblGrid>
              <a:tr h="760856">
                <a:tc gridSpan="5">
                  <a:txBody>
                    <a:bodyPr/>
                    <a:lstStyle/>
                    <a:p>
                      <a:r>
                        <a:rPr lang="fi-FI"/>
                        <a:t>Taulukko 2. Energia- ja proteiinimäärän vaikutus ruokavalion proteiinipitoisuuteen.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760856">
                <a:tc>
                  <a:txBody>
                    <a:bodyPr/>
                    <a:lstStyle/>
                    <a:p>
                      <a:r>
                        <a:rPr lang="fi-FI"/>
                        <a:t>Proteiini pitoisuus, E%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0856">
                <a:tc>
                  <a:txBody>
                    <a:bodyPr/>
                    <a:lstStyle/>
                    <a:p>
                      <a:r>
                        <a:rPr lang="fi-FI"/>
                        <a:t>Energiamäärä: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775">
                <a:tc>
                  <a:txBody>
                    <a:bodyPr/>
                    <a:lstStyle/>
                    <a:p>
                      <a:r>
                        <a:rPr lang="fi-FI"/>
                        <a:t>1200 kcal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45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60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75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90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775">
                <a:tc>
                  <a:txBody>
                    <a:bodyPr/>
                    <a:lstStyle/>
                    <a:p>
                      <a:r>
                        <a:rPr lang="fi-FI"/>
                        <a:t>1500 kcal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56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75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94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120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775">
                <a:tc>
                  <a:txBody>
                    <a:bodyPr/>
                    <a:lstStyle/>
                    <a:p>
                      <a:r>
                        <a:rPr lang="fi-FI"/>
                        <a:t>1800 kcal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68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90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112 g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135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775">
                <a:tc>
                  <a:txBody>
                    <a:bodyPr/>
                    <a:lstStyle/>
                    <a:p>
                      <a:r>
                        <a:rPr lang="fi-FI"/>
                        <a:t>2000 kcal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75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100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125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150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6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1437" y="426027"/>
            <a:ext cx="7845136" cy="6348845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i-FI" sz="1300" b="1" dirty="0" smtClean="0"/>
              <a:t>Yhteenveto </a:t>
            </a:r>
            <a:r>
              <a:rPr lang="fi-FI" sz="1300" b="1" dirty="0"/>
              <a:t>harjoittelun yhteydessä nautitusta ravinnosta</a:t>
            </a:r>
            <a:endParaRPr lang="fi-FI" sz="13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/>
              <a:t> </a:t>
            </a:r>
            <a:endParaRPr lang="fi-FI" sz="1300" b="1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3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3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3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fi-FI" sz="1300" b="1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fi-FI" sz="1300" b="1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lang="fi-FI" sz="1300" b="1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fi-FI" sz="1300" b="1" dirty="0" smtClean="0"/>
              <a:t>Palautuminen </a:t>
            </a:r>
            <a:r>
              <a:rPr lang="fi-FI" sz="1300" b="1" dirty="0"/>
              <a:t>turnaustilanteissa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turnausta </a:t>
            </a:r>
            <a:r>
              <a:rPr lang="fi-FI" sz="1300" dirty="0"/>
              <a:t>edeltävänä päivänä </a:t>
            </a:r>
            <a:r>
              <a:rPr lang="fi-FI" sz="1300" dirty="0" err="1"/>
              <a:t>hh</a:t>
            </a:r>
            <a:r>
              <a:rPr lang="fi-FI" sz="1300" dirty="0"/>
              <a:t>-tankkaus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jokaisen kilpailun jälkeen </a:t>
            </a:r>
            <a:r>
              <a:rPr lang="fi-FI" sz="1300" dirty="0" err="1"/>
              <a:t>hh</a:t>
            </a:r>
            <a:r>
              <a:rPr lang="fi-FI" sz="1300" dirty="0"/>
              <a:t>-pitoinen </a:t>
            </a:r>
            <a:r>
              <a:rPr lang="fi-FI" sz="1300" dirty="0" smtClean="0"/>
              <a:t>välipala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yli 4h taukojen aikana voidaan nauttia ateria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alle tuntia ennen matsia </a:t>
            </a:r>
            <a:r>
              <a:rPr lang="fi-FI" sz="1300" dirty="0" err="1"/>
              <a:t>hh</a:t>
            </a:r>
            <a:r>
              <a:rPr lang="fi-FI" sz="1300" dirty="0"/>
              <a:t>-pitoisia nesteitä välipalana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nestetasapainon ylläpitäminen tasaisella juomisella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fi-FI" sz="1300" b="1" dirty="0" smtClean="0"/>
              <a:t>Puutteellinen </a:t>
            </a:r>
            <a:r>
              <a:rPr lang="fi-FI" sz="1300" b="1" dirty="0"/>
              <a:t>palautuminen ja ylirasitustila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liiallinen </a:t>
            </a:r>
            <a:r>
              <a:rPr lang="fi-FI" sz="1300" dirty="0"/>
              <a:t>harjoittelu suhteessa palautumiseen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riskejä: ravinnon puutteet, infektiot, stressi ja jet lag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oireita: leposyke ja verenpaine kohoaa, mielialavaihtelut, univaikeudet, huono ruokailu, kuukautisten epäsäännöllisyys, hidas </a:t>
            </a:r>
            <a:r>
              <a:rPr lang="fi-FI" sz="1300" dirty="0" smtClean="0"/>
              <a:t>palautuminen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i-FI" sz="1300" dirty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66204"/>
              </p:ext>
            </p:extLst>
          </p:nvPr>
        </p:nvGraphicFramePr>
        <p:xfrm>
          <a:off x="2850573" y="5715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5-60 min ennen suoritusta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suorituksen aikana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0-30</a:t>
                      </a:r>
                      <a:r>
                        <a:rPr lang="fi-FI" sz="1200" b="1" baseline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i-FI" sz="12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min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suorituksen </a:t>
                      </a: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jälkeen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nestettä 3-6 dl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nestettä 5-8 dl/h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nestettä 5-10 dl/h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fi-FI" sz="12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hh:a</a:t>
                      </a: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10-30/50 g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fi-FI" sz="12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hh:a</a:t>
                      </a: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0-50 g/h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fi-FI" sz="13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hh</a:t>
                      </a:r>
                      <a:r>
                        <a:rPr lang="fi-FI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0,5-1 g/painokilo</a:t>
                      </a:r>
                      <a:endParaRPr lang="fi-FI" sz="13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proteiinia 5-20g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proteiinia 10-25g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8580"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8580"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rasvaa </a:t>
                      </a:r>
                      <a:r>
                        <a:rPr lang="fi-FI" sz="12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norm</a:t>
                      </a: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 ruoasta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26263"/>
              </p:ext>
            </p:extLst>
          </p:nvPr>
        </p:nvGraphicFramePr>
        <p:xfrm>
          <a:off x="2850573" y="264390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5-60 min ennen suoritusta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suorituksen aikana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0-30min </a:t>
                      </a:r>
                      <a:endParaRPr lang="fi-FI" sz="1200" b="1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suorituksen </a:t>
                      </a: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jälkeen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nestettä 2-4 dl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neste 0-5 dl/h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nestettä 4-8 dl/h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fi-FI" sz="12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hh</a:t>
                      </a: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0-30 g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fi-FI" sz="12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hh</a:t>
                      </a: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0-20 g/h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2.  </a:t>
                      </a:r>
                      <a:r>
                        <a:rPr lang="fi-FI" sz="12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hh</a:t>
                      </a: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0,3-1 g/painokilo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proteiinia 10-20g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proteiinia 10-20g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3.  proteiinia 20-50g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Suorakulmio 9"/>
          <p:cNvSpPr/>
          <p:nvPr/>
        </p:nvSpPr>
        <p:spPr>
          <a:xfrm>
            <a:off x="1527464" y="581894"/>
            <a:ext cx="1278084" cy="182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1400" b="1" dirty="0" smtClean="0"/>
              <a:t>Yli </a:t>
            </a:r>
            <a:r>
              <a:rPr lang="fi-FI" sz="1400" b="1" dirty="0"/>
              <a:t>tunnin mittainen </a:t>
            </a:r>
            <a:r>
              <a:rPr lang="fi-FI" sz="1400" b="1" dirty="0" smtClean="0"/>
              <a:t>kestävyys-harjoittelu</a:t>
            </a:r>
            <a:endParaRPr lang="fi-FI" sz="1400" dirty="0"/>
          </a:p>
        </p:txBody>
      </p:sp>
      <p:sp>
        <p:nvSpPr>
          <p:cNvPr id="11" name="Suorakulmio 10"/>
          <p:cNvSpPr/>
          <p:nvPr/>
        </p:nvSpPr>
        <p:spPr>
          <a:xfrm>
            <a:off x="1527464" y="2660073"/>
            <a:ext cx="1278084" cy="145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1400" b="1" dirty="0"/>
              <a:t>A</a:t>
            </a:r>
            <a:r>
              <a:rPr lang="fi-FI" sz="1400" b="1" dirty="0" smtClean="0"/>
              <a:t>lle </a:t>
            </a:r>
            <a:r>
              <a:rPr lang="fi-FI" sz="1400" b="1" dirty="0"/>
              <a:t>1½h kestävä </a:t>
            </a:r>
            <a:r>
              <a:rPr lang="fi-FI" sz="1400" b="1" dirty="0" smtClean="0"/>
              <a:t>lihasvoima-harjoittelu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7781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Erityisruokavaliovalmisteet </a:t>
            </a:r>
            <a:r>
              <a:rPr lang="fi-FI" sz="4400" smtClean="0"/>
              <a:t>/ ravintolisät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8035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Lautasmalli kertoo pääaterian valinnasta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492500" y="2349500"/>
            <a:ext cx="5194300" cy="36703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2800" dirty="0" smtClean="0">
                <a:solidFill>
                  <a:srgbClr val="000000"/>
                </a:solidFill>
                <a:effectLst/>
              </a:rPr>
              <a:t>Lautasmalli kahdelle pääaterialle päivässä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i-FI" altLang="fi-FI" sz="2800" dirty="0" smtClean="0">
              <a:solidFill>
                <a:srgbClr val="000000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altLang="fi-FI" sz="2200" dirty="0" smtClean="0">
                <a:solidFill>
                  <a:srgbClr val="000000"/>
                </a:solidFill>
                <a:effectLst/>
              </a:rPr>
              <a:t>puolet kasviksia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altLang="fi-FI" sz="2200" dirty="0" smtClean="0">
                <a:solidFill>
                  <a:srgbClr val="000000"/>
                </a:solidFill>
                <a:effectLst/>
              </a:rPr>
              <a:t>neljännes lihaa, kalaa, kanaa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altLang="fi-FI" sz="2200" dirty="0" smtClean="0">
                <a:solidFill>
                  <a:srgbClr val="000000"/>
                </a:solidFill>
                <a:effectLst/>
              </a:rPr>
              <a:t>neljännes perunaa, riisiä, pastaa tms.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altLang="fi-FI" sz="2200" dirty="0" smtClean="0">
                <a:solidFill>
                  <a:srgbClr val="000000"/>
                </a:solidFill>
                <a:effectLst/>
              </a:rPr>
              <a:t>juomana rasvaton maitovalmiste tai vesi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altLang="fi-FI" sz="2200" dirty="0" smtClean="0">
                <a:solidFill>
                  <a:srgbClr val="000000"/>
                </a:solidFill>
                <a:effectLst/>
              </a:rPr>
              <a:t>1-2 palaa tummaa leipää, päällä margariinia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altLang="fi-FI" sz="2200" dirty="0" smtClean="0">
                <a:solidFill>
                  <a:srgbClr val="000000"/>
                </a:solidFill>
                <a:effectLst/>
              </a:rPr>
              <a:t>jälkiruokana hedelmiä tai marjoja</a:t>
            </a:r>
          </a:p>
          <a:p>
            <a:pPr marL="457200" lvl="1" indent="0" eaLnBrk="1" hangingPunct="1">
              <a:lnSpc>
                <a:spcPct val="80000"/>
              </a:lnSpc>
              <a:buFont typeface="Tahoma" panose="020B0604030504040204" pitchFamily="34" charset="0"/>
              <a:buNone/>
              <a:defRPr/>
            </a:pPr>
            <a:endParaRPr lang="fi-FI" altLang="fi-FI" sz="2200" dirty="0" smtClean="0">
              <a:solidFill>
                <a:srgbClr val="000000"/>
              </a:solidFill>
              <a:effectLst/>
            </a:endParaRPr>
          </a:p>
          <a:p>
            <a:pPr marL="617537" lvl="1" indent="-342900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2200" dirty="0" smtClean="0">
                <a:solidFill>
                  <a:srgbClr val="000000"/>
                </a:solidFill>
                <a:effectLst/>
              </a:rPr>
              <a:t>Ateriarytmi (5-7 ateriaa / vrk)</a:t>
            </a:r>
          </a:p>
        </p:txBody>
      </p:sp>
      <p:pic>
        <p:nvPicPr>
          <p:cNvPr id="12292" name="Picture 16" descr="lautasmalli"/>
          <p:cNvPicPr>
            <a:picLocks noChangeAspect="1" noChangeArrowheads="1"/>
          </p:cNvPicPr>
          <p:nvPr/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360045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9873" y="124691"/>
            <a:ext cx="7886700" cy="6837218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300" b="1" dirty="0" smtClean="0"/>
              <a:t>Hiilihydraatti, proteiini ja rasvahapporavintolisät</a:t>
            </a:r>
            <a:endParaRPr lang="fi-FI" sz="13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300" b="1" dirty="0"/>
              <a:t> </a:t>
            </a:r>
            <a:r>
              <a:rPr lang="fi-FI" sz="1300" dirty="0" err="1" smtClean="0"/>
              <a:t>hh</a:t>
            </a:r>
            <a:r>
              <a:rPr lang="fi-FI" sz="1300" dirty="0" smtClean="0"/>
              <a:t>-lisistä </a:t>
            </a:r>
            <a:r>
              <a:rPr lang="fi-FI" sz="1300" dirty="0"/>
              <a:t>on eniten hyötyä pitkäkestoiseen suoritukseen </a:t>
            </a:r>
            <a:r>
              <a:rPr lang="fi-FI" sz="1300" dirty="0" smtClean="0"/>
              <a:t>valmistauduttaessa. </a:t>
            </a:r>
            <a:r>
              <a:rPr lang="fi-FI" sz="1300" dirty="0" err="1" smtClean="0"/>
              <a:t>Hh</a:t>
            </a:r>
            <a:r>
              <a:rPr lang="fi-FI" sz="1300" dirty="0" smtClean="0"/>
              <a:t>-lisistä ei  ole hyötyä &lt;1½h suoritteissa. </a:t>
            </a:r>
            <a:r>
              <a:rPr lang="fi-FI" sz="1300" dirty="0"/>
              <a:t>Esim. maltodekstriini (</a:t>
            </a:r>
            <a:r>
              <a:rPr lang="fi-FI" sz="1300" dirty="0" err="1"/>
              <a:t>glukoosi+glukoosi</a:t>
            </a:r>
            <a:r>
              <a:rPr lang="fi-FI" sz="1300" dirty="0"/>
              <a:t> –molekyyli) on puhdasta hiilihydraattia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proteiinilisiä ovat</a:t>
            </a:r>
            <a:r>
              <a:rPr lang="fi-FI" sz="1300" b="1" dirty="0"/>
              <a:t> </a:t>
            </a:r>
            <a:r>
              <a:rPr lang="fi-FI" sz="1300" dirty="0" smtClean="0"/>
              <a:t>esim</a:t>
            </a:r>
            <a:r>
              <a:rPr lang="fi-FI" sz="1300" dirty="0"/>
              <a:t>. maitoproteiinit, maitoproteiinifraktiot (nopea: heraproteiini, hidas: kaseiini), kananmuna ja </a:t>
            </a:r>
            <a:r>
              <a:rPr lang="fi-FI" sz="1300" dirty="0" smtClean="0"/>
              <a:t>soija. Esipilkotut </a:t>
            </a:r>
            <a:r>
              <a:rPr lang="fi-FI" sz="1300" dirty="0"/>
              <a:t>eli hydrolysoidut proteiinivalmisteet imeytyvät nopeammin ja aiheuttavat suuremman insuliinivasteen ja ammoniakkipiikin (lyhytkestoinen vaikutus: proteiinisynteesin nopea aktivoiminen)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k</a:t>
            </a:r>
            <a:r>
              <a:rPr lang="fi-FI" sz="1300" dirty="0" smtClean="0"/>
              <a:t>eskipitkiä rasvahappomolekyylejä sisältäviä rasvahappolisiä (MTC-öljy) käytetään rasvamassan pienentämiseen, mikä aiheutuu MTC-öljyn </a:t>
            </a:r>
            <a:r>
              <a:rPr lang="fi-FI" sz="1300" dirty="0" err="1" smtClean="0"/>
              <a:t>termogeenisestä</a:t>
            </a:r>
            <a:r>
              <a:rPr lang="fi-FI" sz="1300" dirty="0" smtClean="0"/>
              <a:t> (aineenvaihduntaa nopeuttavasta ja kalorien kulutusta lisäävästä) vaikutuksesta, </a:t>
            </a:r>
            <a:r>
              <a:rPr lang="fi-FI" sz="1300" dirty="0"/>
              <a:t>heikommasta kyvystä varastoitua rasvakudokseen ja kylläisyyden tunteen </a:t>
            </a:r>
            <a:r>
              <a:rPr lang="fi-FI" sz="1300" dirty="0" smtClean="0"/>
              <a:t>lisäämisestä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300" b="1" dirty="0" err="1" smtClean="0"/>
              <a:t>Kreatiini</a:t>
            </a:r>
            <a:endParaRPr lang="fi-FI" sz="13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300" dirty="0" err="1" smtClean="0"/>
              <a:t>kreatiinia</a:t>
            </a:r>
            <a:r>
              <a:rPr lang="fi-FI" sz="1300" dirty="0" smtClean="0"/>
              <a:t> </a:t>
            </a:r>
            <a:r>
              <a:rPr lang="fi-FI" sz="1300" dirty="0"/>
              <a:t>saadaan ravinnosta eläinperäisten tuotteiden mukana ½-2 </a:t>
            </a:r>
            <a:r>
              <a:rPr lang="fi-FI" sz="1300" dirty="0" smtClean="0"/>
              <a:t>g/vrk. </a:t>
            </a:r>
            <a:r>
              <a:rPr lang="fi-FI" sz="1300" dirty="0" err="1" smtClean="0"/>
              <a:t>Kreatiinin</a:t>
            </a:r>
            <a:r>
              <a:rPr lang="fi-FI" sz="1300" dirty="0" smtClean="0"/>
              <a:t> </a:t>
            </a:r>
            <a:r>
              <a:rPr lang="fi-FI" sz="1300" dirty="0"/>
              <a:t>päivittäinen </a:t>
            </a:r>
            <a:r>
              <a:rPr lang="fi-FI" sz="1300" dirty="0" smtClean="0"/>
              <a:t>kulutus </a:t>
            </a:r>
            <a:r>
              <a:rPr lang="fi-FI" sz="1300" dirty="0"/>
              <a:t>on n. 2 g/vrk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kreatiinifosfaatti</a:t>
            </a:r>
            <a:r>
              <a:rPr lang="fi-FI" sz="1300" dirty="0"/>
              <a:t> on elimistön nopea energianlähde. </a:t>
            </a:r>
            <a:r>
              <a:rPr lang="fi-FI" sz="1300" dirty="0" err="1"/>
              <a:t>Kreatiinin</a:t>
            </a:r>
            <a:r>
              <a:rPr lang="fi-FI" sz="1300" dirty="0"/>
              <a:t> tankkaaminen lisää </a:t>
            </a:r>
            <a:r>
              <a:rPr lang="fi-FI" sz="1300" dirty="0" err="1" smtClean="0"/>
              <a:t>kreatiinifosfaatti</a:t>
            </a:r>
            <a:r>
              <a:rPr lang="fi-FI" sz="1300" dirty="0" smtClean="0"/>
              <a:t>-varastojen </a:t>
            </a:r>
            <a:r>
              <a:rPr lang="fi-FI" sz="1300" dirty="0"/>
              <a:t>määrää sekä mahdollistaa nopeiden energiavarastojen nopeamman täyttymisen lyhytaikaisesti (5 min) toistuvassa suorituksessa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kreatiinilisä</a:t>
            </a:r>
            <a:r>
              <a:rPr lang="fi-FI" sz="1300" dirty="0"/>
              <a:t> lyhentää lihaksen relaksaatioaikaa, mikä vaikuttaa edullisesti </a:t>
            </a:r>
            <a:r>
              <a:rPr lang="fi-FI" sz="1300" dirty="0" smtClean="0"/>
              <a:t>voimantuottoon. </a:t>
            </a:r>
            <a:r>
              <a:rPr lang="fi-FI" sz="1300" dirty="0" err="1" smtClean="0"/>
              <a:t>Kreatiini</a:t>
            </a:r>
            <a:r>
              <a:rPr lang="fi-FI" sz="1300" dirty="0" smtClean="0"/>
              <a:t>-lisä lisää myös </a:t>
            </a:r>
            <a:r>
              <a:rPr lang="fi-FI" sz="1300" dirty="0"/>
              <a:t>lihassolujen nestepitoisuutta, mikä on yksi lihasten proteiinisynteesin </a:t>
            </a:r>
            <a:r>
              <a:rPr lang="fi-FI" sz="1300" dirty="0" err="1"/>
              <a:t>stimulaattori</a:t>
            </a:r>
            <a:endParaRPr lang="fi-FI" sz="13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kreatiinilisä</a:t>
            </a:r>
            <a:r>
              <a:rPr lang="fi-FI" sz="1300" dirty="0"/>
              <a:t> saattaa mahdollistaa kovemmalla teholla harjoittelun ja tätä kautta paremman </a:t>
            </a:r>
            <a:r>
              <a:rPr lang="fi-FI" sz="1300" dirty="0" smtClean="0"/>
              <a:t>suorituskyvyn. </a:t>
            </a:r>
            <a:r>
              <a:rPr lang="fi-FI" sz="1300" dirty="0" err="1" smtClean="0"/>
              <a:t>Kreatiinilisä</a:t>
            </a:r>
            <a:r>
              <a:rPr lang="fi-FI" sz="1300" dirty="0" smtClean="0"/>
              <a:t> </a:t>
            </a:r>
            <a:r>
              <a:rPr lang="fi-FI" sz="1300" dirty="0"/>
              <a:t>parantaa voimantuottoa ja suorituskykyä lyhytkestoisissa (alle 30s) suorituksissa. Kestävyysurheilussa </a:t>
            </a:r>
            <a:r>
              <a:rPr lang="fi-FI" sz="1300" dirty="0" err="1"/>
              <a:t>kreatiinilla</a:t>
            </a:r>
            <a:r>
              <a:rPr lang="fi-FI" sz="1300" dirty="0"/>
              <a:t> ei ole havaittu olevan hyötyä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kreatiinitankkauksessa</a:t>
            </a:r>
            <a:r>
              <a:rPr lang="fi-FI" sz="1300" dirty="0"/>
              <a:t> </a:t>
            </a:r>
            <a:r>
              <a:rPr lang="fi-FI" sz="1300" dirty="0" err="1"/>
              <a:t>kreatiinia</a:t>
            </a:r>
            <a:r>
              <a:rPr lang="fi-FI" sz="1300" dirty="0"/>
              <a:t> käytetään 20 g/vrk noin viikon ajan, jonka jälkeen </a:t>
            </a:r>
            <a:r>
              <a:rPr lang="fi-FI" sz="1300" dirty="0" err="1"/>
              <a:t>kreatiinivarastoja</a:t>
            </a:r>
            <a:r>
              <a:rPr lang="fi-FI" sz="1300" dirty="0"/>
              <a:t> ylläpidetään 2 g/vrk annostuksella. Tankkaus </a:t>
            </a:r>
            <a:r>
              <a:rPr lang="fi-FI" sz="1300" dirty="0" smtClean="0"/>
              <a:t>toteutetaan </a:t>
            </a:r>
            <a:r>
              <a:rPr lang="fi-FI" sz="1300" dirty="0"/>
              <a:t>yhdessä </a:t>
            </a:r>
            <a:r>
              <a:rPr lang="fi-FI" sz="1300" dirty="0" err="1"/>
              <a:t>hh:n</a:t>
            </a:r>
            <a:r>
              <a:rPr lang="fi-FI" sz="1300" dirty="0"/>
              <a:t> ja proteiinin kanssa, sillä tällä tavalla insuliinivaste on suurempi ja </a:t>
            </a:r>
            <a:r>
              <a:rPr lang="fi-FI" sz="1300" dirty="0" err="1"/>
              <a:t>kreatiinin</a:t>
            </a:r>
            <a:r>
              <a:rPr lang="fi-FI" sz="1300" dirty="0"/>
              <a:t> siirtyminen lihakseen on tehokkaampaa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kreatiinin</a:t>
            </a:r>
            <a:r>
              <a:rPr lang="fi-FI" sz="1300" dirty="0"/>
              <a:t> käytön hyödyt hiipuvat 2-3 kk:n käytön jälkeen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</a:pPr>
            <a:r>
              <a:rPr lang="fi-FI" sz="1300" dirty="0" err="1"/>
              <a:t>kreatiini</a:t>
            </a:r>
            <a:r>
              <a:rPr lang="fi-FI" sz="1300" dirty="0"/>
              <a:t> saattaa lisätä lihaskramppien riskiä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20238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059873" y="207818"/>
            <a:ext cx="7865918" cy="68580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fi-FI" sz="1300" b="1" dirty="0" err="1"/>
              <a:t>Leusiini</a:t>
            </a:r>
            <a:r>
              <a:rPr lang="fi-FI" sz="1300" b="1" dirty="0"/>
              <a:t> ja HMB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 smtClean="0"/>
              <a:t>leusiiniaminohapon</a:t>
            </a:r>
            <a:r>
              <a:rPr lang="fi-FI" sz="1300" dirty="0" smtClean="0"/>
              <a:t> </a:t>
            </a:r>
            <a:r>
              <a:rPr lang="fi-FI" sz="1300" dirty="0"/>
              <a:t>aineenvaihduntatuote HMB ehkäisee lihasmassan hajoamista ja tätä kautta lisää lihasmassaa voimaharjoittelussa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HMB:n</a:t>
            </a:r>
            <a:r>
              <a:rPr lang="fi-FI" sz="1300" dirty="0"/>
              <a:t> vuorokausiannos on 3g/vrk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leusiini</a:t>
            </a:r>
            <a:r>
              <a:rPr lang="fi-FI" sz="1300" dirty="0"/>
              <a:t> on aminohapoista keskeisin proteiinisynteesiin vaikuttaja. </a:t>
            </a:r>
            <a:r>
              <a:rPr lang="fi-FI" sz="1300" dirty="0" err="1"/>
              <a:t>Leusiinihävikin</a:t>
            </a:r>
            <a:r>
              <a:rPr lang="fi-FI" sz="1300" dirty="0"/>
              <a:t> ehkäisy ravintolisällä rasituksen aikana on edullista lihaskehityksen kannalta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i-FI" sz="1300" b="1" dirty="0"/>
              <a:t>Kofeiini ja </a:t>
            </a:r>
            <a:r>
              <a:rPr lang="fi-FI" sz="1300" b="1" dirty="0" err="1"/>
              <a:t>guarana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kofeiini ja </a:t>
            </a:r>
            <a:r>
              <a:rPr lang="fi-FI" sz="1300" dirty="0" err="1"/>
              <a:t>guarana</a:t>
            </a:r>
            <a:r>
              <a:rPr lang="fi-FI" sz="1300" dirty="0"/>
              <a:t> parantavat suorituskykyä sekä kestävyyslajeissa että räjähtävissä suorituksissa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lisää adrenaliinin eritystä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tehostaa rasva-aineenvaihduntaa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tehostaa glykogeenia hajottavan entsyymin toimintaa liikunnan alkuminuutteina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muuttaa elektrolyyttitasapainoa suorituskyvyn kannalta edulliseen suuntaan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stimuloi keskushermostoa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lievittää kipua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sopia annostus on 3 mg / painokilo 2-6 h ennen suoritusta. Vaikutus alkaa nopeasti ja kestää pitkään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kofeiini ei heikennä nestetasapainoa suorituksen </a:t>
            </a:r>
            <a:r>
              <a:rPr lang="fi-FI" sz="1300" dirty="0" smtClean="0"/>
              <a:t>aikana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fi-FI" sz="1300" b="1" dirty="0" smtClean="0"/>
              <a:t>Natriumkarbonaatti</a:t>
            </a:r>
            <a:r>
              <a:rPr lang="fi-FI" sz="1300" b="1" dirty="0"/>
              <a:t> </a:t>
            </a:r>
            <a:r>
              <a:rPr lang="fi-FI" sz="1300" b="1" dirty="0" smtClean="0"/>
              <a:t>eli emästankkaus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smtClean="0"/>
              <a:t>natriumkarbonaatti </a:t>
            </a:r>
            <a:r>
              <a:rPr lang="fi-FI" sz="1300" dirty="0"/>
              <a:t>(leivinjauhe) hidastaa maitohapon kasautumista lihaksiin suorituksen aikana ja nopeuttaa maitohapon poistumista suorituksen jälkeen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sopiva annostus on 0,3-0,5 </a:t>
            </a:r>
            <a:r>
              <a:rPr lang="fi-FI" sz="1300" dirty="0" smtClean="0"/>
              <a:t>g / painokilo </a:t>
            </a:r>
            <a:r>
              <a:rPr lang="fi-FI" sz="1300" dirty="0"/>
              <a:t>useina pieninä annoksina 1-3 h ennen kilpailua </a:t>
            </a:r>
            <a:endParaRPr lang="fi-FI" sz="13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fi-FI" sz="1300" b="1" dirty="0"/>
              <a:t>Glyseroli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glyseroli vähentää nestevajetta liikunnan aikana vähentämällä nesteen eritystä munuaisiin. Glyseroli parantaa suorituskykyä nestevajeen ehkäisyn kautta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annostus: 1 </a:t>
            </a:r>
            <a:r>
              <a:rPr lang="fi-FI" sz="1300" dirty="0" smtClean="0"/>
              <a:t>g / painokilo </a:t>
            </a:r>
            <a:r>
              <a:rPr lang="fi-FI" sz="1300" dirty="0"/>
              <a:t>nesteen kanssa nautittuna 1-2 h ennen </a:t>
            </a:r>
            <a:r>
              <a:rPr lang="fi-FI" sz="1300" dirty="0" smtClean="0"/>
              <a:t>kisoja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fi-FI" sz="1300" b="1" dirty="0" err="1" smtClean="0"/>
              <a:t>Glutamiini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aminohapoista </a:t>
            </a:r>
            <a:r>
              <a:rPr lang="fi-FI" sz="1300" dirty="0" err="1"/>
              <a:t>glutamiinilla</a:t>
            </a:r>
            <a:r>
              <a:rPr lang="fi-FI" sz="1300" dirty="0"/>
              <a:t> ei ole merkittävää hyötyä lihasmassan kasvattamisessa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glutamiini</a:t>
            </a:r>
            <a:r>
              <a:rPr lang="fi-FI" sz="1300" dirty="0"/>
              <a:t> pitää yllä elimistön happo-emästasapainoa, estää lihaskudoksen hajoamista, parantaa esimerkiksi haavojen umpeutumista sekä pitää yllä elimistön luontaista vastustuskykyä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</a:pPr>
            <a:r>
              <a:rPr lang="fi-FI" sz="1300" dirty="0"/>
              <a:t>sopiva annostelu </a:t>
            </a:r>
            <a:r>
              <a:rPr lang="fi-FI" sz="1300" dirty="0" err="1"/>
              <a:t>glutamiinia</a:t>
            </a:r>
            <a:r>
              <a:rPr lang="fi-FI" sz="1300" dirty="0"/>
              <a:t> on 5-10 grammaa ennen treeniä, ja saman verran treenin päätyttyä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32558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0264" y="0"/>
            <a:ext cx="7845136" cy="4447309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fi-FI" sz="1300" b="1" dirty="0" err="1" smtClean="0"/>
              <a:t>Arginiini</a:t>
            </a:r>
            <a:endParaRPr lang="fi-FI" sz="13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 smtClean="0"/>
              <a:t>aminopoista</a:t>
            </a:r>
            <a:r>
              <a:rPr lang="fi-FI" sz="1300" dirty="0" smtClean="0"/>
              <a:t> </a:t>
            </a:r>
            <a:r>
              <a:rPr lang="fi-FI" sz="1300" dirty="0" err="1" smtClean="0"/>
              <a:t>arginiini</a:t>
            </a:r>
            <a:r>
              <a:rPr lang="fi-FI" sz="1300" dirty="0" smtClean="0"/>
              <a:t> lisää kasvuhormonin eritystä ja sitä kautta auttaa lihasmassan kasvussa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 smtClean="0"/>
              <a:t>arginiini</a:t>
            </a:r>
            <a:r>
              <a:rPr lang="fi-FI" sz="1300" dirty="0" smtClean="0"/>
              <a:t> </a:t>
            </a:r>
            <a:r>
              <a:rPr lang="fi-FI" sz="1300" dirty="0"/>
              <a:t>on myös voimakas verisuonten laajentaja, mitä kautta suorituskyky ja ravintoaineiden saatavuus lihakselle paranee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/>
              <a:t> </a:t>
            </a:r>
            <a:endParaRPr lang="fi-FI" sz="13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fi-FI" sz="1300" b="1" dirty="0" err="1" smtClean="0"/>
              <a:t>Karnitiini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karnitiini</a:t>
            </a:r>
            <a:r>
              <a:rPr lang="fi-FI" sz="1300" dirty="0"/>
              <a:t> tankkaus tehostaa rasva-aineenvaihduntaa ja parantaa rasvahappojen polttoa lihassoluissa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karnitiini</a:t>
            </a:r>
            <a:r>
              <a:rPr lang="fi-FI" sz="1300" dirty="0"/>
              <a:t> vähentää lihasten </a:t>
            </a:r>
            <a:r>
              <a:rPr lang="fi-FI" sz="1300" dirty="0" err="1"/>
              <a:t>kataboliaa</a:t>
            </a:r>
            <a:r>
              <a:rPr lang="fi-FI" sz="1300" dirty="0"/>
              <a:t> ja lihaskipeyttä suorituksen jälkeen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/>
              <a:t> </a:t>
            </a:r>
            <a:endParaRPr lang="fi-FI" sz="13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fi-FI" sz="1300" b="1" dirty="0" err="1"/>
              <a:t>Riboosi</a:t>
            </a:r>
            <a:r>
              <a:rPr lang="fi-FI" sz="1300" b="1" dirty="0"/>
              <a:t> ja </a:t>
            </a:r>
            <a:r>
              <a:rPr lang="fi-FI" sz="1300" b="1" dirty="0" smtClean="0"/>
              <a:t>koliini</a:t>
            </a:r>
            <a:r>
              <a:rPr lang="fi-FI" sz="1300" b="1" dirty="0"/>
              <a:t> 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riboosi</a:t>
            </a:r>
            <a:r>
              <a:rPr lang="fi-FI" sz="1300" dirty="0"/>
              <a:t> toimii aineosana nopean energian lähteessä </a:t>
            </a:r>
            <a:r>
              <a:rPr lang="fi-FI" sz="1300" dirty="0" err="1"/>
              <a:t>ATP:ssa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 err="1"/>
              <a:t>koliinia</a:t>
            </a:r>
            <a:r>
              <a:rPr lang="fi-FI" sz="1300" dirty="0"/>
              <a:t> esiintyy rasvanpolttovalmisteissa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b="1" dirty="0"/>
              <a:t> </a:t>
            </a:r>
            <a:endParaRPr lang="fi-FI" sz="13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fi-FI" sz="1300" b="1" dirty="0" smtClean="0"/>
              <a:t>Ternimaito</a:t>
            </a:r>
            <a:endParaRPr lang="fi-FI" sz="13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ternimaito sisältää paljon proteiineja ja bioaktiivisia ainesosia, kuten </a:t>
            </a:r>
            <a:r>
              <a:rPr lang="fi-FI" sz="1300" dirty="0" err="1"/>
              <a:t>immunoglobuliineja</a:t>
            </a:r>
            <a:r>
              <a:rPr lang="fi-FI" sz="1300" dirty="0"/>
              <a:t> ja kasvutekijöitä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300" dirty="0"/>
              <a:t>ternimaito parantaa kasvutekijöiden kautta suorituskykyä ja vastustuskykyä sekä helpottaa allergioita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11525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bana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4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510588" cy="1325563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fi-FI" altLang="fi-FI" smtClean="0"/>
              <a:t>Ravitsemussuositukset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548" y="1052513"/>
            <a:ext cx="4141677" cy="5661025"/>
          </a:xfrm>
          <a:noFill/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fi-FI" altLang="fi-FI" sz="1300" b="1" dirty="0" smtClean="0">
                <a:solidFill>
                  <a:srgbClr val="000000"/>
                </a:solidFill>
                <a:effectLst/>
              </a:rPr>
              <a:t>1) Syö kasviksia, hedelmiä ja marjoja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fi-FI" altLang="fi-FI" sz="1300" b="1" dirty="0" smtClean="0">
                <a:solidFill>
                  <a:srgbClr val="000000"/>
                </a:solidFill>
                <a:effectLst/>
              </a:rPr>
              <a:t>    	½ kg päivässä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takaat riittävän vitamiinien, antioksidanttien ja mineraalien saannin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kasvikset keventävät ruokavaliosi energiansaantia ja lisäävät kuitupitoisuutta</a:t>
            </a:r>
          </a:p>
          <a:p>
            <a:pPr marL="914400" lvl="1" indent="-569913"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endParaRPr lang="fi-FI" altLang="fi-FI" sz="1300" dirty="0" smtClean="0">
              <a:solidFill>
                <a:srgbClr val="000000"/>
              </a:solidFill>
              <a:effectLst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fi-FI" altLang="fi-FI" sz="1300" b="1" dirty="0" smtClean="0">
                <a:solidFill>
                  <a:srgbClr val="000000"/>
                </a:solidFill>
                <a:effectLst/>
              </a:rPr>
              <a:t>2) Rasvat näkyviksi ja pehmeiksi. Käytä leivälle kasvirasvalevitettä ja suosi kasviöljyä 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ruokavalion ei tule olla rasvatonta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vähennät eläinrasvan saantia, lisää kala ja kasviöljyjen määrää (</a:t>
            </a:r>
            <a:r>
              <a:rPr lang="fi-FI" altLang="fi-FI" sz="1300" dirty="0" err="1" smtClean="0">
                <a:solidFill>
                  <a:srgbClr val="000000"/>
                </a:solidFill>
                <a:effectLst/>
              </a:rPr>
              <a:t>omega</a:t>
            </a: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 6 ja </a:t>
            </a:r>
            <a:r>
              <a:rPr lang="fi-FI" altLang="fi-FI" sz="1300" dirty="0" err="1" smtClean="0">
                <a:solidFill>
                  <a:srgbClr val="000000"/>
                </a:solidFill>
                <a:effectLst/>
              </a:rPr>
              <a:t>omega</a:t>
            </a: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 3)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valitse systemaattisesti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vältä piilorasvaa</a:t>
            </a:r>
          </a:p>
          <a:p>
            <a:pPr marL="914400" lvl="1" indent="-569913"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endParaRPr lang="fi-FI" altLang="fi-FI" sz="1300" dirty="0" smtClean="0">
              <a:solidFill>
                <a:srgbClr val="000000"/>
              </a:solidFill>
              <a:effectLst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fi-FI" altLang="fi-FI" sz="1300" b="1" dirty="0" smtClean="0">
                <a:solidFill>
                  <a:srgbClr val="000000"/>
                </a:solidFill>
                <a:effectLst/>
              </a:rPr>
              <a:t>3) Nauti rasvatonta maitoa tai piimää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fi-FI" altLang="fi-FI" sz="1300" b="1" dirty="0" smtClean="0">
                <a:solidFill>
                  <a:srgbClr val="000000"/>
                </a:solidFill>
                <a:effectLst/>
              </a:rPr>
              <a:t>    	päivittäin. Juo janoon vettä</a:t>
            </a:r>
            <a:endParaRPr lang="fi-FI" altLang="fi-FI" sz="1300" dirty="0" smtClean="0">
              <a:solidFill>
                <a:srgbClr val="000000"/>
              </a:solidFill>
              <a:effectLst/>
            </a:endParaRP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juo maitoa noin ½ litraa päivässä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saat, proteiinia, B-vitamiinia, kalsiumia, jodia ja muita kivennäisaineita sekä lisättynä D-vitamiinia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zh-CN" sz="130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suositus: kalsium aik. 0.8-1g/vrk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i-FI" altLang="fi-FI" sz="1300" b="1" dirty="0" smtClean="0">
              <a:solidFill>
                <a:srgbClr val="000000"/>
              </a:solidFill>
              <a:effectLst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fi-FI" altLang="fi-FI" sz="1300" b="1" dirty="0" smtClean="0">
                <a:solidFill>
                  <a:srgbClr val="000000"/>
                </a:solidFill>
                <a:effectLst/>
              </a:rPr>
              <a:t>4) Suolaa niukasti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valitse vähäsuolaisia elintarvikkeita</a:t>
            </a:r>
          </a:p>
          <a:p>
            <a:pPr marL="914400" lvl="1" indent="-569913" eaLnBrk="1" hangingPunct="1">
              <a:lnSpc>
                <a:spcPct val="80000"/>
              </a:lnSpc>
            </a:pPr>
            <a:r>
              <a:rPr lang="fi-FI" altLang="fi-FI" sz="1300" dirty="0" smtClean="0">
                <a:solidFill>
                  <a:srgbClr val="000000"/>
                </a:solidFill>
                <a:effectLst/>
              </a:rPr>
              <a:t>suositus suolan saannille naisilla 5 g/vrk ja miehillä 5g/vrk</a:t>
            </a:r>
          </a:p>
          <a:p>
            <a:pPr marL="914400" lvl="1" indent="-569913"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endParaRPr lang="fi-FI" altLang="fi-FI" sz="1300" dirty="0" smtClean="0">
              <a:solidFill>
                <a:srgbClr val="000000"/>
              </a:solidFill>
              <a:effectLst/>
            </a:endParaRPr>
          </a:p>
          <a:p>
            <a:pPr marL="914400" lvl="1" indent="-569913" eaLnBrk="1" hangingPunct="1">
              <a:lnSpc>
                <a:spcPct val="80000"/>
              </a:lnSpc>
            </a:pPr>
            <a:endParaRPr lang="fi-FI" altLang="fi-FI" sz="1300" dirty="0" smtClean="0">
              <a:solidFill>
                <a:srgbClr val="000000"/>
              </a:solidFill>
              <a:effectLst/>
            </a:endParaRPr>
          </a:p>
          <a:p>
            <a:pPr marL="914400" lvl="1" indent="-569913" eaLnBrk="1" hangingPunct="1">
              <a:lnSpc>
                <a:spcPct val="80000"/>
              </a:lnSpc>
            </a:pPr>
            <a:endParaRPr lang="fi-FI" altLang="fi-FI" sz="13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363" y="1052513"/>
            <a:ext cx="4040187" cy="5661025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300" b="1" smtClean="0">
                <a:solidFill>
                  <a:srgbClr val="000000"/>
                </a:solidFill>
                <a:effectLst/>
              </a:rPr>
              <a:t>5) Syö kalaa ainakin kahdesti viikossa, lihaa vähärasvaisena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fi-FI" altLang="fi-FI" sz="1300" smtClean="0">
                <a:solidFill>
                  <a:srgbClr val="000000"/>
                </a:solidFill>
                <a:effectLst/>
              </a:rPr>
              <a:t>lihasta saat proteiinia, A- ja B-vitamiinia ja rautaa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fi-FI" altLang="fi-FI" sz="1300" smtClean="0">
                <a:solidFill>
                  <a:srgbClr val="000000"/>
                </a:solidFill>
                <a:effectLst/>
              </a:rPr>
              <a:t>kalasta saat D-vitamiinia, omega 3-rasvahappoja, useita vitamiineja, kivennäisaineita ja proteiinia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fi-FI" altLang="zh-CN" sz="130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suositus: D-vitamiini aik./ lapset/10µg / vrk; vanhukset 20 µg</a:t>
            </a:r>
          </a:p>
          <a:p>
            <a:pPr marL="669925" lvl="1" indent="-325438"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endParaRPr lang="fi-FI" altLang="fi-FI" sz="130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300" b="1" smtClean="0">
                <a:solidFill>
                  <a:srgbClr val="000000"/>
                </a:solidFill>
                <a:effectLst/>
              </a:rPr>
              <a:t>6) Syö täysjyvävalmisteita joka aterialla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fi-FI" altLang="fi-FI" sz="1300" smtClean="0">
                <a:solidFill>
                  <a:srgbClr val="000000"/>
                </a:solidFill>
                <a:effectLst/>
              </a:rPr>
              <a:t>kuitupitoisuus on merkki ravintoainerikkaudesta ja sopivasta imeytymisvauhdista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fi-FI" altLang="fi-FI" sz="1300" smtClean="0">
                <a:solidFill>
                  <a:srgbClr val="000000"/>
                </a:solidFill>
                <a:effectLst/>
              </a:rPr>
              <a:t>saat riittävästi B-, ja E-vitamiinia, rautaa ja sinkkiä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fi-FI" altLang="fi-FI" sz="1300" smtClean="0">
                <a:solidFill>
                  <a:srgbClr val="000000"/>
                </a:solidFill>
                <a:effectLst/>
              </a:rPr>
              <a:t>suositus: kuituja 25-35 </a:t>
            </a:r>
            <a:r>
              <a:rPr lang="fi-FI" altLang="zh-CN" sz="130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g/vrk</a:t>
            </a:r>
            <a:endParaRPr lang="fi-FI" altLang="fi-FI" sz="1300" smtClean="0">
              <a:solidFill>
                <a:srgbClr val="000000"/>
              </a:solidFill>
              <a:effectLst/>
            </a:endParaRPr>
          </a:p>
          <a:p>
            <a:pPr marL="669925" lvl="1" indent="-325438"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endParaRPr lang="fi-FI" altLang="fi-FI" sz="130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300" b="1" smtClean="0">
                <a:solidFill>
                  <a:srgbClr val="000000"/>
                </a:solidFill>
                <a:effectLst/>
              </a:rPr>
              <a:t>7) Sokeria säästeliäästi: lisätyn sokerin osuus max 10% energian saannista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300" b="1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300" b="1" smtClean="0">
                <a:solidFill>
                  <a:srgbClr val="000000"/>
                </a:solidFill>
                <a:effectLst/>
              </a:rPr>
              <a:t>8) Alkoholia kohtuudella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fi-FI" altLang="fi-FI" sz="1300" smtClean="0">
                <a:solidFill>
                  <a:srgbClr val="000000"/>
                </a:solidFill>
                <a:effectLst/>
              </a:rPr>
              <a:t>puhdasta alkoholia naisilla max 10g/vrk ja miehillä max 20g/vrk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fi-FI" altLang="fi-FI" sz="1300" smtClean="0">
                <a:solidFill>
                  <a:srgbClr val="000000"/>
                </a:solidFill>
                <a:effectLst/>
              </a:rPr>
              <a:t>alkoholin osuus päivittäisestä energiansaannista max 5%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30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300" b="1" smtClean="0">
                <a:solidFill>
                  <a:srgbClr val="000000"/>
                </a:solidFill>
                <a:effectLst/>
              </a:rPr>
              <a:t>9) Hiilihydraatit 45-60E%,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300" b="1" smtClean="0">
                <a:solidFill>
                  <a:srgbClr val="000000"/>
                </a:solidFill>
                <a:effectLst/>
              </a:rPr>
              <a:t>    Proteiinit 10-20E%,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300" b="1" smtClean="0">
                <a:solidFill>
                  <a:srgbClr val="000000"/>
                </a:solidFill>
                <a:effectLst/>
              </a:rPr>
              <a:t>    Rasvat 25-40E%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300" b="1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300" b="1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16390" name="Picture 12" descr="1975_omen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445125"/>
            <a:ext cx="1031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4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4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4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4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4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4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34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3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3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3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34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34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34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34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34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34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34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34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p"/>
      <p:bldP spid="1034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Liikkujan ravitsemus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 smtClean="0"/>
              <a:t>Lähteet: LIIKKUJAN </a:t>
            </a:r>
            <a:r>
              <a:rPr lang="fi-FI" b="1" dirty="0"/>
              <a:t>RAVITSEMUS – TEORIASTA </a:t>
            </a:r>
            <a:r>
              <a:rPr lang="fi-FI" b="1" dirty="0" smtClean="0"/>
              <a:t>KÄYTÄNTÖÖN; Borg et.al.; Edita 2004</a:t>
            </a:r>
          </a:p>
          <a:p>
            <a:r>
              <a:rPr lang="fi-FI" altLang="fi-FI" b="1" dirty="0" smtClean="0"/>
              <a:t>Hyvät </a:t>
            </a:r>
            <a:r>
              <a:rPr lang="fi-FI" altLang="fi-FI" b="1" dirty="0"/>
              <a:t>eväät. Terveysliikkujan ravinto-opas. </a:t>
            </a:r>
            <a:r>
              <a:rPr lang="fi-FI" altLang="fi-FI" b="1" dirty="0" smtClean="0"/>
              <a:t>Saarioinen</a:t>
            </a:r>
          </a:p>
          <a:p>
            <a:r>
              <a:rPr lang="fi-FI" altLang="fi-FI" b="1" dirty="0" smtClean="0"/>
              <a:t>www.terveurheilija.fi</a:t>
            </a:r>
            <a:endParaRPr lang="fi-FI" altLang="fi-FI" b="1" dirty="0"/>
          </a:p>
          <a:p>
            <a:endParaRPr lang="fi-FI" alt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6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Urheilijan / liikkujan lautasmalli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704305"/>
            <a:ext cx="6903076" cy="37351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31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06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/>
              <a:t>Kuntoilijan ravinnon erityispiirteet</a:t>
            </a:r>
            <a:br>
              <a:rPr lang="fi-FI" altLang="fi-FI" dirty="0" smtClean="0"/>
            </a:br>
            <a:endParaRPr lang="fi-FI" altLang="fi-FI" dirty="0" smtClean="0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3322637" cy="45307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600" b="1" dirty="0" smtClean="0"/>
              <a:t>1) Sopiva energiansaanti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600" b="1" dirty="0" smtClean="0"/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kunnon kehittämisessä kulutusta vastaava energiansaanti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lihasmassan kasvattamisessa kulutusta hieman suurempi energiansaanti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laihduttamisessa kulutusta pienempi energiansaanti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kunnon kohottamisessa riittävä syöminen on tärkeää, jotta liikunta olisi tehokasta, nautinnollista ja kehittävää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sopivan energiansaannin mittareita ovat painon pysyminen samana sekä liikunnassa jaksaminen odotetun kaltaisesti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liian vähäisen energiansaannin merkkejä ovat: 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100" dirty="0" smtClean="0"/>
              <a:t>painon lasku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100" dirty="0" smtClean="0"/>
              <a:t>odottamaton huimaus, heikotus tai tehottomuus kovatehoisen liikunnan aikana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100" dirty="0" smtClean="0"/>
              <a:t>jaksamisen ailahtelevuus eri kerroilla tai liikunnan aikana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3-4 kertaa viikossa kuntoilevan naisen sopiva päivittäinen energiansaanti on n. 2000-2500 kcal ja miehen n. 2500-3000 kcal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341438"/>
            <a:ext cx="3178175" cy="48244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600" b="1" dirty="0" smtClean="0"/>
              <a:t>2) Riittävä vitamiinien ja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600" b="1" dirty="0" smtClean="0"/>
              <a:t>    mineraalien saanti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6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puutteellinen vitamiinien ja mineraalien saanti voi aiheuttaa väsymystä ja heikentää kunnon kehitystä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toteuttamalla hyvän ruokavalion perusperiaatteita saat ruokavaliostasi riittävästi vitamiineja ja mineraaleja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jos ruokavaliosi on puutteellinen, käytä monivitamiini- ja mineraalivalmisteita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600" b="1" dirty="0" smtClean="0"/>
              <a:t>3) Riittävä nesteen juominen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6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nestehukka on yleinen ja varmin tapa väsyttää itsensä ennen aikojaan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jos et liiku juo päivässä n. 2 litraa. Jos liikut, juo tämän lisäksi liikunnassa kuluttamasi nestemäärä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kohtuutehoisessa liikunnassa nestettä kuluu hieman alle litra tunnissa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nesteen kulutus kasvaa lämpötilan ja liikunnan tehon noustessa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sz="1200" dirty="0" smtClean="0"/>
              <a:t>hyvä nyrkkisääntö on juoda litra nestettä per liikuttu tunti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i-FI" altLang="fi-FI" sz="12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i-FI" altLang="fi-FI" sz="12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i-FI" altLang="fi-FI" sz="1200" dirty="0" smtClean="0"/>
          </a:p>
        </p:txBody>
      </p:sp>
      <p:pic>
        <p:nvPicPr>
          <p:cNvPr id="35845" name="Picture 11" descr="juok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581525"/>
            <a:ext cx="15017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3" descr="kuntoil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5097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5" descr="fit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9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5" descr="Rasva+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3375"/>
            <a:ext cx="13700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61198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i-FI" altLang="fi-FI" sz="1200" smtClean="0"/>
              <a:t>liikunnan aikana juotavan nesteen määrä ja laatu vaihtelevat liikunnan keston ja rasituksen mukaan. Kovassa pitkitetyssä rasituksessa tulee muistaa kiihtyneen nesteaineenvaihdunnan aiheuttama lihasten mineraalivajaus → krampit</a:t>
            </a:r>
          </a:p>
          <a:p>
            <a:pPr eaLnBrk="1" hangingPunct="1">
              <a:lnSpc>
                <a:spcPct val="80000"/>
              </a:lnSpc>
            </a:pPr>
            <a:endParaRPr lang="fi-FI" altLang="fi-FI" sz="1200" smtClean="0"/>
          </a:p>
          <a:p>
            <a:pPr eaLnBrk="1" hangingPunct="1">
              <a:lnSpc>
                <a:spcPct val="80000"/>
              </a:lnSpc>
            </a:pPr>
            <a:endParaRPr lang="fi-FI" altLang="fi-FI" sz="1400" smtClean="0"/>
          </a:p>
          <a:p>
            <a:pPr eaLnBrk="1" hangingPunct="1">
              <a:lnSpc>
                <a:spcPct val="80000"/>
              </a:lnSpc>
            </a:pPr>
            <a:endParaRPr lang="fi-FI" altLang="fi-FI" sz="1400" smtClean="0"/>
          </a:p>
          <a:p>
            <a:pPr eaLnBrk="1" hangingPunct="1">
              <a:lnSpc>
                <a:spcPct val="80000"/>
              </a:lnSpc>
            </a:pPr>
            <a:endParaRPr lang="fi-FI" altLang="fi-FI" sz="1400" smtClean="0"/>
          </a:p>
          <a:p>
            <a:pPr eaLnBrk="1" hangingPunct="1">
              <a:lnSpc>
                <a:spcPct val="80000"/>
              </a:lnSpc>
            </a:pPr>
            <a:endParaRPr lang="fi-FI" altLang="fi-FI" sz="1400" smtClean="0"/>
          </a:p>
          <a:p>
            <a:pPr eaLnBrk="1" hangingPunct="1">
              <a:lnSpc>
                <a:spcPct val="80000"/>
              </a:lnSpc>
            </a:pPr>
            <a:endParaRPr lang="fi-FI" altLang="fi-FI" sz="1400" smtClean="0"/>
          </a:p>
          <a:p>
            <a:pPr eaLnBrk="1" hangingPunct="1">
              <a:lnSpc>
                <a:spcPct val="80000"/>
              </a:lnSpc>
            </a:pPr>
            <a:endParaRPr lang="fi-FI" altLang="fi-FI" sz="1400" smtClean="0"/>
          </a:p>
          <a:p>
            <a:pPr eaLnBrk="1" hangingPunct="1">
              <a:lnSpc>
                <a:spcPct val="80000"/>
              </a:lnSpc>
            </a:pPr>
            <a:endParaRPr lang="fi-FI" altLang="fi-FI" sz="1400" smtClean="0"/>
          </a:p>
          <a:p>
            <a:pPr eaLnBrk="1" hangingPunct="1">
              <a:lnSpc>
                <a:spcPct val="80000"/>
              </a:lnSpc>
            </a:pPr>
            <a:endParaRPr lang="fi-FI" altLang="fi-FI" sz="1400" smtClean="0"/>
          </a:p>
          <a:p>
            <a:pPr eaLnBrk="1" hangingPunct="1">
              <a:lnSpc>
                <a:spcPct val="80000"/>
              </a:lnSpc>
            </a:pPr>
            <a:endParaRPr lang="fi-FI" altLang="fi-FI" sz="1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600" b="1" smtClean="0"/>
              <a:t>4) Aterioiden ajoitukset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600" b="1" smtClean="0"/>
          </a:p>
          <a:p>
            <a:pPr eaLnBrk="1" hangingPunct="1">
              <a:lnSpc>
                <a:spcPct val="80000"/>
              </a:lnSpc>
            </a:pPr>
            <a:r>
              <a:rPr lang="fi-FI" altLang="fi-FI" sz="1200" smtClean="0"/>
              <a:t>tasainen ruokailurytmi </a:t>
            </a:r>
            <a:r>
              <a:rPr lang="fi-FI" altLang="fi-FI" sz="1200" b="1" smtClean="0"/>
              <a:t>→ </a:t>
            </a:r>
            <a:r>
              <a:rPr lang="fi-FI" altLang="fi-FI" sz="1200" smtClean="0"/>
              <a:t>suurempi osa ravinnosta kuluu liikunnan energiaksi ja varastoituu lihaksiin, ei rasvakudoksiin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 smtClean="0"/>
              <a:t>liikunnan aiheuttama näläntunne helpottaa luontaista nälän- ja painonhallintaa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 smtClean="0"/>
              <a:t>nauti välipala ½-1½ tuntia ennen liikuntaa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200" smtClean="0"/>
              <a:t>ei tarvitse olla suuri </a:t>
            </a:r>
            <a:r>
              <a:rPr lang="fi-FI" altLang="fi-FI" sz="1200" b="1" smtClean="0"/>
              <a:t>→</a:t>
            </a:r>
            <a:r>
              <a:rPr lang="fi-FI" altLang="fi-FI" sz="1200" smtClean="0"/>
              <a:t> tarkoituksena vireystilan ylläpito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 smtClean="0"/>
              <a:t>nauti välipala (tai ateria) liikunnan jälkeen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200" smtClean="0"/>
              <a:t>ravinto ja neste auttavat palauttamaan liikunnassa kulutettuja neste- ja energiavarastoja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200" smtClean="0"/>
              <a:t>vähäkuituiset, nopeasti imeytyvät hiilihydraatit nopeuttavat palautumista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i-FI" altLang="fi-FI" sz="1400" smtClean="0"/>
          </a:p>
        </p:txBody>
      </p:sp>
      <p:sp>
        <p:nvSpPr>
          <p:cNvPr id="152670" name="Rectangle 9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33375"/>
            <a:ext cx="4038600" cy="57975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6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6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600" b="1" dirty="0" smtClean="0"/>
              <a:t>5) Sopiva määrä hiilihydraatteja,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600" b="1" smtClean="0"/>
              <a:t>    proteiineja ja rasvaa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600" b="1" smtClean="0"/>
          </a:p>
          <a:p>
            <a:pPr eaLnBrk="1" hangingPunct="1">
              <a:lnSpc>
                <a:spcPct val="80000"/>
              </a:lnSpc>
            </a:pPr>
            <a:r>
              <a:rPr lang="fi-FI" altLang="fi-FI" sz="1200" dirty="0" smtClean="0"/>
              <a:t>hiilihydraatteja sitä enemmän mitä tehokkaampaa ja pitkäkestoisempaa liikunta on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200" dirty="0" smtClean="0"/>
              <a:t>käytä vähärasvaisia tuotteita. jolloin hiilihydraateille jää ruokavaliossa enemmän tilaa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200" dirty="0" smtClean="0"/>
              <a:t>suositeltavia ovat kuitupitoiset viljatuotteet, murot, pasta, peruna, hedelmät ja hedelmämehut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 dirty="0" smtClean="0"/>
              <a:t>proteiineja liikkuja tarvitsee kehittääkseen kuntoaan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200" dirty="0" smtClean="0"/>
              <a:t>proteiinien saanti on normaaliruokavaliossa riittävää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 dirty="0" smtClean="0"/>
              <a:t>rasvaa tarvitaan sekä terveyttä että liikuntaa varten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200" dirty="0" smtClean="0"/>
              <a:t>käytä vähän rasvaisia liha- ja maitovalmisteita ja rasvaisia herkkuja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200" dirty="0" smtClean="0"/>
              <a:t>lisää hyvän rasvan osuutta ruokavaliossasi lisäämällä kasviöljyjen, kasvirasvojen ja kalan käyttöä </a:t>
            </a:r>
          </a:p>
        </p:txBody>
      </p:sp>
      <p:graphicFrame>
        <p:nvGraphicFramePr>
          <p:cNvPr id="152668" name="Group 92"/>
          <p:cNvGraphicFramePr>
            <a:graphicFrameLocks noGrp="1"/>
          </p:cNvGraphicFramePr>
          <p:nvPr>
            <p:ph sz="half" idx="4294967295"/>
          </p:nvPr>
        </p:nvGraphicFramePr>
        <p:xfrm>
          <a:off x="900113" y="1484313"/>
          <a:ext cx="3311525" cy="1279976"/>
        </p:xfrm>
        <a:graphic>
          <a:graphicData uri="http://schemas.openxmlformats.org/drawingml/2006/table">
            <a:tbl>
              <a:tblPr/>
              <a:tblGrid>
                <a:gridCol w="1104900"/>
                <a:gridCol w="1101725"/>
                <a:gridCol w="1104900"/>
              </a:tblGrid>
              <a:tr h="3960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Kesto</a:t>
                      </a:r>
                      <a:endParaRPr kumimoji="0" lang="fi-FI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Kohtuuteho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(kävely jne.)</a:t>
                      </a:r>
                      <a:endParaRPr kumimoji="0" lang="fi-FI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Kovatehoinen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 (juoksu jne.)</a:t>
                      </a:r>
                      <a:endParaRPr kumimoji="0" lang="fi-FI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alle tunti</a:t>
                      </a: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ei mitään</a:t>
                      </a: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ei mitään</a:t>
                      </a: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1-1½ h</a:t>
                      </a: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vesi</a:t>
                      </a: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vesi</a:t>
                      </a: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yli 1½ h</a:t>
                      </a: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vesi</a:t>
                      </a: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urheilujuoma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tai mehu</a:t>
                      </a: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1" name="Picture 96" descr="Salaat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12223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2" name="Text Box 100"/>
          <p:cNvSpPr txBox="1">
            <a:spLocks noChangeArrowheads="1"/>
          </p:cNvSpPr>
          <p:nvPr/>
        </p:nvSpPr>
        <p:spPr bwMode="auto">
          <a:xfrm>
            <a:off x="1403350" y="6237288"/>
            <a:ext cx="6172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zh-CN" sz="1400" b="1">
                <a:ea typeface="SimSun" panose="02010600030101010101" pitchFamily="2" charset="-122"/>
              </a:rPr>
              <a:t>EnergyNet</a:t>
            </a:r>
          </a:p>
          <a:p>
            <a:pPr eaLnBrk="1" hangingPunct="1"/>
            <a:r>
              <a:rPr lang="fi-FI" altLang="zh-CN" sz="1100">
                <a:ea typeface="SimSun" panose="02010600030101010101" pitchFamily="2" charset="-122"/>
              </a:rPr>
              <a:t>http://ffp.uku.fi/cgi-bin/energynet03/index.pl?session_id=6562862be2108c0a54d8bc48186b2b6f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856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56067" y="1545465"/>
            <a:ext cx="3450845" cy="521594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600" b="1" dirty="0" smtClean="0"/>
              <a:t>Hyviä välipaloja ennen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600" b="1" dirty="0" smtClean="0"/>
              <a:t>liikuntaa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Mustikkaiset välipalaleivät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2 grahampaahtoleipäviipaletta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2 rkl mustikkamarmeladia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2 rkl raejuustoa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185 kcal, 72% hiilihydraatteja, 19% proteiineja, 9% rasvaa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1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Kasvispihvitoast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2 ruisleipäviipaletta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1 kasvispihvi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2 tl kevyttä tuorejuustoa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100" dirty="0" smtClean="0"/>
              <a:t>salaatinlehtiä suikaleina, 5  tomaatinviipaletta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	208 kcal, 54% hiilihydraatteja, 17% proteiineja, 29% rasvaa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i-FI" altLang="fi-FI" sz="11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Marjarahka (150 g), mansikkahillo (1 rkl) ja mysli (25 g)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190 kcal, 67% hiilihydraatteja, 23% proteiineja, 10%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rasvaa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i-FI" altLang="fi-FI" sz="11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Vadelma – vanilja –kiisseli (200g)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190 kcal, 68% hiilihydraatteja, 5% proteiineja, 27%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rasvaa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i-FI" altLang="fi-FI" sz="11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Jogurtti (200 g)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155 kcal, 75% hiilihydraatteja, 25% proteiineja, 5%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00" dirty="0" smtClean="0"/>
              <a:t>rasvaa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0350"/>
            <a:ext cx="4038600" cy="58705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600" b="1" dirty="0" smtClean="0"/>
              <a:t>Hyviä välipaloja liikunnan jälkeen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6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Tonnikalapizza (100g), porkkanaraaste: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250 kcal, 51% hiilihydraatteja, 22% proteiineja, 27%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rasvaa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Kinkkuvoileipä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1 grahamsämpylä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2 kinkkusiivua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1 tl kevytlevitettä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lasi rasvatonta maitoa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224 kcal, 58% hiilihydraatteja, 28% proteiineja, 14%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rasvaa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Vispipuuro (150g), lasi rasvatonta maitoa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195 kcal, 83% hiilihydraatteja, 16% proteiineja, 1%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rasvaa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Banaani, lesemurot (25 g) ja maitorahka (100 g)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210 kcal, 63% hiilihydraatteja, 30% proteiineja, 7%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rasvaa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Palautumisjuomajauhe veteen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210 kcal, 66% hiilihydraatteja, 33% proteiineja, 1%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1000" dirty="0" smtClean="0"/>
              <a:t>rasvaa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0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200" dirty="0" smtClean="0"/>
          </a:p>
        </p:txBody>
      </p:sp>
      <p:pic>
        <p:nvPicPr>
          <p:cNvPr id="39940" name="Picture 11" descr="200px-Marjarah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152"/>
            <a:ext cx="1450975" cy="14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3" descr="1816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94" y="5614193"/>
            <a:ext cx="23590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ksi">
  <a:themeElements>
    <a:clrScheme name="Parallaksi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ksi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ks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TM03457496[[fn=Parallaksi]]</Template>
  <TotalTime>316</TotalTime>
  <Words>2734</Words>
  <Application>Microsoft Office PowerPoint</Application>
  <PresentationFormat>Näytössä katseltava diaesitys (4:3)</PresentationFormat>
  <Paragraphs>671</Paragraphs>
  <Slides>32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43" baseType="lpstr">
      <vt:lpstr>SimSun</vt:lpstr>
      <vt:lpstr>Arial</vt:lpstr>
      <vt:lpstr>Corbel</vt:lpstr>
      <vt:lpstr>Courier New</vt:lpstr>
      <vt:lpstr>Tahoma</vt:lpstr>
      <vt:lpstr>Times New Roman</vt:lpstr>
      <vt:lpstr>Trebuchet MS</vt:lpstr>
      <vt:lpstr>Verdana</vt:lpstr>
      <vt:lpstr>Wingdings</vt:lpstr>
      <vt:lpstr>Wingdings 2</vt:lpstr>
      <vt:lpstr>Parallaksi</vt:lpstr>
      <vt:lpstr>Ravitsemus</vt:lpstr>
      <vt:lpstr>PowerPoint-esitys</vt:lpstr>
      <vt:lpstr>Lautasmalli kertoo pääaterian valinnasta</vt:lpstr>
      <vt:lpstr>Ravitsemussuositukset</vt:lpstr>
      <vt:lpstr>Liikkujan ravitsemus </vt:lpstr>
      <vt:lpstr>Urheilijan / liikkujan lautasmalli</vt:lpstr>
      <vt:lpstr>Kuntoilijan ravinnon erityispiirteet </vt:lpstr>
      <vt:lpstr>PowerPoint-esitys</vt:lpstr>
      <vt:lpstr>PowerPoint-esitys</vt:lpstr>
      <vt:lpstr>Esimerkkiateriat  Molemmista ruokavalioesimerkeistä saadaan riittävästi kaikkia vitamiineja ja mineraaleja. Myös rasvan laatu on hyvä.  </vt:lpstr>
      <vt:lpstr>PowerPoint-esitys</vt:lpstr>
      <vt:lpstr>Energia- ja nestetasapainon säilyminen pitkän ja kuormittavan urheilusuorituksen aikana</vt:lpstr>
      <vt:lpstr>Mistä tunnistat nestehukan?</vt:lpstr>
      <vt:lpstr>Harjoittelun vaikutus energia- ja suojaravintoainetarpeeseen</vt:lpstr>
      <vt:lpstr>PowerPoint-esitys</vt:lpstr>
      <vt:lpstr>PowerPoint-esitys</vt:lpstr>
      <vt:lpstr>Valmistautuminen urheilusuoritukseen</vt:lpstr>
      <vt:lpstr>1. Hiilihydraattitankkaus</vt:lpstr>
      <vt:lpstr>2. Hyvä ravitsemustila ennen        urheilusuoritusta</vt:lpstr>
      <vt:lpstr>PowerPoint-esitys</vt:lpstr>
      <vt:lpstr>PowerPoint-esitys</vt:lpstr>
      <vt:lpstr>Palautuminen raskaasta urheilusuorituksesta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Erityisruokavaliovalmisteet / ravintolisät</vt:lpstr>
      <vt:lpstr>PowerPoint-esitys</vt:lpstr>
      <vt:lpstr>PowerPoint-esitys</vt:lpstr>
      <vt:lpstr>PowerPoint-esitys</vt:lpstr>
    </vt:vector>
  </TitlesOfParts>
  <Company>Rauman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Liikkujan ravitsemus</dc:title>
  <dc:creator>Renko Jani-Petteri</dc:creator>
  <cp:lastModifiedBy>Katja Harjunen</cp:lastModifiedBy>
  <cp:revision>60</cp:revision>
  <dcterms:created xsi:type="dcterms:W3CDTF">2015-01-04T15:48:09Z</dcterms:created>
  <dcterms:modified xsi:type="dcterms:W3CDTF">2017-10-05T04:24:03Z</dcterms:modified>
</cp:coreProperties>
</file>