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6" r:id="rId1"/>
  </p:sldMasterIdLst>
  <p:sldIdLst>
    <p:sldId id="256" r:id="rId2"/>
    <p:sldId id="257" r:id="rId3"/>
    <p:sldId id="260" r:id="rId4"/>
    <p:sldId id="264" r:id="rId5"/>
    <p:sldId id="258" r:id="rId6"/>
    <p:sldId id="265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21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4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458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731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2821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28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126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47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7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8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71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1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8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3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6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9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DB0BA3-8B43-4A7F-AD9D-CD9E539D3D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Homekoulut ja sisäilma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A414A87-694A-4F4D-BF0C-0BDF20CAB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Nea&amp;Alina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103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8FAD8A-C606-4774-AA81-65DDE0DA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Huono sisäilma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C397C5-3174-4457-960E-69E87A7E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fi-FI" dirty="0"/>
              <a:t>Huono sisäilma johtuu esimerkiksi homevaurioista ja puutteellisesta ilmanvaihdosta ja lämmityksestä.</a:t>
            </a:r>
          </a:p>
          <a:p>
            <a:pPr>
              <a:lnSpc>
                <a:spcPct val="200000"/>
              </a:lnSpc>
            </a:pPr>
            <a:r>
              <a:rPr lang="fi-FI" dirty="0"/>
              <a:t>Sisäilma on huonoa sen ollessa tunkkainen, kuiva ja pölyinen.</a:t>
            </a:r>
          </a:p>
          <a:p>
            <a:pPr>
              <a:lnSpc>
                <a:spcPct val="200000"/>
              </a:lnSpc>
            </a:pPr>
            <a:r>
              <a:rPr lang="fi-FI" dirty="0"/>
              <a:t>Huono sisäilma on terveyshaitta ja sillä on yhteys esimerkiksi astmaan.</a:t>
            </a:r>
          </a:p>
          <a:p>
            <a:pPr>
              <a:lnSpc>
                <a:spcPct val="200000"/>
              </a:lnSpc>
            </a:pPr>
            <a:r>
              <a:rPr lang="fi-FI" dirty="0"/>
              <a:t>Sisäilman laatua heikentää hiukkasmaiset epäpuhtaudet(esim. mikrobit), kaasumaiset epäpuhtaudet(esim. radon) ja fysikaaliset tekijät(esim. lämpötila)</a:t>
            </a:r>
          </a:p>
        </p:txBody>
      </p:sp>
    </p:spTree>
    <p:extLst>
      <p:ext uri="{BB962C8B-B14F-4D97-AF65-F5344CB8AC3E}">
        <p14:creationId xmlns:p14="http://schemas.microsoft.com/office/powerpoint/2010/main" val="337459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5F8090-E11A-4EFA-89B2-010303D6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Homekoulujen esiintyvyys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6DDE07-55DF-401B-AEFE-BB1D8DF71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Koulujen sisäilmaongelmat ovat yleisiä, niitä esiintyy jopa yli puolessa kouluista ja päiväkodeista.</a:t>
            </a:r>
          </a:p>
          <a:p>
            <a:r>
              <a:rPr lang="fi-FI" dirty="0"/>
              <a:t>Yleisempiä maissa, joissa kylmä ilmasto.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1683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101637-2231-4D0A-BB61-AA84B9F8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Aiheuttajia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2D8E88-254D-42F1-87CE-8FBE960CB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Rakennusvirheet(märän betonin päälle liimatut lattiamatot yleinen virhe)</a:t>
            </a:r>
          </a:p>
          <a:p>
            <a:r>
              <a:rPr lang="fi-FI" dirty="0"/>
              <a:t>Kylmä ilmasto</a:t>
            </a:r>
          </a:p>
          <a:p>
            <a:r>
              <a:rPr lang="fi-FI" dirty="0"/>
              <a:t>Huono ja riittämätön ilmanvaihto</a:t>
            </a:r>
          </a:p>
          <a:p>
            <a:r>
              <a:rPr lang="fi-FI" dirty="0"/>
              <a:t>Toimintahäiriöt ilmanvaihdossa</a:t>
            </a:r>
          </a:p>
          <a:p>
            <a:r>
              <a:rPr lang="fi-FI" dirty="0"/>
              <a:t>Vesivahingot ja kosteusvauriot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2655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EE116F-170B-430D-9CC7-2FCDD123D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Huonon sisäilman aiheuttamat 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438494-4454-448E-917B-57C8D1A4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fi-FI" dirty="0"/>
              <a:t>Iho- ja silmäoireet</a:t>
            </a:r>
          </a:p>
          <a:p>
            <a:pPr>
              <a:lnSpc>
                <a:spcPct val="150000"/>
              </a:lnSpc>
            </a:pPr>
            <a:r>
              <a:rPr lang="fi-FI" dirty="0"/>
              <a:t>Väsymys</a:t>
            </a:r>
          </a:p>
          <a:p>
            <a:pPr>
              <a:lnSpc>
                <a:spcPct val="150000"/>
              </a:lnSpc>
            </a:pPr>
            <a:r>
              <a:rPr lang="fi-FI" dirty="0"/>
              <a:t>Päänsärky, huimaus</a:t>
            </a:r>
          </a:p>
          <a:p>
            <a:pPr>
              <a:lnSpc>
                <a:spcPct val="150000"/>
              </a:lnSpc>
            </a:pPr>
            <a:r>
              <a:rPr lang="fi-FI" dirty="0"/>
              <a:t>Yliherkkyydet (Pöly, haju, ruoka-aineet)</a:t>
            </a:r>
          </a:p>
          <a:p>
            <a:pPr>
              <a:lnSpc>
                <a:spcPct val="150000"/>
              </a:lnSpc>
            </a:pPr>
            <a:r>
              <a:rPr lang="fi-FI" dirty="0"/>
              <a:t>Muistin ja muiden kognitiivisten toimintojen heikkeneminen</a:t>
            </a:r>
          </a:p>
          <a:p>
            <a:pPr>
              <a:lnSpc>
                <a:spcPct val="150000"/>
              </a:lnSpc>
            </a:pPr>
            <a:r>
              <a:rPr lang="fi-FI" dirty="0"/>
              <a:t>Vatsavaivat</a:t>
            </a:r>
          </a:p>
          <a:p>
            <a:pPr>
              <a:lnSpc>
                <a:spcPct val="150000"/>
              </a:lnSpc>
            </a:pPr>
            <a:r>
              <a:rPr lang="fi-FI" dirty="0"/>
              <a:t>Nenän tukkoisuus</a:t>
            </a:r>
          </a:p>
          <a:p>
            <a:pPr>
              <a:lnSpc>
                <a:spcPct val="150000"/>
              </a:lnSpc>
            </a:pPr>
            <a:r>
              <a:rPr lang="fi-FI" dirty="0"/>
              <a:t>Hengitysvaikeudet</a:t>
            </a:r>
          </a:p>
          <a:p>
            <a:pPr>
              <a:lnSpc>
                <a:spcPct val="150000"/>
              </a:lnSpc>
            </a:pPr>
            <a:r>
              <a:rPr lang="fi-FI" dirty="0"/>
              <a:t>Toistuvat flunssat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785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54B243-5DD9-4811-87A2-D4155697E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Ennaltaehkäisy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B6A8FB-CE21-4C5C-BB64-27F8B762F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Henkilölle aiheutuvia oireita ei voi ennaltaehkäistä.</a:t>
            </a:r>
          </a:p>
          <a:p>
            <a:r>
              <a:rPr lang="fi-FI" dirty="0"/>
              <a:t>Homekoulujen määrä vähenisi jos ilmanvaihto olisi riittävämpää, rakentaminen olisi huolellisempaa ja jos rahaa olisi enemmän.</a:t>
            </a:r>
          </a:p>
          <a:p>
            <a:r>
              <a:rPr lang="fi-FI" dirty="0"/>
              <a:t>Rakennusten ylläpito </a:t>
            </a:r>
            <a:r>
              <a:rPr lang="fi-FI"/>
              <a:t>ja hoito.</a:t>
            </a:r>
            <a:endParaRPr lang="fi-FI" dirty="0"/>
          </a:p>
          <a:p>
            <a:r>
              <a:rPr lang="fi-FI" dirty="0"/>
              <a:t>Elinkaarirakentaminen vähentäisi homeongelmia.</a:t>
            </a:r>
          </a:p>
          <a:p>
            <a:r>
              <a:rPr lang="fi-FI" dirty="0"/>
              <a:t>Elinkaarirakentamisessa tietty urakoitsija ottaa vastuun rakennuksen rakentamisesta, suunnittelusta ja ylläpidosta esimerkiksi 20-25 vuoden ajaksi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086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59CECC-7538-476C-A98F-DDECD70B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Seuraukset yksilölle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0AB5C2-B0A1-4F31-A273-CF34B216C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 aiheuttaa pahimmillaan elinikäisen sairastumisen.</a:t>
            </a:r>
          </a:p>
          <a:p>
            <a:r>
              <a:rPr lang="fi-FI" dirty="0"/>
              <a:t>Jatkuvat sairaslomat, poissaolot koulusta.</a:t>
            </a:r>
          </a:p>
          <a:p>
            <a:pPr>
              <a:lnSpc>
                <a:spcPct val="150000"/>
              </a:lnSpc>
            </a:pPr>
            <a:r>
              <a:rPr lang="fi-FI" dirty="0"/>
              <a:t>Monet oireet</a:t>
            </a:r>
          </a:p>
          <a:p>
            <a:r>
              <a:rPr lang="fi-FI" dirty="0"/>
              <a:t>Toimintakyvyn heikkeneminen (Näkyy esimerkiksi lasten oppimistuloksissa)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1430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3E3836-0E24-4AA8-9719-6ECE6A17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Seuraukset yhteisölle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FB7E57-C5AE-4510-A233-79EB42DB4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Kalliit korjaus- sekä rakennustyöt.</a:t>
            </a:r>
          </a:p>
          <a:p>
            <a:r>
              <a:rPr lang="fi-FI" dirty="0"/>
              <a:t>Ongelmat väistötilojen saannissa, usein liian pieniä koulun sijoittamiseen.</a:t>
            </a:r>
          </a:p>
          <a:p>
            <a:r>
              <a:rPr lang="fi-FI" dirty="0"/>
              <a:t>Sairauksien mukana tulevat hoitokustannukset</a:t>
            </a:r>
          </a:p>
          <a:p>
            <a:r>
              <a:rPr lang="fi-FI" dirty="0"/>
              <a:t>Henkilökunnan sairastuminen lisää kuluja.</a:t>
            </a:r>
          </a:p>
          <a:p>
            <a:r>
              <a:rPr lang="fi-FI" dirty="0"/>
              <a:t>Rasittaa työikäisten terveyttä.</a:t>
            </a:r>
          </a:p>
        </p:txBody>
      </p:sp>
    </p:spTree>
    <p:extLst>
      <p:ext uri="{BB962C8B-B14F-4D97-AF65-F5344CB8AC3E}">
        <p14:creationId xmlns:p14="http://schemas.microsoft.com/office/powerpoint/2010/main" val="94205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5AA37CF-29E9-462D-86B9-FD104B87C66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57213"/>
            <a:ext cx="9998075" cy="5743575"/>
          </a:xfrm>
        </p:spPr>
      </p:pic>
    </p:spTree>
    <p:extLst>
      <p:ext uri="{BB962C8B-B14F-4D97-AF65-F5344CB8AC3E}">
        <p14:creationId xmlns:p14="http://schemas.microsoft.com/office/powerpoint/2010/main" val="3757006989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</TotalTime>
  <Words>245</Words>
  <Application>Microsoft Office PowerPoint</Application>
  <PresentationFormat>Laajakuva</PresentationFormat>
  <Paragraphs>43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Pinta</vt:lpstr>
      <vt:lpstr>Homekoulut ja sisäilma</vt:lpstr>
      <vt:lpstr>Huono sisäilma</vt:lpstr>
      <vt:lpstr>Homekoulujen esiintyvyys</vt:lpstr>
      <vt:lpstr>Aiheuttajia</vt:lpstr>
      <vt:lpstr>Huonon sisäilman aiheuttamat oireet</vt:lpstr>
      <vt:lpstr>Ennaltaehkäisy</vt:lpstr>
      <vt:lpstr>Seuraukset yksilölle</vt:lpstr>
      <vt:lpstr>Seuraukset yhteisölle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Homekoulut ja sisäilma</dc:title>
  <dc:creator>Luusua, Nea</dc:creator>
  <cp:lastModifiedBy>Luusua, Nea</cp:lastModifiedBy>
  <cp:revision>14</cp:revision>
  <dcterms:created xsi:type="dcterms:W3CDTF">2018-09-03T14:27:56Z</dcterms:created>
  <dcterms:modified xsi:type="dcterms:W3CDTF">2018-09-03T16:17:19Z</dcterms:modified>
</cp:coreProperties>
</file>