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fntdata" ContentType="application/x-fontdata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9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embeddedFontLst>
    <p:embeddedFont>
      <p:font typeface="Calibri" panose="020F0502020204030204" pitchFamily="34" charset="0"/>
      <p:regular r:id="rId10"/>
      <p:bold r:id="rId11"/>
      <p:italic r:id="rId12"/>
      <p:boldItalic r:id="rId13"/>
    </p:embeddedFont>
    <p:embeddedFont>
      <p:font typeface="Merriweather Sans" panose="020B0604020202020204" charset="0"/>
      <p:italic r:id="rId14"/>
      <p:boldItalic r:id="rId15"/>
    </p:embeddedFont>
    <p:embeddedFont>
      <p:font typeface="Verdana" panose="020B0604030504040204" pitchFamily="34" charset="0"/>
      <p:regular r:id="rId16"/>
      <p:bold r:id="rId17"/>
      <p:italic r:id="rId18"/>
      <p:boldItalic r:id="rId19"/>
    </p:embeddedFont>
  </p:embeddedFontLst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None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912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font" Target="fonts/font4.fntdata"/><Relationship Id="rId18" Type="http://schemas.openxmlformats.org/officeDocument/2006/relationships/font" Target="fonts/font9.fntdata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font" Target="fonts/font3.fntdata"/><Relationship Id="rId17" Type="http://schemas.openxmlformats.org/officeDocument/2006/relationships/font" Target="fonts/font8.fntdata"/><Relationship Id="rId2" Type="http://schemas.openxmlformats.org/officeDocument/2006/relationships/slide" Target="slides/slide1.xml"/><Relationship Id="rId16" Type="http://schemas.openxmlformats.org/officeDocument/2006/relationships/font" Target="fonts/font7.fntdata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font" Target="fonts/font2.fntdata"/><Relationship Id="rId5" Type="http://schemas.openxmlformats.org/officeDocument/2006/relationships/slide" Target="slides/slide4.xml"/><Relationship Id="rId15" Type="http://schemas.openxmlformats.org/officeDocument/2006/relationships/font" Target="fonts/font6.fntdata"/><Relationship Id="rId23" Type="http://schemas.openxmlformats.org/officeDocument/2006/relationships/tableStyles" Target="tableStyles.xml"/><Relationship Id="rId10" Type="http://schemas.openxmlformats.org/officeDocument/2006/relationships/font" Target="fonts/font1.fntdata"/><Relationship Id="rId19" Type="http://schemas.openxmlformats.org/officeDocument/2006/relationships/font" Target="fonts/font10.fntdata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Relationship Id="rId14" Type="http://schemas.openxmlformats.org/officeDocument/2006/relationships/font" Target="fonts/font5.fntdata"/><Relationship Id="rId22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hape 3"/>
          <p:cNvSpPr txBox="1">
            <a:spLocks noGrp="1"/>
          </p:cNvSpPr>
          <p:nvPr>
            <p:ph type="hdr" idx="2"/>
          </p:nvPr>
        </p:nvSpPr>
        <p:spPr>
          <a:xfrm>
            <a:off x="0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4" name="Shape 4"/>
          <p:cNvSpPr txBox="1">
            <a:spLocks noGrp="1"/>
          </p:cNvSpPr>
          <p:nvPr>
            <p:ph type="dt" idx="10"/>
          </p:nvPr>
        </p:nvSpPr>
        <p:spPr>
          <a:xfrm>
            <a:off x="3884612" y="0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5" name="Shape 5"/>
          <p:cNvSpPr>
            <a:spLocks noGrp="1" noRot="1" noChangeAspect="1"/>
          </p:cNvSpPr>
          <p:nvPr>
            <p:ph type="sldImg" idx="3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12700" cap="flat" cmpd="sng">
            <a:solidFill>
              <a:srgbClr val="000000"/>
            </a:solidFill>
            <a:prstDash val="solid"/>
            <a:round/>
            <a:headEnd type="none" w="med" len="med"/>
            <a:tailEnd type="none" w="med" len="med"/>
          </a:ln>
        </p:spPr>
      </p:sp>
      <p:sp>
        <p:nvSpPr>
          <p:cNvPr id="6" name="Shape 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Char char="●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Char char="○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Char char="■"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7" name="Shape 7"/>
          <p:cNvSpPr txBox="1">
            <a:spLocks noGrp="1"/>
          </p:cNvSpPr>
          <p:nvPr>
            <p:ph type="ftr" idx="11"/>
          </p:nvPr>
        </p:nvSpPr>
        <p:spPr>
          <a:xfrm>
            <a:off x="0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buNone/>
              <a:defRPr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Shape 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rPr>
              <a:t>‹#›</a:t>
            </a:fld>
            <a:endParaRPr lang="fi-FI"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890842596"/>
      </p:ext>
    </p:extLst>
  </p:cSld>
  <p:clrMap bg1="lt1" tx1="dk1" bg2="dk2" tx2="lt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5" name="Shape 8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1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86" name="Shape 8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87" name="Shape 8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307783269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" name="Shape 9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93" name="Shape 9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921967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9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hape 98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3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99" name="Shape 9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0" name="Shape 100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55425561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" name="Shape 105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800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4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06" name="Shape 106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07" name="Shape 107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310354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" name="Shape 112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>
              <a:spcBef>
                <a:spcPts val="0"/>
              </a:spcBef>
              <a:buNone/>
            </a:pPr>
            <a:endParaRPr/>
          </a:p>
        </p:txBody>
      </p:sp>
      <p:sp>
        <p:nvSpPr>
          <p:cNvPr id="113" name="Shape 11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8451380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8" name="Shape 118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lIns="91425" tIns="91425" rIns="91425" bIns="91425" anchor="t" anchorCtr="0">
            <a:noAutofit/>
          </a:bodyPr>
          <a:lstStyle/>
          <a:p>
            <a:pPr lvl="0" rtl="0">
              <a:spcBef>
                <a:spcPts val="0"/>
              </a:spcBef>
              <a:buNone/>
            </a:pPr>
            <a:endParaRPr/>
          </a:p>
        </p:txBody>
      </p:sp>
      <p:sp>
        <p:nvSpPr>
          <p:cNvPr id="119" name="Shape 119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22990507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4" name="Shape 124"/>
          <p:cNvSpPr txBox="1">
            <a:spLocks noGrp="1"/>
          </p:cNvSpPr>
          <p:nvPr>
            <p:ph type="sldNum" idx="12"/>
          </p:nvPr>
        </p:nvSpPr>
        <p:spPr>
          <a:xfrm>
            <a:off x="3884612" y="8685213"/>
            <a:ext cx="29717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b" anchorCtr="0">
            <a:noAutofit/>
          </a:bodyPr>
          <a:lstStyle/>
          <a:p>
            <a:pPr marL="0" marR="0" lvl="0" indent="0" algn="r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200" b="0" i="0" u="none" strike="noStrike" cap="none">
                <a:solidFill>
                  <a:schemeClr val="dk1"/>
                </a:solidFill>
                <a:latin typeface="Merriweather Sans"/>
                <a:ea typeface="Merriweather Sans"/>
                <a:cs typeface="Merriweather Sans"/>
                <a:sym typeface="Merriweather Sans"/>
              </a:rPr>
              <a:t>7</a:t>
            </a:fld>
            <a:endParaRPr lang="fi-FI" sz="1200" b="0" i="0" u="none" strike="noStrike" cap="none">
              <a:solidFill>
                <a:schemeClr val="dk1"/>
              </a:solidFill>
              <a:latin typeface="Merriweather Sans"/>
              <a:ea typeface="Merriweather Sans"/>
              <a:cs typeface="Merriweather Sans"/>
              <a:sym typeface="Merriweather Sans"/>
            </a:endParaRPr>
          </a:p>
        </p:txBody>
      </p:sp>
      <p:sp>
        <p:nvSpPr>
          <p:cNvPr id="125" name="Shape 125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custGeom>
            <a:avLst/>
            <a:gdLst/>
            <a:ahLst/>
            <a:cxnLst/>
            <a:rect l="0" t="0" r="0" b="0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126" name="Shape 126"/>
          <p:cNvSpPr txBox="1">
            <a:spLocks noGrp="1"/>
          </p:cNvSpPr>
          <p:nvPr>
            <p:ph type="body" idx="1"/>
          </p:nvPr>
        </p:nvSpPr>
        <p:spPr>
          <a:xfrm>
            <a:off x="685800" y="4343400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endParaRPr sz="1200" b="0" i="0" u="none" strike="noStrike" cap="none">
              <a:solidFill>
                <a:schemeClr val="dk1"/>
              </a:solidFill>
              <a:latin typeface="Calibri"/>
              <a:ea typeface="Calibri"/>
              <a:cs typeface="Calibri"/>
              <a:sym typeface="Calibri"/>
            </a:endParaRPr>
          </a:p>
        </p:txBody>
      </p:sp>
    </p:spTree>
    <p:extLst>
      <p:ext uri="{BB962C8B-B14F-4D97-AF65-F5344CB8AC3E}">
        <p14:creationId xmlns:p14="http://schemas.microsoft.com/office/powerpoint/2010/main" val="200256069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>
  <p:cSld name="Tyhjä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hape 16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7" name="Shape 17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8" name="Shape 18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>
  <p:cSld name="Otsikko ja pystysuora teksti">
    <p:spTree>
      <p:nvGrpSpPr>
        <p:cNvPr id="1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Shape 73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4" name="Shape 74"/>
          <p:cNvSpPr txBox="1">
            <a:spLocks noGrp="1"/>
          </p:cNvSpPr>
          <p:nvPr>
            <p:ph type="body" idx="1"/>
          </p:nvPr>
        </p:nvSpPr>
        <p:spPr>
          <a:xfrm rot="5400000">
            <a:off x="2324099" y="-38100"/>
            <a:ext cx="4495800" cy="7772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5" name="Shape 7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6" name="Shape 7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7" name="Shape 7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>
  <p:cSld name="Pystysuora otsikko ja teksti">
    <p:spTree>
      <p:nvGrpSpPr>
        <p:cNvPr id="1" name="Shape 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Shape 79"/>
          <p:cNvSpPr txBox="1">
            <a:spLocks noGrp="1"/>
          </p:cNvSpPr>
          <p:nvPr>
            <p:ph type="title"/>
          </p:nvPr>
        </p:nvSpPr>
        <p:spPr>
          <a:xfrm rot="5400000">
            <a:off x="4552949" y="2190750"/>
            <a:ext cx="5867400" cy="19431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0" name="Shape 80"/>
          <p:cNvSpPr txBox="1">
            <a:spLocks noGrp="1"/>
          </p:cNvSpPr>
          <p:nvPr>
            <p:ph type="body" idx="1"/>
          </p:nvPr>
        </p:nvSpPr>
        <p:spPr>
          <a:xfrm rot="5400000">
            <a:off x="590549" y="323850"/>
            <a:ext cx="5867400" cy="56769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1" name="Shape 8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2" name="Shape 8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83" name="Shape 8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>
  <p:cSld name="Otsikko ja sisältö">
    <p:spTree>
      <p:nvGrpSpPr>
        <p:cNvPr id="1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Shape 2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1" name="Shape 2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2" name="Shape 2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3" name="Shape 2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4" name="Shape 2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Otsikkodia">
    <p:spTree>
      <p:nvGrpSpPr>
        <p:cNvPr id="1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Shape 26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4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7" name="Shape 27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799" cy="17526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ctr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ctr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8" name="Shape 28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29" name="Shape 29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0" name="Shape 30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>
  <p:cSld name="Osan ylätunniste">
    <p:spTree>
      <p:nvGrpSpPr>
        <p:cNvPr id="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Shape 32"/>
          <p:cNvSpPr txBox="1">
            <a:spLocks noGrp="1"/>
          </p:cNvSpPr>
          <p:nvPr>
            <p:ph type="title"/>
          </p:nvPr>
        </p:nvSpPr>
        <p:spPr>
          <a:xfrm>
            <a:off x="722312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4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3" name="Shape 33"/>
          <p:cNvSpPr txBox="1">
            <a:spLocks noGrp="1"/>
          </p:cNvSpPr>
          <p:nvPr>
            <p:ph type="body" idx="1"/>
          </p:nvPr>
        </p:nvSpPr>
        <p:spPr>
          <a:xfrm>
            <a:off x="722312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4" name="Shape 34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5" name="Shape 35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6" name="Shape 36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>
  <p:cSld name="Kaksi sisältökohdetta">
    <p:spTree>
      <p:nvGrpSpPr>
        <p:cNvPr id="1" name="Shape 3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Shape 38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39" name="Shape 39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0" name="Shape 40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3809999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65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3335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1" name="Shape 41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2" name="Shape 42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3" name="Shape 43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>
  <p:cSld name="Vertailu">
    <p:spTree>
      <p:nvGrpSpPr>
        <p:cNvPr id="1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Shape 45"/>
          <p:cNvSpPr txBox="1"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6" name="Shape 46"/>
          <p:cNvSpPr txBox="1">
            <a:spLocks noGrp="1"/>
          </p:cNvSpPr>
          <p:nvPr>
            <p:ph type="body" idx="1"/>
          </p:nvPr>
        </p:nvSpPr>
        <p:spPr>
          <a:xfrm>
            <a:off x="457200" y="1535112"/>
            <a:ext cx="4040187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7" name="Shape 4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7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8" name="Shape 48"/>
          <p:cNvSpPr txBox="1">
            <a:spLocks noGrp="1"/>
          </p:cNvSpPr>
          <p:nvPr>
            <p:ph type="body" idx="3"/>
          </p:nvPr>
        </p:nvSpPr>
        <p:spPr>
          <a:xfrm>
            <a:off x="4645025" y="1535112"/>
            <a:ext cx="4041774" cy="63976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8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600" b="1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49" name="Shape 49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4" cy="395128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905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5875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27000" algn="l" rtl="0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6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0" name="Shape 50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1" name="Shape 51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2" name="Shape 52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>
  <p:cSld name="Vain otsikko">
    <p:spTree>
      <p:nvGrpSpPr>
        <p:cNvPr id="1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" name="Shape 54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5" name="Shape 55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6" name="Shape 56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57" name="Shape 57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>
  <p:cSld name="Otsikollinen sisältö">
    <p:spTree>
      <p:nvGrpSpPr>
        <p:cNvPr id="1" name="Shape 5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Shape 5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49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0" name="Shape 60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2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1397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0795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762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01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1" name="Shape 61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2" name="Shape 62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3" name="Shape 63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4" name="Shape 64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>
  <p:cSld name="Otsikollinen kuva">
    <p:spTree>
      <p:nvGrpSpPr>
        <p:cNvPr id="1" name="Shape 6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" name="Shape 66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399" cy="566737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b" anchorCtr="0"/>
          <a:lstStyle>
            <a:lvl1pPr marL="0" marR="0" lvl="0" indent="0" algn="l" rtl="0">
              <a:spcBef>
                <a:spcPts val="0"/>
              </a:spcBef>
              <a:spcAft>
                <a:spcPts val="0"/>
              </a:spcAft>
              <a:buNone/>
              <a:defRPr sz="20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7" name="Shape 67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399" cy="4114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3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8" name="Shape 68"/>
          <p:cNvSpPr txBox="1">
            <a:spLocks noGrp="1"/>
          </p:cNvSpPr>
          <p:nvPr>
            <p:ph type="body" idx="1"/>
          </p:nvPr>
        </p:nvSpPr>
        <p:spPr>
          <a:xfrm>
            <a:off x="1792288" y="5367337"/>
            <a:ext cx="5486399" cy="804861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4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2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1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  <a:defRPr sz="9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69" name="Shape 69"/>
          <p:cNvSpPr txBox="1">
            <a:spLocks noGrp="1"/>
          </p:cNvSpPr>
          <p:nvPr>
            <p:ph type="dt" idx="10"/>
          </p:nvPr>
        </p:nvSpPr>
        <p:spPr>
          <a:xfrm>
            <a:off x="6858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0" name="Shape 70"/>
          <p:cNvSpPr txBox="1">
            <a:spLocks noGrp="1"/>
          </p:cNvSpPr>
          <p:nvPr>
            <p:ph type="ftr" idx="11"/>
          </p:nvPr>
        </p:nvSpPr>
        <p:spPr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0" marR="0" lvl="0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457200" marR="0" lvl="1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914400" marR="0" lvl="2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371600" marR="0" lvl="3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1828800" marR="0" lvl="4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286000" marR="0" lvl="5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743200" marR="0" lvl="6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200400" marR="0" lvl="7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657600" marR="0" lvl="8" indent="0" algn="l" rtl="0">
              <a:spcBef>
                <a:spcPts val="0"/>
              </a:spcBef>
              <a:buNone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71" name="Shape 71"/>
          <p:cNvSpPr txBox="1">
            <a:spLocks noGrp="1"/>
          </p:cNvSpPr>
          <p:nvPr>
            <p:ph type="sldNum" idx="12"/>
          </p:nvPr>
        </p:nvSpPr>
        <p:spPr>
          <a:xfrm>
            <a:off x="6553200" y="6248400"/>
            <a:ext cx="1904999" cy="4572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fld id="{00000000-1234-1234-1234-123412341234}" type="slidenum">
              <a:rPr lang="fi-FI"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rPr>
              <a:t>‹#›</a:t>
            </a:fld>
            <a:endParaRPr lang="fi-FI" sz="1800" b="0" i="0" u="none" strike="noStrike" cap="none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Shape 10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ctr" anchorCtr="0"/>
          <a:lstStyle>
            <a:lvl1pPr marL="0" marR="0" lvl="0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0" marR="0" lvl="1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0" marR="0" lvl="2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0" marR="0" lvl="3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0" marR="0" lvl="4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457200" marR="0" lvl="5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914400" marR="0" lvl="6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1371600" marR="0" lvl="7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1828800" marR="0" lvl="8" indent="0" algn="ctr" rtl="0">
              <a:spcBef>
                <a:spcPts val="0"/>
              </a:spcBef>
              <a:spcAft>
                <a:spcPts val="0"/>
              </a:spcAft>
              <a:buNone/>
              <a:defRPr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1" name="Shape 11"/>
          <p:cNvSpPr txBox="1">
            <a:spLocks noGrp="1"/>
          </p:cNvSpPr>
          <p:nvPr>
            <p:ph type="body" idx="1"/>
          </p:nvPr>
        </p:nvSpPr>
        <p:spPr>
          <a:xfrm>
            <a:off x="685800" y="1600200"/>
            <a:ext cx="7772400" cy="4495800"/>
          </a:xfrm>
          <a:prstGeom prst="rect">
            <a:avLst/>
          </a:prstGeom>
          <a:noFill/>
          <a:ln>
            <a:noFill/>
          </a:ln>
        </p:spPr>
        <p:txBody>
          <a:bodyPr lIns="91425" tIns="91425" rIns="91425" bIns="91425" anchor="t" anchorCtr="0"/>
          <a:lstStyle>
            <a:lvl1pPr marL="342900" marR="0" lvl="0" indent="-2159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20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1pPr>
            <a:lvl2pPr marL="742950" marR="0" lvl="1" indent="-17145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2pPr>
            <a:lvl3pPr marL="1143000" marR="0" lvl="2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3pPr>
            <a:lvl4pPr marL="1600200" marR="0" lvl="3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–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4pPr>
            <a:lvl5pPr marL="2057400" marR="0" lvl="4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5pPr>
            <a:lvl6pPr marL="2514600" marR="0" lvl="5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6pPr>
            <a:lvl7pPr marL="2971800" marR="0" lvl="6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7pPr>
            <a:lvl8pPr marL="3429000" marR="0" lvl="7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8pPr>
            <a:lvl9pPr marL="3886200" marR="0" lvl="8" indent="-114300" algn="l" rtl="0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»"/>
              <a:defRPr sz="1800" b="0" i="0" u="none" strike="noStrike" cap="none">
                <a:solidFill>
                  <a:schemeClr val="dk1"/>
                </a:solidFill>
                <a:latin typeface="Verdana"/>
                <a:ea typeface="Verdana"/>
                <a:cs typeface="Verdana"/>
                <a:sym typeface="Verdana"/>
              </a:defRPr>
            </a:lvl9pPr>
          </a:lstStyle>
          <a:p>
            <a:endParaRPr/>
          </a:p>
        </p:txBody>
      </p:sp>
      <p:sp>
        <p:nvSpPr>
          <p:cNvPr id="12" name="Shape 12"/>
          <p:cNvSpPr txBox="1"/>
          <p:nvPr/>
        </p:nvSpPr>
        <p:spPr>
          <a:xfrm>
            <a:off x="228600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Idea 01 – Johdatus filosofiaan</a:t>
            </a:r>
          </a:p>
        </p:txBody>
      </p:sp>
      <p:pic>
        <p:nvPicPr>
          <p:cNvPr id="13" name="Shape 13" descr="Idea3_pp_kehys.png"/>
          <p:cNvPicPr preferRelativeResize="0"/>
          <p:nvPr/>
        </p:nvPicPr>
        <p:blipFill rotWithShape="1">
          <a:blip r:embed="rId1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14" name="Shape 14"/>
          <p:cNvSpPr txBox="1"/>
          <p:nvPr/>
        </p:nvSpPr>
        <p:spPr>
          <a:xfrm>
            <a:off x="206895" y="6453335"/>
            <a:ext cx="3429000" cy="274637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buSzPct val="25000"/>
              <a:buNone/>
            </a:pPr>
            <a:r>
              <a:rPr lang="fi-FI" sz="1200" b="0" i="0" u="none" strike="noStrike" cap="none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Idea 3</a:t>
            </a:r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None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R9IM3ZKNMCk" TargetMode="Externa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youtube.com/watch?v=ulyVXa-u4wE" TargetMode="Externa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9" name="Shape 89" descr="Idea3_pp_etusivu.png"/>
          <p:cNvPicPr preferRelativeResize="0"/>
          <p:nvPr/>
        </p:nvPicPr>
        <p:blipFill rotWithShape="1">
          <a:blip r:embed="rId3">
            <a:alphaModFix/>
          </a:blip>
          <a:srcRect/>
          <a:stretch/>
        </p:blipFill>
        <p:spPr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</p:spPr>
      </p:pic>
      <p:sp>
        <p:nvSpPr>
          <p:cNvPr id="90" name="Shape 90"/>
          <p:cNvSpPr txBox="1"/>
          <p:nvPr/>
        </p:nvSpPr>
        <p:spPr>
          <a:xfrm>
            <a:off x="4267200" y="2035760"/>
            <a:ext cx="4472072" cy="1938991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0" i="0" u="none" strike="noStrike" cap="none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Luku </a:t>
            </a:r>
            <a:r>
              <a:rPr lang="fi-FI" sz="2400" dirty="0" smtClean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8</a:t>
            </a:r>
            <a:endParaRPr lang="fi-FI"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  <a:p>
            <a:pPr marL="0" marR="0" lvl="0" indent="0" algn="l" rtl="0">
              <a:spcBef>
                <a:spcPts val="0"/>
              </a:spcBef>
              <a:spcAft>
                <a:spcPts val="0"/>
              </a:spcAft>
              <a:buClr>
                <a:schemeClr val="accent1"/>
              </a:buClr>
              <a:buSzPct val="25000"/>
              <a:buFont typeface="Verdana"/>
              <a:buNone/>
            </a:pPr>
            <a:r>
              <a:rPr lang="fi-FI" sz="2400" b="1" dirty="0">
                <a:solidFill>
                  <a:schemeClr val="accent1"/>
                </a:solidFill>
                <a:latin typeface="Verdana"/>
                <a:ea typeface="Verdana"/>
                <a:cs typeface="Verdana"/>
                <a:sym typeface="Verdana"/>
              </a:rPr>
              <a:t>Liberalismi: unelma vapaudesta</a:t>
            </a:r>
          </a:p>
          <a:p>
            <a:pPr marL="0" marR="0" lvl="0" indent="0" algn="l" rtl="0">
              <a:spcBef>
                <a:spcPts val="0"/>
              </a:spcBef>
              <a:buClr>
                <a:schemeClr val="dk1"/>
              </a:buClr>
              <a:buFont typeface="Verdana"/>
              <a:buNone/>
            </a:pPr>
            <a:endParaRPr sz="2400" b="0" i="0" u="none" strike="noStrike" cap="none" dirty="0">
              <a:solidFill>
                <a:schemeClr val="accent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9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" name="Shape 9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sz="2800" b="1" i="0" u="none" strike="noStrike" cap="none">
                <a:solidFill>
                  <a:schemeClr val="dk2"/>
                </a:solidFill>
                <a:latin typeface="Verdana"/>
                <a:ea typeface="Verdana"/>
                <a:cs typeface="Verdana"/>
                <a:sym typeface="Verdana"/>
              </a:rPr>
              <a:t>Virittäytyminen aiheeseen</a:t>
            </a:r>
          </a:p>
        </p:txBody>
      </p:sp>
      <p:sp>
        <p:nvSpPr>
          <p:cNvPr id="96" name="Shape 96"/>
          <p:cNvSpPr txBox="1">
            <a:spLocks noGrp="1"/>
          </p:cNvSpPr>
          <p:nvPr>
            <p:ph type="body" idx="1"/>
          </p:nvPr>
        </p:nvSpPr>
        <p:spPr>
          <a:xfrm>
            <a:off x="399416" y="1313800"/>
            <a:ext cx="82419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indent="0" rtl="0">
              <a:spcBef>
                <a:spcPts val="0"/>
              </a:spcBef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Katso BBC:n </a:t>
            </a:r>
            <a:r>
              <a:rPr lang="fi-FI" dirty="0" err="1"/>
              <a:t>History</a:t>
            </a:r>
            <a:r>
              <a:rPr lang="fi-FI" dirty="0"/>
              <a:t> of </a:t>
            </a:r>
            <a:r>
              <a:rPr lang="fi-FI" dirty="0" err="1"/>
              <a:t>Ideas</a:t>
            </a:r>
            <a:r>
              <a:rPr lang="fi-FI" dirty="0"/>
              <a:t> sarjan video</a:t>
            </a:r>
          </a:p>
          <a:p>
            <a:pPr marL="0" lvl="0" indent="387350" rtl="0">
              <a:spcBef>
                <a:spcPts val="0"/>
              </a:spcBef>
              <a:buClr>
                <a:srgbClr val="000000"/>
              </a:buClr>
              <a:buSzPct val="45833"/>
              <a:buFont typeface="Arial"/>
              <a:buNone/>
            </a:pPr>
            <a:r>
              <a:rPr lang="fi-FI" u="sng" dirty="0" err="1">
                <a:solidFill>
                  <a:schemeClr val="hlink"/>
                </a:solidFill>
                <a:hlinkClick r:id="rId3"/>
              </a:rPr>
              <a:t>The</a:t>
            </a:r>
            <a:r>
              <a:rPr lang="fi-FI" u="sng" dirty="0">
                <a:solidFill>
                  <a:schemeClr val="hlink"/>
                </a:solidFill>
                <a:hlinkClick r:id="rId3"/>
              </a:rPr>
              <a:t> </a:t>
            </a:r>
            <a:r>
              <a:rPr lang="fi-FI" u="sng" dirty="0" err="1">
                <a:solidFill>
                  <a:schemeClr val="hlink"/>
                </a:solidFill>
                <a:hlinkClick r:id="rId3"/>
              </a:rPr>
              <a:t>Harm</a:t>
            </a:r>
            <a:r>
              <a:rPr lang="fi-FI" u="sng" dirty="0">
                <a:solidFill>
                  <a:schemeClr val="hlink"/>
                </a:solidFill>
                <a:hlinkClick r:id="rId3"/>
              </a:rPr>
              <a:t> </a:t>
            </a:r>
            <a:r>
              <a:rPr lang="fi-FI" u="sng" dirty="0" err="1">
                <a:solidFill>
                  <a:schemeClr val="hlink"/>
                </a:solidFill>
                <a:hlinkClick r:id="rId3"/>
              </a:rPr>
              <a:t>Principle</a:t>
            </a:r>
            <a:endParaRPr lang="fi-FI" u="sng" dirty="0">
              <a:solidFill>
                <a:schemeClr val="hlink"/>
              </a:solidFill>
              <a:hlinkClick r:id="rId3"/>
            </a:endParaRPr>
          </a:p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45833"/>
              <a:buFont typeface="Arial"/>
              <a:buNone/>
            </a:pPr>
            <a:endParaRPr dirty="0"/>
          </a:p>
          <a:p>
            <a:pPr lvl="0" indent="0" rtl="0">
              <a:spcBef>
                <a:spcPts val="0"/>
              </a:spcBef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Video löytyy myös digikirjan </a:t>
            </a:r>
            <a:r>
              <a:rPr lang="fi-FI" b="1" dirty="0" smtClean="0"/>
              <a:t>luvun 8</a:t>
            </a:r>
            <a:r>
              <a:rPr lang="fi-FI" dirty="0"/>
              <a:t> </a:t>
            </a:r>
            <a:r>
              <a:rPr lang="fi-FI" dirty="0" smtClean="0"/>
              <a:t>alaluvusta</a:t>
            </a:r>
            <a:r>
              <a:rPr lang="fi-FI" dirty="0" smtClean="0"/>
              <a:t> </a:t>
            </a:r>
            <a:r>
              <a:rPr lang="fi-FI" u="sng" dirty="0"/>
              <a:t>Taistele oikeuksiesi puolesta</a:t>
            </a:r>
            <a:r>
              <a:rPr lang="fi-FI" u="sng" dirty="0" smtClean="0"/>
              <a:t>!</a:t>
            </a:r>
            <a:endParaRPr lang="fi-FI" dirty="0"/>
          </a:p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0000"/>
              <a:buFont typeface="Arial"/>
              <a:buNone/>
            </a:pPr>
            <a:endParaRPr dirty="0"/>
          </a:p>
          <a:p>
            <a:pPr lvl="0" indent="12700" rtl="0">
              <a:lnSpc>
                <a:spcPct val="115000"/>
              </a:lnSpc>
              <a:spcBef>
                <a:spcPts val="0"/>
              </a:spcBef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b="1" dirty="0" smtClean="0"/>
              <a:t>Pohdittavaksi</a:t>
            </a:r>
            <a:endParaRPr lang="fi-FI" b="1" dirty="0"/>
          </a:p>
          <a:p>
            <a:pPr marL="914400" marR="0" lvl="1" indent="-368300" algn="l" rtl="0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dirty="0"/>
              <a:t>Mitä hyviä puolia Millin periaatteessa on?</a:t>
            </a:r>
          </a:p>
          <a:p>
            <a:pPr marL="914400" marR="0" lvl="1" indent="-368300" algn="l" rtl="0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dirty="0"/>
              <a:t>Pitäisikö kaikkien yhteiskuntien ja kulttuurien hyväksyä vahinkoperiaate?</a:t>
            </a:r>
          </a:p>
          <a:p>
            <a:pPr marL="914400" marR="0" lvl="1" indent="-368300" algn="l" rtl="0">
              <a:lnSpc>
                <a:spcPct val="115000"/>
              </a:lnSpc>
              <a:spcBef>
                <a:spcPts val="360"/>
              </a:spcBef>
              <a:spcAft>
                <a:spcPts val="0"/>
              </a:spcAft>
              <a:buSzPct val="100000"/>
            </a:pPr>
            <a:r>
              <a:rPr lang="fi-FI" dirty="0"/>
              <a:t>Saako yhteiskunta mielestäsi puuttua tai pyrkiä vaikuttamaan yksilön valintoihin ja arvoihin?</a:t>
            </a:r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endParaRPr sz="24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Shape 102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 dirty="0" err="1"/>
              <a:t>Libertarismi</a:t>
            </a:r>
            <a:endParaRPr lang="fi-FI" dirty="0"/>
          </a:p>
        </p:txBody>
      </p:sp>
      <p:sp>
        <p:nvSpPr>
          <p:cNvPr id="103" name="Shape 103"/>
          <p:cNvSpPr txBox="1">
            <a:spLocks noGrp="1"/>
          </p:cNvSpPr>
          <p:nvPr>
            <p:ph type="body" idx="1"/>
          </p:nvPr>
        </p:nvSpPr>
        <p:spPr>
          <a:xfrm>
            <a:off x="474599" y="1310184"/>
            <a:ext cx="8194800" cy="4395965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175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 dirty="0"/>
              <a:t>Liberalismin yksilöä ja äärimmäistä vapautta painottava versio</a:t>
            </a:r>
          </a:p>
          <a:p>
            <a:pPr marL="342900" marR="0" lvl="0" indent="-3175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 dirty="0"/>
              <a:t>Tavoite: </a:t>
            </a:r>
            <a:r>
              <a:rPr lang="fi-FI" dirty="0" smtClean="0"/>
              <a:t>mahdollisimman </a:t>
            </a:r>
            <a:r>
              <a:rPr lang="fi-FI" dirty="0"/>
              <a:t>laajat negatiiviset vapaudet ja loukkaamattomat perusoikeudet</a:t>
            </a:r>
          </a:p>
          <a:p>
            <a:pPr marL="342900" marR="0" lvl="0" indent="-3175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 dirty="0"/>
              <a:t>Vain</a:t>
            </a:r>
            <a:r>
              <a:rPr lang="fi-FI" b="1" dirty="0"/>
              <a:t> vahinkoperiaate </a:t>
            </a:r>
            <a:r>
              <a:rPr lang="fi-FI" dirty="0"/>
              <a:t>saa ohjata valtion </a:t>
            </a:r>
            <a:r>
              <a:rPr lang="fi-FI" dirty="0" smtClean="0"/>
              <a:t>kontrollia</a:t>
            </a:r>
            <a:endParaRPr lang="fi-FI" dirty="0"/>
          </a:p>
          <a:p>
            <a:pPr marL="342900" marR="0" lvl="0" indent="-3175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 dirty="0"/>
              <a:t>Vastustaa</a:t>
            </a:r>
            <a:r>
              <a:rPr lang="fi-FI" b="1" dirty="0"/>
              <a:t> </a:t>
            </a:r>
            <a:r>
              <a:rPr lang="fi-FI" b="1" dirty="0" err="1"/>
              <a:t>paternalismia</a:t>
            </a:r>
            <a:r>
              <a:rPr lang="fi-FI" dirty="0"/>
              <a:t> eli </a:t>
            </a:r>
            <a:r>
              <a:rPr lang="fi-FI" dirty="0" smtClean="0"/>
              <a:t>holhoamista</a:t>
            </a:r>
            <a:endParaRPr lang="fi-FI" dirty="0"/>
          </a:p>
          <a:p>
            <a:pPr marL="342900" marR="0" lvl="0" indent="-3175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 b="1" dirty="0"/>
              <a:t>Valtion roolin </a:t>
            </a:r>
            <a:r>
              <a:rPr lang="fi-FI" dirty="0"/>
              <a:t>oltava mahdollisimman pieni</a:t>
            </a:r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b="1" dirty="0"/>
              <a:t>Yövartijavaltio</a:t>
            </a:r>
          </a:p>
          <a:p>
            <a:pPr marR="0" lvl="2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Valtion tehtävä on taata vain yhteiskunnan turvallisuus ja omaisuuden </a:t>
            </a:r>
            <a:r>
              <a:rPr lang="fi-FI" dirty="0" smtClean="0"/>
              <a:t>suoja.</a:t>
            </a:r>
            <a:endParaRPr lang="fi-FI" dirty="0"/>
          </a:p>
          <a:p>
            <a:pPr marR="0" lvl="2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Hyvä elämän edellytykset ovat yksilön </a:t>
            </a:r>
            <a:r>
              <a:rPr lang="fi-FI" dirty="0" smtClean="0"/>
              <a:t>vastuulla.</a:t>
            </a:r>
            <a:endParaRPr lang="fi-FI" dirty="0"/>
          </a:p>
          <a:p>
            <a:pPr marR="0" lvl="2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Valtion ei tule puuttua </a:t>
            </a:r>
            <a:r>
              <a:rPr lang="fi-FI" dirty="0" smtClean="0"/>
              <a:t>eriarvoisuuteen.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0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0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0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0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0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0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0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0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Shape 109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Sosiaaliliberalismi</a:t>
            </a:r>
          </a:p>
        </p:txBody>
      </p:sp>
      <p:sp>
        <p:nvSpPr>
          <p:cNvPr id="110" name="Shape 110"/>
          <p:cNvSpPr txBox="1">
            <a:spLocks noGrp="1"/>
          </p:cNvSpPr>
          <p:nvPr>
            <p:ph type="body" idx="1"/>
          </p:nvPr>
        </p:nvSpPr>
        <p:spPr>
          <a:xfrm>
            <a:off x="571500" y="1165950"/>
            <a:ext cx="80010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048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Pelkkä negatiivinen vapaus tai vahinkoperiaatteen noudattaminen eivät riitä hyvään </a:t>
            </a:r>
            <a:r>
              <a:rPr lang="fi-FI" dirty="0" smtClean="0"/>
              <a:t>yhteiskuntaan.</a:t>
            </a:r>
            <a:endParaRPr lang="fi-FI" dirty="0"/>
          </a:p>
          <a:p>
            <a:pPr marL="342900" marR="0" lvl="0" indent="-3048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Aito vapaus tehdä valintoja voi toteutua vain </a:t>
            </a:r>
            <a:r>
              <a:rPr lang="fi-FI" b="1" dirty="0"/>
              <a:t>oikeudenmukaisessa </a:t>
            </a:r>
            <a:r>
              <a:rPr lang="fi-FI" b="1" dirty="0" smtClean="0"/>
              <a:t>yhteiskunnassa.</a:t>
            </a:r>
          </a:p>
          <a:p>
            <a:pPr marL="342900" marR="0" lvl="0" indent="-3048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 smtClean="0"/>
              <a:t>Vastustaa</a:t>
            </a:r>
            <a:r>
              <a:rPr lang="fi-FI" b="1" dirty="0" smtClean="0"/>
              <a:t> eriarvoisuutta</a:t>
            </a:r>
          </a:p>
          <a:p>
            <a:pPr marL="342900" marR="0" lvl="0" indent="-3048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b="1" dirty="0" smtClean="0"/>
              <a:t>Valtion </a:t>
            </a:r>
            <a:r>
              <a:rPr lang="fi-FI" b="1" dirty="0"/>
              <a:t>rooli</a:t>
            </a:r>
            <a:r>
              <a:rPr lang="fi-FI" dirty="0"/>
              <a:t> voi olla suuri, mikäli tavoite on </a:t>
            </a:r>
            <a:r>
              <a:rPr lang="fi-FI" b="1" dirty="0"/>
              <a:t>positiivisen vapauden</a:t>
            </a:r>
            <a:r>
              <a:rPr lang="fi-FI" dirty="0"/>
              <a:t> </a:t>
            </a:r>
            <a:r>
              <a:rPr lang="fi-FI" dirty="0" smtClean="0"/>
              <a:t>lisääminen.</a:t>
            </a:r>
            <a:endParaRPr lang="fi-FI" dirty="0"/>
          </a:p>
          <a:p>
            <a:pPr marR="0" lvl="1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b="1" dirty="0"/>
              <a:t>Hyvinvointivaltio</a:t>
            </a:r>
          </a:p>
          <a:p>
            <a:pPr marR="0" lvl="2" algn="l" rtl="0">
              <a:spcBef>
                <a:spcPts val="560"/>
              </a:spcBef>
              <a:spcAft>
                <a:spcPts val="0"/>
              </a:spcAft>
              <a:buSzPct val="100000"/>
            </a:pPr>
            <a:r>
              <a:rPr lang="fi-FI" dirty="0"/>
              <a:t>t</a:t>
            </a:r>
            <a:r>
              <a:rPr lang="fi-FI" dirty="0" smtClean="0"/>
              <a:t>ulonsiirrot</a:t>
            </a:r>
            <a:endParaRPr lang="fi-FI" dirty="0"/>
          </a:p>
          <a:p>
            <a:pPr lvl="2" rtl="0">
              <a:spcBef>
                <a:spcPts val="560"/>
              </a:spcBef>
              <a:buSzPct val="100000"/>
            </a:pPr>
            <a:r>
              <a:rPr lang="fi-FI" dirty="0"/>
              <a:t>i</a:t>
            </a:r>
            <a:r>
              <a:rPr lang="fi-FI" dirty="0" smtClean="0"/>
              <a:t>lmainen </a:t>
            </a:r>
            <a:r>
              <a:rPr lang="fi-FI" dirty="0"/>
              <a:t>koulutus</a:t>
            </a:r>
          </a:p>
          <a:p>
            <a:pPr lvl="2" rtl="0">
              <a:spcBef>
                <a:spcPts val="560"/>
              </a:spcBef>
              <a:buSzPct val="100000"/>
            </a:pPr>
            <a:r>
              <a:rPr lang="fi-FI" dirty="0"/>
              <a:t>v</a:t>
            </a:r>
            <a:r>
              <a:rPr lang="fi-FI" dirty="0" smtClean="0"/>
              <a:t>apaiden </a:t>
            </a:r>
            <a:r>
              <a:rPr lang="fi-FI" dirty="0"/>
              <a:t>markkinoiden ongelmien korjaaminen esim. ympäristöongelmat</a:t>
            </a:r>
          </a:p>
          <a:p>
            <a:pPr lvl="2" rtl="0">
              <a:spcBef>
                <a:spcPts val="560"/>
              </a:spcBef>
              <a:buSzPct val="100000"/>
            </a:pPr>
            <a:r>
              <a:rPr lang="fi-FI" dirty="0"/>
              <a:t>k</a:t>
            </a:r>
            <a:r>
              <a:rPr lang="fi-FI" dirty="0" smtClean="0"/>
              <a:t>ilpailun </a:t>
            </a:r>
            <a:r>
              <a:rPr lang="fi-FI" dirty="0"/>
              <a:t>rajoittaminen laeilla ja säädöksillä</a:t>
            </a:r>
          </a:p>
          <a:p>
            <a:pPr lvl="3" rtl="0">
              <a:spcBef>
                <a:spcPts val="560"/>
              </a:spcBef>
              <a:buSzPct val="100000"/>
            </a:pPr>
            <a:r>
              <a:rPr lang="fi-FI" dirty="0"/>
              <a:t>e</a:t>
            </a:r>
            <a:r>
              <a:rPr lang="fi-FI" dirty="0" smtClean="0"/>
              <a:t>sim</a:t>
            </a:r>
            <a:r>
              <a:rPr lang="fi-FI" dirty="0"/>
              <a:t>. ammattiliitot ja työntekijän oikeudet</a:t>
            </a:r>
          </a:p>
          <a:p>
            <a:pPr marL="457200" marR="0" lvl="0" indent="0" algn="l" rtl="0">
              <a:spcBef>
                <a:spcPts val="560"/>
              </a:spcBef>
              <a:spcAft>
                <a:spcPts val="0"/>
              </a:spcAft>
              <a:buNone/>
            </a:pPr>
            <a:endParaRPr sz="1800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0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0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0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0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0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0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0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5" name="Shape 115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Talousliberalismi</a:t>
            </a:r>
          </a:p>
        </p:txBody>
      </p:sp>
      <p:sp>
        <p:nvSpPr>
          <p:cNvPr id="116" name="Shape 116"/>
          <p:cNvSpPr txBox="1">
            <a:spLocks noGrp="1"/>
          </p:cNvSpPr>
          <p:nvPr>
            <p:ph type="body" idx="1"/>
          </p:nvPr>
        </p:nvSpPr>
        <p:spPr>
          <a:xfrm>
            <a:off x="498945" y="1154340"/>
            <a:ext cx="8209896" cy="4780534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048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Talouden vapaus ennen kaikkea!</a:t>
            </a:r>
          </a:p>
          <a:p>
            <a:pPr marL="342900" marR="0" lvl="0" indent="-3048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Vastustaa </a:t>
            </a:r>
            <a:r>
              <a:rPr lang="fi-FI" b="1" dirty="0"/>
              <a:t>talouden sääntelyä</a:t>
            </a:r>
          </a:p>
          <a:p>
            <a:pPr marR="0" lvl="1" algn="l" rtl="0">
              <a:spcBef>
                <a:spcPts val="560"/>
              </a:spcBef>
              <a:spcAft>
                <a:spcPts val="0"/>
              </a:spcAft>
            </a:pPr>
            <a:r>
              <a:rPr lang="fi-FI" dirty="0"/>
              <a:t>e</a:t>
            </a:r>
            <a:r>
              <a:rPr lang="fi-FI" dirty="0" smtClean="0"/>
              <a:t>sim</a:t>
            </a:r>
            <a:r>
              <a:rPr lang="fi-FI" dirty="0"/>
              <a:t>. </a:t>
            </a:r>
            <a:r>
              <a:rPr lang="fi-FI" b="1" dirty="0"/>
              <a:t>merkantilismi</a:t>
            </a:r>
            <a:r>
              <a:rPr lang="fi-FI" dirty="0"/>
              <a:t> uuden ajan Euroopassa</a:t>
            </a:r>
          </a:p>
          <a:p>
            <a:pPr marL="342900" marR="0" lvl="0" indent="-3048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Valtio ei saa puuttua markkinoiden </a:t>
            </a:r>
            <a:r>
              <a:rPr lang="fi-FI" dirty="0" smtClean="0"/>
              <a:t>toimintaan.</a:t>
            </a:r>
            <a:endParaRPr lang="fi-FI" dirty="0"/>
          </a:p>
          <a:p>
            <a:pPr marL="342900" marR="0" lvl="0" indent="-3048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b="1" dirty="0"/>
              <a:t>Adam Smith</a:t>
            </a:r>
            <a:r>
              <a:rPr lang="fi-FI" dirty="0"/>
              <a:t> (</a:t>
            </a:r>
            <a:r>
              <a:rPr lang="fi-FI" dirty="0" smtClean="0"/>
              <a:t>1723</a:t>
            </a:r>
            <a:r>
              <a:rPr lang="fi-FI" dirty="0" smtClean="0">
                <a:latin typeface="Verdana" panose="020B0604030504040204" pitchFamily="34" charset="0"/>
                <a:ea typeface="Verdana" panose="020B0604030504040204" pitchFamily="34" charset="0"/>
                <a:cs typeface="Verdana" panose="020B0604030504040204" pitchFamily="34" charset="0"/>
              </a:rPr>
              <a:t>−</a:t>
            </a:r>
            <a:r>
              <a:rPr lang="fi-FI" dirty="0" smtClean="0"/>
              <a:t>1790</a:t>
            </a:r>
            <a:r>
              <a:rPr lang="fi-FI" dirty="0"/>
              <a:t>): Vapaassa kilpailussa markkinoita ohjaa</a:t>
            </a:r>
            <a:r>
              <a:rPr lang="fi-FI" i="1" dirty="0"/>
              <a:t> </a:t>
            </a:r>
            <a:r>
              <a:rPr lang="fi-FI" b="1" dirty="0"/>
              <a:t>näkymätön </a:t>
            </a:r>
            <a:r>
              <a:rPr lang="fi-FI" b="1" dirty="0" smtClean="0"/>
              <a:t>käsi.</a:t>
            </a:r>
            <a:endParaRPr lang="fi-FI" b="1" dirty="0"/>
          </a:p>
          <a:p>
            <a:pPr marR="0" lvl="1" algn="l" rtl="0">
              <a:spcBef>
                <a:spcPts val="560"/>
              </a:spcBef>
              <a:spcAft>
                <a:spcPts val="0"/>
              </a:spcAft>
            </a:pPr>
            <a:r>
              <a:rPr lang="fi-FI" dirty="0"/>
              <a:t>Kun kaikki </a:t>
            </a:r>
            <a:r>
              <a:rPr lang="fi-FI" b="1" dirty="0"/>
              <a:t>tavoittelevat omaa etuaan</a:t>
            </a:r>
            <a:r>
              <a:rPr lang="fi-FI" dirty="0"/>
              <a:t> taloudessa,  </a:t>
            </a:r>
            <a:r>
              <a:rPr lang="fi-FI" b="1" dirty="0"/>
              <a:t>näkymätön käsi</a:t>
            </a:r>
            <a:r>
              <a:rPr lang="fi-FI" dirty="0"/>
              <a:t> pitää huolen, että kaikki </a:t>
            </a:r>
            <a:r>
              <a:rPr lang="fi-FI" dirty="0" smtClean="0"/>
              <a:t>hyötyvät.</a:t>
            </a:r>
            <a:endParaRPr lang="fi-FI" dirty="0"/>
          </a:p>
          <a:p>
            <a:pPr marR="0" lvl="2" algn="l" rtl="0">
              <a:spcBef>
                <a:spcPts val="560"/>
              </a:spcBef>
              <a:spcAft>
                <a:spcPts val="0"/>
              </a:spcAft>
            </a:pPr>
            <a:r>
              <a:rPr lang="fi-FI" dirty="0"/>
              <a:t>Vapaassa kilpailussa halvimmat, tehokkaimmat ja toimivimmat tuotteet sekä palvelut menestyvät </a:t>
            </a:r>
            <a:r>
              <a:rPr lang="fi-FI" dirty="0" smtClean="0"/>
              <a:t>parhaiten.</a:t>
            </a:r>
            <a:endParaRPr lang="fi-FI" dirty="0"/>
          </a:p>
          <a:p>
            <a:pPr marR="0" lvl="2" algn="l" rtl="0">
              <a:spcBef>
                <a:spcPts val="560"/>
              </a:spcBef>
              <a:spcAft>
                <a:spcPts val="0"/>
              </a:spcAft>
            </a:pPr>
            <a:r>
              <a:rPr lang="fi-FI" dirty="0"/>
              <a:t>Hinnat laskevat, tuotanto tehostuu ja talous </a:t>
            </a:r>
            <a:r>
              <a:rPr lang="fi-FI" dirty="0" smtClean="0"/>
              <a:t>kasvaa.</a:t>
            </a:r>
            <a:endParaRPr lang="fi-FI" dirty="0"/>
          </a:p>
          <a:p>
            <a:pPr marR="0" lvl="0" indent="381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2200" dirty="0"/>
              <a:t>Nykyään käytetään käsitettä </a:t>
            </a:r>
            <a:r>
              <a:rPr lang="fi-FI" sz="2200" b="1" dirty="0"/>
              <a:t>uusliberalismi</a:t>
            </a:r>
          </a:p>
          <a:p>
            <a:pPr marR="0" lvl="1" algn="l" rtl="0">
              <a:spcBef>
                <a:spcPts val="560"/>
              </a:spcBef>
              <a:spcAft>
                <a:spcPts val="0"/>
              </a:spcAft>
            </a:pPr>
            <a:r>
              <a:rPr lang="fi-FI" dirty="0"/>
              <a:t>Politiikan keskeinen tavoite on puolustaa yksityisomaisuutta ja vapaata kauppaa sekä vähentää </a:t>
            </a:r>
            <a:r>
              <a:rPr lang="fi-FI" dirty="0" smtClean="0"/>
              <a:t>sääntelyä.</a:t>
            </a:r>
            <a:endParaRPr lang="fi-FI" dirty="0"/>
          </a:p>
          <a:p>
            <a:pPr marL="342900" marR="0" lvl="0" indent="-3429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ct val="116666"/>
              <a:buFont typeface="Verdana"/>
              <a:buNone/>
            </a:pPr>
            <a:endParaRPr sz="2400" b="0" i="0" u="none" strike="noStrike" cap="none" dirty="0">
              <a:solidFill>
                <a:schemeClr val="dk1"/>
              </a:solidFill>
              <a:latin typeface="Verdana"/>
              <a:ea typeface="Verdana"/>
              <a:cs typeface="Verdana"/>
              <a:sym typeface="Verdan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1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1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1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1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1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16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16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16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1000"/>
                                        <p:tgtEl>
                                          <p:spTgt spid="116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1" name="Shape 121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Näkymätön käsi</a:t>
            </a:r>
          </a:p>
        </p:txBody>
      </p:sp>
      <p:sp>
        <p:nvSpPr>
          <p:cNvPr id="122" name="Shape 122"/>
          <p:cNvSpPr txBox="1">
            <a:spLocks noGrp="1"/>
          </p:cNvSpPr>
          <p:nvPr>
            <p:ph type="body" idx="1"/>
          </p:nvPr>
        </p:nvSpPr>
        <p:spPr>
          <a:xfrm>
            <a:off x="399416" y="1313800"/>
            <a:ext cx="8241900" cy="44958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lvl="0" indent="0" rtl="0">
              <a:spcBef>
                <a:spcPts val="0"/>
              </a:spcBef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Katso </a:t>
            </a:r>
            <a:r>
              <a:rPr lang="fi-FI" dirty="0" err="1"/>
              <a:t>Youtube</a:t>
            </a:r>
            <a:r>
              <a:rPr lang="fi-FI" dirty="0"/>
              <a:t> -video </a:t>
            </a:r>
            <a:r>
              <a:rPr lang="fi-FI" u="sng" dirty="0" err="1">
                <a:solidFill>
                  <a:schemeClr val="hlink"/>
                </a:solidFill>
                <a:hlinkClick r:id="rId3"/>
              </a:rPr>
              <a:t>The</a:t>
            </a:r>
            <a:r>
              <a:rPr lang="fi-FI" u="sng" dirty="0">
                <a:solidFill>
                  <a:schemeClr val="hlink"/>
                </a:solidFill>
                <a:hlinkClick r:id="rId3"/>
              </a:rPr>
              <a:t> </a:t>
            </a:r>
            <a:r>
              <a:rPr lang="fi-FI" u="sng" dirty="0" err="1">
                <a:solidFill>
                  <a:schemeClr val="hlink"/>
                </a:solidFill>
                <a:hlinkClick r:id="rId3"/>
              </a:rPr>
              <a:t>Invisible</a:t>
            </a:r>
            <a:r>
              <a:rPr lang="fi-FI" u="sng" dirty="0">
                <a:solidFill>
                  <a:schemeClr val="hlink"/>
                </a:solidFill>
                <a:hlinkClick r:id="rId3"/>
              </a:rPr>
              <a:t> </a:t>
            </a:r>
            <a:r>
              <a:rPr lang="fi-FI" u="sng" dirty="0" err="1">
                <a:solidFill>
                  <a:schemeClr val="hlink"/>
                </a:solidFill>
                <a:hlinkClick r:id="rId3"/>
              </a:rPr>
              <a:t>Hand</a:t>
            </a:r>
            <a:r>
              <a:rPr lang="fi-FI" u="sng" dirty="0">
                <a:solidFill>
                  <a:schemeClr val="hlink"/>
                </a:solidFill>
                <a:hlinkClick r:id="rId3"/>
              </a:rPr>
              <a:t> - 60 Second Adventures in </a:t>
            </a:r>
            <a:r>
              <a:rPr lang="fi-FI" u="sng" dirty="0" err="1">
                <a:solidFill>
                  <a:schemeClr val="hlink"/>
                </a:solidFill>
                <a:hlinkClick r:id="rId3"/>
              </a:rPr>
              <a:t>Economics</a:t>
            </a:r>
            <a:endParaRPr lang="fi-FI" u="sng" dirty="0">
              <a:solidFill>
                <a:schemeClr val="hlink"/>
              </a:solidFill>
              <a:hlinkClick r:id="rId3"/>
            </a:endParaRPr>
          </a:p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45833"/>
              <a:buFont typeface="Arial"/>
              <a:buNone/>
            </a:pPr>
            <a:endParaRPr dirty="0"/>
          </a:p>
          <a:p>
            <a:pPr lvl="0" indent="0" rtl="0">
              <a:spcBef>
                <a:spcPts val="0"/>
              </a:spcBef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dirty="0"/>
              <a:t>Video löytyy myös digikirjan </a:t>
            </a:r>
            <a:r>
              <a:rPr lang="fi-FI" b="1" dirty="0" smtClean="0"/>
              <a:t>luvun </a:t>
            </a:r>
            <a:r>
              <a:rPr lang="fi-FI" b="1" dirty="0"/>
              <a:t>8</a:t>
            </a:r>
            <a:r>
              <a:rPr lang="fi-FI" dirty="0"/>
              <a:t> </a:t>
            </a:r>
            <a:r>
              <a:rPr lang="fi-FI" dirty="0" smtClean="0"/>
              <a:t>alaluvusta </a:t>
            </a:r>
            <a:r>
              <a:rPr lang="fi-FI" u="sng" dirty="0" smtClean="0"/>
              <a:t>Talouden </a:t>
            </a:r>
            <a:r>
              <a:rPr lang="fi-FI" u="sng" dirty="0"/>
              <a:t>vapaus ennen kaikkea</a:t>
            </a:r>
            <a:r>
              <a:rPr lang="fi-FI" u="sng" dirty="0" smtClean="0"/>
              <a:t>!</a:t>
            </a:r>
            <a:endParaRPr lang="fi-FI" dirty="0"/>
          </a:p>
          <a:p>
            <a:pPr marL="0" lvl="0" indent="-69850" rtl="0">
              <a:spcBef>
                <a:spcPts val="0"/>
              </a:spcBef>
              <a:buClr>
                <a:srgbClr val="000000"/>
              </a:buClr>
              <a:buSzPct val="50000"/>
              <a:buFont typeface="Arial"/>
              <a:buNone/>
            </a:pPr>
            <a:endParaRPr sz="2200" dirty="0"/>
          </a:p>
          <a:p>
            <a:pPr lvl="0" indent="12700" rtl="0">
              <a:spcBef>
                <a:spcPts val="0"/>
              </a:spcBef>
              <a:buClr>
                <a:schemeClr val="dk1"/>
              </a:buClr>
              <a:buSzPct val="100000"/>
              <a:buFont typeface="Verdana"/>
              <a:buChar char="•"/>
            </a:pPr>
            <a:r>
              <a:rPr lang="fi-FI" sz="2200" b="1" dirty="0" smtClean="0"/>
              <a:t>Pohdittavaksi</a:t>
            </a:r>
            <a:endParaRPr lang="fi-FI" sz="2200" b="1" dirty="0"/>
          </a:p>
          <a:p>
            <a:pPr marL="914400" marR="0" lvl="1" indent="-368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ct val="100000"/>
              <a:buFont typeface="Verdana"/>
            </a:pPr>
            <a:r>
              <a:rPr lang="fi-FI" dirty="0"/>
              <a:t>Miten vapaa kilpailu ja näkymätön käsi soveltuvat seuraaviin tilanteisiin:</a:t>
            </a:r>
          </a:p>
          <a:p>
            <a:pPr marL="1371600" marR="0" lvl="2" indent="-368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ct val="100000"/>
            </a:pPr>
            <a:r>
              <a:rPr lang="fi-FI" dirty="0"/>
              <a:t>h</a:t>
            </a:r>
            <a:r>
              <a:rPr lang="fi-FI" dirty="0" smtClean="0"/>
              <a:t>allitseva </a:t>
            </a:r>
            <a:r>
              <a:rPr lang="fi-FI" dirty="0"/>
              <a:t>monopoliasema</a:t>
            </a:r>
          </a:p>
          <a:p>
            <a:pPr marL="1371600" marR="0" lvl="2" indent="-368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ct val="100000"/>
            </a:pPr>
            <a:r>
              <a:rPr lang="fi-FI" dirty="0"/>
              <a:t>p</a:t>
            </a:r>
            <a:r>
              <a:rPr lang="fi-FI" dirty="0" smtClean="0"/>
              <a:t>äihde- </a:t>
            </a:r>
            <a:r>
              <a:rPr lang="fi-FI" dirty="0"/>
              <a:t>ja huumekauppa</a:t>
            </a:r>
          </a:p>
          <a:p>
            <a:pPr marL="1371600" marR="0" lvl="2" indent="-36830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SzPct val="100000"/>
            </a:pPr>
            <a:r>
              <a:rPr lang="fi-FI" dirty="0"/>
              <a:t>g</a:t>
            </a:r>
            <a:r>
              <a:rPr lang="fi-FI" dirty="0" smtClean="0"/>
              <a:t>lobaalit </a:t>
            </a:r>
            <a:r>
              <a:rPr lang="fi-FI" dirty="0"/>
              <a:t>ympäristöongelmat esim. </a:t>
            </a:r>
            <a:r>
              <a:rPr lang="fi-FI" dirty="0" smtClean="0"/>
              <a:t>ilmastonmuutos?</a:t>
            </a:r>
            <a:endParaRPr lang="fi-FI" dirty="0"/>
          </a:p>
          <a:p>
            <a:pPr marL="0" marR="0" lvl="0" indent="0" algn="l" rtl="0">
              <a:lnSpc>
                <a:spcPct val="100000"/>
              </a:lnSpc>
              <a:spcBef>
                <a:spcPts val="360"/>
              </a:spcBef>
              <a:spcAft>
                <a:spcPts val="0"/>
              </a:spcAft>
              <a:buNone/>
            </a:pPr>
            <a:endParaRPr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Shape 1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8" name="Shape 128"/>
          <p:cNvSpPr txBox="1">
            <a:spLocks noGrp="1"/>
          </p:cNvSpPr>
          <p:nvPr>
            <p:ph type="title"/>
          </p:nvPr>
        </p:nvSpPr>
        <p:spPr>
          <a:xfrm>
            <a:off x="685800" y="228600"/>
            <a:ext cx="7772400" cy="9144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ctr" anchorCtr="0">
            <a:no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SzPct val="25000"/>
              <a:buNone/>
            </a:pPr>
            <a:r>
              <a:rPr lang="fi-FI"/>
              <a:t>Arvoliberalismi</a:t>
            </a:r>
          </a:p>
        </p:txBody>
      </p:sp>
      <p:sp>
        <p:nvSpPr>
          <p:cNvPr id="129" name="Shape 129"/>
          <p:cNvSpPr txBox="1">
            <a:spLocks noGrp="1"/>
          </p:cNvSpPr>
          <p:nvPr>
            <p:ph type="body" idx="1"/>
          </p:nvPr>
        </p:nvSpPr>
        <p:spPr>
          <a:xfrm>
            <a:off x="571500" y="1261250"/>
            <a:ext cx="8001000" cy="4526100"/>
          </a:xfrm>
          <a:prstGeom prst="rect">
            <a:avLst/>
          </a:prstGeom>
          <a:noFill/>
          <a:ln>
            <a:noFill/>
          </a:ln>
        </p:spPr>
        <p:txBody>
          <a:bodyPr lIns="91425" tIns="45700" rIns="91425" bIns="45700" anchor="t" anchorCtr="0">
            <a:noAutofit/>
          </a:bodyPr>
          <a:lstStyle/>
          <a:p>
            <a:pPr marL="3429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 dirty="0"/>
              <a:t>Keskeistä ei ole talous, vaan </a:t>
            </a:r>
            <a:r>
              <a:rPr lang="fi-FI" b="1" dirty="0"/>
              <a:t>yksilön oikeus </a:t>
            </a:r>
            <a:r>
              <a:rPr lang="fi-FI" dirty="0"/>
              <a:t>valita </a:t>
            </a:r>
            <a:r>
              <a:rPr lang="fi-FI" b="1" dirty="0"/>
              <a:t>omat arvonsa</a:t>
            </a:r>
            <a:r>
              <a:rPr lang="fi-FI" dirty="0"/>
              <a:t> ja elää niiden </a:t>
            </a:r>
            <a:r>
              <a:rPr lang="fi-FI" dirty="0" smtClean="0"/>
              <a:t>mukaan.</a:t>
            </a:r>
            <a:endParaRPr lang="fi-FI" dirty="0"/>
          </a:p>
          <a:p>
            <a:pPr marL="3429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 dirty="0"/>
              <a:t>Yhteiskunnan pitää edistää </a:t>
            </a:r>
            <a:r>
              <a:rPr lang="fi-FI" b="1" dirty="0"/>
              <a:t>vapaamielisyyttä</a:t>
            </a:r>
            <a:r>
              <a:rPr lang="fi-FI" dirty="0"/>
              <a:t> ja </a:t>
            </a:r>
            <a:r>
              <a:rPr lang="fi-FI" b="1" dirty="0" smtClean="0"/>
              <a:t>suvaitsevaisuutta.</a:t>
            </a:r>
            <a:endParaRPr lang="fi-FI" b="1" dirty="0"/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t</a:t>
            </a:r>
            <a:r>
              <a:rPr lang="fi-FI" dirty="0" smtClean="0"/>
              <a:t>ärkeitä </a:t>
            </a:r>
            <a:r>
              <a:rPr lang="fi-FI" dirty="0"/>
              <a:t>aiheita </a:t>
            </a:r>
            <a:r>
              <a:rPr lang="fi-FI" dirty="0" err="1"/>
              <a:t>esim</a:t>
            </a:r>
            <a:r>
              <a:rPr lang="fi-FI" dirty="0"/>
              <a:t>:</a:t>
            </a:r>
          </a:p>
          <a:p>
            <a: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s</a:t>
            </a:r>
            <a:r>
              <a:rPr lang="fi-FI" dirty="0" smtClean="0"/>
              <a:t>eksuaalisuus</a:t>
            </a:r>
            <a:endParaRPr lang="fi-FI" dirty="0"/>
          </a:p>
          <a:p>
            <a: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e</a:t>
            </a:r>
            <a:r>
              <a:rPr lang="fi-FI" dirty="0" smtClean="0"/>
              <a:t>lämäntapa</a:t>
            </a:r>
            <a:endParaRPr lang="fi-FI" dirty="0"/>
          </a:p>
          <a:p>
            <a:pPr marR="0" lvl="2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dirty="0"/>
              <a:t>e</a:t>
            </a:r>
            <a:r>
              <a:rPr lang="fi-FI" dirty="0" smtClean="0"/>
              <a:t>rilaiset </a:t>
            </a:r>
            <a:r>
              <a:rPr lang="fi-FI" dirty="0"/>
              <a:t>uskonnot ja elämänkatsomukset</a:t>
            </a:r>
          </a:p>
          <a:p>
            <a:pPr marL="3429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 dirty="0"/>
              <a:t>Vastustaa </a:t>
            </a:r>
            <a:r>
              <a:rPr lang="fi-FI" b="1" dirty="0" smtClean="0"/>
              <a:t>ahdasmielisyyttä.</a:t>
            </a:r>
            <a:endParaRPr lang="fi-FI" b="1" dirty="0"/>
          </a:p>
          <a:p>
            <a:pPr marL="342900" marR="0" lvl="0" indent="-304800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ct val="100000"/>
              <a:buChar char="•"/>
            </a:pPr>
            <a:r>
              <a:rPr lang="fi-FI" dirty="0"/>
              <a:t>Arvoliberaali yhteiskunta ei tyrkytä omia arvojaan, vaan pyrkii mahdollistamaan </a:t>
            </a:r>
            <a:r>
              <a:rPr lang="fi-FI" dirty="0" smtClean="0"/>
              <a:t>elämisen erilaisten </a:t>
            </a:r>
            <a:r>
              <a:rPr lang="fi-FI" dirty="0"/>
              <a:t>arvojen </a:t>
            </a:r>
            <a:r>
              <a:rPr lang="fi-FI" dirty="0" smtClean="0"/>
              <a:t>mukaan.</a:t>
            </a:r>
            <a:endParaRPr lang="fi-FI" dirty="0"/>
          </a:p>
          <a:p>
            <a:pPr marR="0" lvl="1" algn="l" rtl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SzPct val="100000"/>
            </a:pPr>
            <a:r>
              <a:rPr lang="fi-FI" smtClean="0"/>
              <a:t>Arvoliberalismi e</a:t>
            </a:r>
            <a:r>
              <a:rPr lang="fi-FI" smtClean="0"/>
              <a:t>i </a:t>
            </a:r>
            <a:r>
              <a:rPr lang="fi-FI"/>
              <a:t>suvaitse </a:t>
            </a:r>
            <a:r>
              <a:rPr lang="fi-FI" smtClean="0"/>
              <a:t>suvaitsemattomuutta.</a:t>
            </a:r>
            <a:endParaRPr lang="fi-FI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2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2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1000"/>
                                        <p:tgtEl>
                                          <p:spTgt spid="12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12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2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129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129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1000"/>
                                        <p:tgtEl>
                                          <p:spTgt spid="129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1000"/>
                                        <p:tgtEl>
                                          <p:spTgt spid="12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Idea3_pp-ope_pohja">
  <a:themeElements>
    <a:clrScheme name="Blank Presentation 4">
      <a:dk1>
        <a:srgbClr val="000000"/>
      </a:dk1>
      <a:lt1>
        <a:srgbClr val="DEF6F1"/>
      </a:lt1>
      <a:dk2>
        <a:srgbClr val="000000"/>
      </a:dk2>
      <a:lt2>
        <a:srgbClr val="969696"/>
      </a:lt2>
      <a:accent1>
        <a:srgbClr val="FFFFFF"/>
      </a:accent1>
      <a:accent2>
        <a:srgbClr val="8DC6FF"/>
      </a:accent2>
      <a:accent3>
        <a:srgbClr val="ECFAF7"/>
      </a:accent3>
      <a:accent4>
        <a:srgbClr val="000000"/>
      </a:accent4>
      <a:accent5>
        <a:srgbClr val="FFFFFF"/>
      </a:accent5>
      <a:accent6>
        <a:srgbClr val="7FB3E7"/>
      </a:accent6>
      <a:hlink>
        <a:srgbClr val="0066CC"/>
      </a:hlink>
      <a:folHlink>
        <a:srgbClr val="00A80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Theme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</TotalTime>
  <Words>374</Words>
  <Application>Microsoft Office PowerPoint</Application>
  <PresentationFormat>Näytössä katseltava diaesitys (4:3)</PresentationFormat>
  <Paragraphs>69</Paragraphs>
  <Slides>7</Slides>
  <Notes>7</Notes>
  <HiddenSlides>0</HiddenSlides>
  <MMClips>0</MMClips>
  <ScaleCrop>false</ScaleCrop>
  <HeadingPairs>
    <vt:vector size="6" baseType="variant">
      <vt:variant>
        <vt:lpstr>Käytetyt fontit</vt:lpstr>
      </vt:variant>
      <vt:variant>
        <vt:i4>4</vt:i4>
      </vt:variant>
      <vt:variant>
        <vt:lpstr>Teema</vt:lpstr>
      </vt:variant>
      <vt:variant>
        <vt:i4>1</vt:i4>
      </vt:variant>
      <vt:variant>
        <vt:lpstr>Dian otsikot</vt:lpstr>
      </vt:variant>
      <vt:variant>
        <vt:i4>7</vt:i4>
      </vt:variant>
    </vt:vector>
  </HeadingPairs>
  <TitlesOfParts>
    <vt:vector size="12" baseType="lpstr">
      <vt:lpstr>Arial</vt:lpstr>
      <vt:lpstr>Calibri</vt:lpstr>
      <vt:lpstr>Merriweather Sans</vt:lpstr>
      <vt:lpstr>Verdana</vt:lpstr>
      <vt:lpstr>Idea3_pp-ope_pohja</vt:lpstr>
      <vt:lpstr>PowerPoint-esitys</vt:lpstr>
      <vt:lpstr>Virittäytyminen aiheeseen</vt:lpstr>
      <vt:lpstr>Libertarismi</vt:lpstr>
      <vt:lpstr>Sosiaaliliberalismi</vt:lpstr>
      <vt:lpstr>Talousliberalismi</vt:lpstr>
      <vt:lpstr>Näkymätön käsi</vt:lpstr>
      <vt:lpstr>Arvoliberalismi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>Rakkolainen Mari</dc:creator>
  <cp:lastModifiedBy>Rakkolainen Mari</cp:lastModifiedBy>
  <cp:revision>3</cp:revision>
  <dcterms:modified xsi:type="dcterms:W3CDTF">2017-08-31T10:44:00Z</dcterms:modified>
</cp:coreProperties>
</file>