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89" r:id="rId3"/>
    <p:sldId id="290"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8" autoAdjust="0"/>
    <p:restoredTop sz="94660"/>
  </p:normalViewPr>
  <p:slideViewPr>
    <p:cSldViewPr snapToGrid="0">
      <p:cViewPr varScale="1">
        <p:scale>
          <a:sx n="62" d="100"/>
          <a:sy n="62" d="100"/>
        </p:scale>
        <p:origin x="48" y="1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C084F3-BD88-4934-AC83-7A9F7913EA0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83A332C2-BBD5-454B-98E3-E5A31F01A102}">
      <dgm:prSet/>
      <dgm:spPr/>
      <dgm:t>
        <a:bodyPr/>
        <a:lstStyle/>
        <a:p>
          <a:r>
            <a:rPr lang="fi-FI"/>
            <a:t>Asiakkaan olemassa olevat hoitotahot</a:t>
          </a:r>
        </a:p>
      </dgm:t>
    </dgm:pt>
    <dgm:pt modelId="{E20EA8FE-9CF8-4338-929A-DEE7A3ED81FF}" type="parTrans" cxnId="{D589E2D2-3AD6-4D0A-9BA8-1968E1DF2479}">
      <dgm:prSet/>
      <dgm:spPr/>
      <dgm:t>
        <a:bodyPr/>
        <a:lstStyle/>
        <a:p>
          <a:endParaRPr lang="en-US"/>
        </a:p>
      </dgm:t>
    </dgm:pt>
    <dgm:pt modelId="{CB4BB5D2-0BBB-4126-8EB2-A84AF67B8348}" type="sibTrans" cxnId="{D589E2D2-3AD6-4D0A-9BA8-1968E1DF2479}">
      <dgm:prSet/>
      <dgm:spPr/>
      <dgm:t>
        <a:bodyPr/>
        <a:lstStyle/>
        <a:p>
          <a:endParaRPr lang="en-US"/>
        </a:p>
      </dgm:t>
    </dgm:pt>
    <dgm:pt modelId="{061E485A-B32C-4F1F-AFEF-E3A2F325EBC7}">
      <dgm:prSet/>
      <dgm:spPr/>
      <dgm:t>
        <a:bodyPr/>
        <a:lstStyle/>
        <a:p>
          <a:r>
            <a:rPr lang="fi-FI"/>
            <a:t>Alussa kartoituksen tärkeys</a:t>
          </a:r>
        </a:p>
      </dgm:t>
    </dgm:pt>
    <dgm:pt modelId="{A778BA00-0430-47F3-8090-39F0D736F323}" type="parTrans" cxnId="{278F9344-BD0C-4640-9E56-3C1955DD1C1A}">
      <dgm:prSet/>
      <dgm:spPr/>
      <dgm:t>
        <a:bodyPr/>
        <a:lstStyle/>
        <a:p>
          <a:endParaRPr lang="en-US"/>
        </a:p>
      </dgm:t>
    </dgm:pt>
    <dgm:pt modelId="{0E414836-3707-4B02-AB42-EC9191C151CC}" type="sibTrans" cxnId="{278F9344-BD0C-4640-9E56-3C1955DD1C1A}">
      <dgm:prSet/>
      <dgm:spPr/>
      <dgm:t>
        <a:bodyPr/>
        <a:lstStyle/>
        <a:p>
          <a:endParaRPr lang="en-US"/>
        </a:p>
      </dgm:t>
    </dgm:pt>
    <dgm:pt modelId="{313410D8-2025-4942-805C-425D61F872CC}">
      <dgm:prSet/>
      <dgm:spPr/>
      <dgm:t>
        <a:bodyPr/>
        <a:lstStyle/>
        <a:p>
          <a:r>
            <a:rPr lang="fi-FI"/>
            <a:t>Yhteistyö kumppanit</a:t>
          </a:r>
        </a:p>
      </dgm:t>
    </dgm:pt>
    <dgm:pt modelId="{DD06B943-F4A7-44D6-BA24-7DE2059D5719}" type="parTrans" cxnId="{0B95D600-859F-41C5-9859-857F744E8CCC}">
      <dgm:prSet/>
      <dgm:spPr/>
      <dgm:t>
        <a:bodyPr/>
        <a:lstStyle/>
        <a:p>
          <a:endParaRPr lang="en-US"/>
        </a:p>
      </dgm:t>
    </dgm:pt>
    <dgm:pt modelId="{8AD25B52-ED6C-4D46-8AE3-95E44DB3AB15}" type="sibTrans" cxnId="{0B95D600-859F-41C5-9859-857F744E8CCC}">
      <dgm:prSet/>
      <dgm:spPr/>
      <dgm:t>
        <a:bodyPr/>
        <a:lstStyle/>
        <a:p>
          <a:endParaRPr lang="en-US"/>
        </a:p>
      </dgm:t>
    </dgm:pt>
    <dgm:pt modelId="{709F44A5-75E4-4EB3-AB34-5B5A5BCC6C9E}">
      <dgm:prSet/>
      <dgm:spPr/>
      <dgm:t>
        <a:bodyPr/>
        <a:lstStyle/>
        <a:p>
          <a:r>
            <a:rPr lang="fi-FI"/>
            <a:t>Te-toimisto / työelämäpalvelut</a:t>
          </a:r>
        </a:p>
      </dgm:t>
    </dgm:pt>
    <dgm:pt modelId="{4ACCC4F0-EA50-4C9C-8402-C1E0A0CE4882}" type="parTrans" cxnId="{22DC1E9D-E897-498E-B0D4-B24BE6C19894}">
      <dgm:prSet/>
      <dgm:spPr/>
      <dgm:t>
        <a:bodyPr/>
        <a:lstStyle/>
        <a:p>
          <a:endParaRPr lang="en-US"/>
        </a:p>
      </dgm:t>
    </dgm:pt>
    <dgm:pt modelId="{E9A05300-CD72-4C87-BB11-181DF1FEB798}" type="sibTrans" cxnId="{22DC1E9D-E897-498E-B0D4-B24BE6C19894}">
      <dgm:prSet/>
      <dgm:spPr/>
      <dgm:t>
        <a:bodyPr/>
        <a:lstStyle/>
        <a:p>
          <a:endParaRPr lang="en-US"/>
        </a:p>
      </dgm:t>
    </dgm:pt>
    <dgm:pt modelId="{BBB872EF-8DE8-4860-88C9-C82CDCAA20AF}">
      <dgm:prSet/>
      <dgm:spPr/>
      <dgm:t>
        <a:bodyPr/>
        <a:lstStyle/>
        <a:p>
          <a:r>
            <a:rPr lang="fi-FI"/>
            <a:t>Psykiatrian poliklinikka</a:t>
          </a:r>
        </a:p>
      </dgm:t>
    </dgm:pt>
    <dgm:pt modelId="{87A3F855-D93C-4E4B-9D84-298C5914AEB9}" type="parTrans" cxnId="{6040CC58-E052-424E-BD22-2C9A92F4C38F}">
      <dgm:prSet/>
      <dgm:spPr/>
      <dgm:t>
        <a:bodyPr/>
        <a:lstStyle/>
        <a:p>
          <a:endParaRPr lang="en-US"/>
        </a:p>
      </dgm:t>
    </dgm:pt>
    <dgm:pt modelId="{2295DE8D-B5AD-4E54-9050-3E3A1235BD31}" type="sibTrans" cxnId="{6040CC58-E052-424E-BD22-2C9A92F4C38F}">
      <dgm:prSet/>
      <dgm:spPr/>
      <dgm:t>
        <a:bodyPr/>
        <a:lstStyle/>
        <a:p>
          <a:endParaRPr lang="en-US"/>
        </a:p>
      </dgm:t>
    </dgm:pt>
    <dgm:pt modelId="{F63FC2B4-9D81-4C04-A557-9796716410F1}">
      <dgm:prSet/>
      <dgm:spPr/>
      <dgm:t>
        <a:bodyPr/>
        <a:lstStyle/>
        <a:p>
          <a:r>
            <a:rPr lang="fi-FI"/>
            <a:t>Miepä –palvelut</a:t>
          </a:r>
        </a:p>
      </dgm:t>
    </dgm:pt>
    <dgm:pt modelId="{C469A70A-2903-4400-9C55-2AF420B5A060}" type="parTrans" cxnId="{5568C206-8B14-4E44-956A-333585217D4F}">
      <dgm:prSet/>
      <dgm:spPr/>
      <dgm:t>
        <a:bodyPr/>
        <a:lstStyle/>
        <a:p>
          <a:endParaRPr lang="en-US"/>
        </a:p>
      </dgm:t>
    </dgm:pt>
    <dgm:pt modelId="{02D3695C-7A5B-45F3-A508-67E1A33EDEB7}" type="sibTrans" cxnId="{5568C206-8B14-4E44-956A-333585217D4F}">
      <dgm:prSet/>
      <dgm:spPr/>
      <dgm:t>
        <a:bodyPr/>
        <a:lstStyle/>
        <a:p>
          <a:endParaRPr lang="en-US"/>
        </a:p>
      </dgm:t>
    </dgm:pt>
    <dgm:pt modelId="{164D4856-D0AA-4104-B20C-352C69993467}">
      <dgm:prSet/>
      <dgm:spPr/>
      <dgm:t>
        <a:bodyPr/>
        <a:lstStyle/>
        <a:p>
          <a:r>
            <a:rPr lang="fi-FI"/>
            <a:t>A-klinikka</a:t>
          </a:r>
        </a:p>
      </dgm:t>
    </dgm:pt>
    <dgm:pt modelId="{1491F262-4E4E-4930-8CEA-62185EA0848C}" type="parTrans" cxnId="{D8DDA036-4396-4873-BF84-2306AF3AF435}">
      <dgm:prSet/>
      <dgm:spPr/>
      <dgm:t>
        <a:bodyPr/>
        <a:lstStyle/>
        <a:p>
          <a:endParaRPr lang="en-US"/>
        </a:p>
      </dgm:t>
    </dgm:pt>
    <dgm:pt modelId="{5774DB85-122A-4487-84CC-6114A92AB08F}" type="sibTrans" cxnId="{D8DDA036-4396-4873-BF84-2306AF3AF435}">
      <dgm:prSet/>
      <dgm:spPr/>
      <dgm:t>
        <a:bodyPr/>
        <a:lstStyle/>
        <a:p>
          <a:endParaRPr lang="en-US"/>
        </a:p>
      </dgm:t>
    </dgm:pt>
    <dgm:pt modelId="{140FD167-C00B-4908-9308-1FFB48B95240}">
      <dgm:prSet/>
      <dgm:spPr/>
      <dgm:t>
        <a:bodyPr/>
        <a:lstStyle/>
        <a:p>
          <a:r>
            <a:rPr lang="fi-FI"/>
            <a:t>Korvaushoito</a:t>
          </a:r>
        </a:p>
      </dgm:t>
    </dgm:pt>
    <dgm:pt modelId="{A6DE0E5C-398E-4F5A-8EFA-4681DC3BDB0C}" type="parTrans" cxnId="{1D29B48A-C078-4EE4-A2A1-E6338EC89A56}">
      <dgm:prSet/>
      <dgm:spPr/>
      <dgm:t>
        <a:bodyPr/>
        <a:lstStyle/>
        <a:p>
          <a:endParaRPr lang="en-US"/>
        </a:p>
      </dgm:t>
    </dgm:pt>
    <dgm:pt modelId="{6695A642-DCEE-4D6F-89C6-1AB61892331F}" type="sibTrans" cxnId="{1D29B48A-C078-4EE4-A2A1-E6338EC89A56}">
      <dgm:prSet/>
      <dgm:spPr/>
      <dgm:t>
        <a:bodyPr/>
        <a:lstStyle/>
        <a:p>
          <a:endParaRPr lang="en-US"/>
        </a:p>
      </dgm:t>
    </dgm:pt>
    <dgm:pt modelId="{88778B77-D596-4662-B606-889B5A8BFFE1}">
      <dgm:prSet/>
      <dgm:spPr/>
      <dgm:t>
        <a:bodyPr/>
        <a:lstStyle/>
        <a:p>
          <a:r>
            <a:rPr lang="fi-FI"/>
            <a:t>Etsivä nuorisotyö</a:t>
          </a:r>
        </a:p>
      </dgm:t>
    </dgm:pt>
    <dgm:pt modelId="{7E68A091-0323-450D-B711-1378406EB727}" type="parTrans" cxnId="{5C095C31-DEA1-4B42-87BD-171F85621062}">
      <dgm:prSet/>
      <dgm:spPr/>
      <dgm:t>
        <a:bodyPr/>
        <a:lstStyle/>
        <a:p>
          <a:endParaRPr lang="en-US"/>
        </a:p>
      </dgm:t>
    </dgm:pt>
    <dgm:pt modelId="{D2FB9438-081A-4FE4-9688-5DCB23EB2660}" type="sibTrans" cxnId="{5C095C31-DEA1-4B42-87BD-171F85621062}">
      <dgm:prSet/>
      <dgm:spPr/>
      <dgm:t>
        <a:bodyPr/>
        <a:lstStyle/>
        <a:p>
          <a:endParaRPr lang="en-US"/>
        </a:p>
      </dgm:t>
    </dgm:pt>
    <dgm:pt modelId="{A1739198-1FB2-4E7B-ABB7-3355713FEDB3}">
      <dgm:prSet/>
      <dgm:spPr/>
      <dgm:t>
        <a:bodyPr/>
        <a:lstStyle/>
        <a:p>
          <a:r>
            <a:rPr lang="fi-FI"/>
            <a:t>Asumispalvelut</a:t>
          </a:r>
        </a:p>
      </dgm:t>
    </dgm:pt>
    <dgm:pt modelId="{2A923B94-FA5D-4F60-8AB7-7F4057186D4F}" type="parTrans" cxnId="{15AEEA50-F297-4935-AFD5-B78C6B2410D8}">
      <dgm:prSet/>
      <dgm:spPr/>
      <dgm:t>
        <a:bodyPr/>
        <a:lstStyle/>
        <a:p>
          <a:endParaRPr lang="en-US"/>
        </a:p>
      </dgm:t>
    </dgm:pt>
    <dgm:pt modelId="{AB3DFA9B-C894-4EC5-84F9-35224FE6BD8A}" type="sibTrans" cxnId="{15AEEA50-F297-4935-AFD5-B78C6B2410D8}">
      <dgm:prSet/>
      <dgm:spPr/>
      <dgm:t>
        <a:bodyPr/>
        <a:lstStyle/>
        <a:p>
          <a:endParaRPr lang="en-US"/>
        </a:p>
      </dgm:t>
    </dgm:pt>
    <dgm:pt modelId="{0ACBA12B-356C-4D7E-A73D-EE347D51A1DF}">
      <dgm:prSet/>
      <dgm:spPr/>
      <dgm:t>
        <a:bodyPr/>
        <a:lstStyle/>
        <a:p>
          <a:r>
            <a:rPr lang="fi-FI"/>
            <a:t>Vammaispalvelut</a:t>
          </a:r>
        </a:p>
      </dgm:t>
    </dgm:pt>
    <dgm:pt modelId="{0BF77E3D-6911-44B3-9428-2A52DEE84F96}" type="parTrans" cxnId="{3CE09DEC-3281-48D2-9CE9-056B995AF852}">
      <dgm:prSet/>
      <dgm:spPr/>
      <dgm:t>
        <a:bodyPr/>
        <a:lstStyle/>
        <a:p>
          <a:endParaRPr lang="en-US"/>
        </a:p>
      </dgm:t>
    </dgm:pt>
    <dgm:pt modelId="{D8B08CC4-09B1-4E98-B79F-222894F95D0C}" type="sibTrans" cxnId="{3CE09DEC-3281-48D2-9CE9-056B995AF852}">
      <dgm:prSet/>
      <dgm:spPr/>
      <dgm:t>
        <a:bodyPr/>
        <a:lstStyle/>
        <a:p>
          <a:endParaRPr lang="en-US"/>
        </a:p>
      </dgm:t>
    </dgm:pt>
    <dgm:pt modelId="{441053B7-025C-4EB0-B542-C79481165971}">
      <dgm:prSet/>
      <dgm:spPr/>
      <dgm:t>
        <a:bodyPr/>
        <a:lstStyle/>
        <a:p>
          <a:r>
            <a:rPr lang="fi-FI"/>
            <a:t>Aikuissosiaalityö</a:t>
          </a:r>
        </a:p>
      </dgm:t>
    </dgm:pt>
    <dgm:pt modelId="{6CFC8B24-7E92-4F83-BA38-03E392AA2E72}" type="parTrans" cxnId="{8E467757-F2AB-48A1-945F-91D89CF19C43}">
      <dgm:prSet/>
      <dgm:spPr/>
      <dgm:t>
        <a:bodyPr/>
        <a:lstStyle/>
        <a:p>
          <a:endParaRPr lang="en-US"/>
        </a:p>
      </dgm:t>
    </dgm:pt>
    <dgm:pt modelId="{C934D182-F6D1-46A8-A8F6-427A3E5A7CBF}" type="sibTrans" cxnId="{8E467757-F2AB-48A1-945F-91D89CF19C43}">
      <dgm:prSet/>
      <dgm:spPr/>
      <dgm:t>
        <a:bodyPr/>
        <a:lstStyle/>
        <a:p>
          <a:endParaRPr lang="en-US"/>
        </a:p>
      </dgm:t>
    </dgm:pt>
    <dgm:pt modelId="{2A7E609B-8737-4A11-A719-51EEC7BCC89E}">
      <dgm:prSet/>
      <dgm:spPr/>
      <dgm:t>
        <a:bodyPr/>
        <a:lstStyle/>
        <a:p>
          <a:r>
            <a:rPr lang="fi-FI"/>
            <a:t>Terveyssosiaalityö</a:t>
          </a:r>
        </a:p>
      </dgm:t>
    </dgm:pt>
    <dgm:pt modelId="{B205FB3D-4DCA-45B4-850D-082844D9ACA2}" type="parTrans" cxnId="{22D627DC-EE6F-4670-B952-E1934B1839DB}">
      <dgm:prSet/>
      <dgm:spPr/>
      <dgm:t>
        <a:bodyPr/>
        <a:lstStyle/>
        <a:p>
          <a:endParaRPr lang="en-US"/>
        </a:p>
      </dgm:t>
    </dgm:pt>
    <dgm:pt modelId="{B45C9EF8-2584-4792-AA6B-2672587B21BE}" type="sibTrans" cxnId="{22D627DC-EE6F-4670-B952-E1934B1839DB}">
      <dgm:prSet/>
      <dgm:spPr/>
      <dgm:t>
        <a:bodyPr/>
        <a:lstStyle/>
        <a:p>
          <a:endParaRPr lang="en-US"/>
        </a:p>
      </dgm:t>
    </dgm:pt>
    <dgm:pt modelId="{512F8B68-D444-4AEB-99A9-D2FDA7452B00}">
      <dgm:prSet/>
      <dgm:spPr/>
      <dgm:t>
        <a:bodyPr/>
        <a:lstStyle/>
        <a:p>
          <a:r>
            <a:rPr lang="fi-FI"/>
            <a:t>Muita…</a:t>
          </a:r>
        </a:p>
      </dgm:t>
    </dgm:pt>
    <dgm:pt modelId="{61FE80F2-9695-497D-8645-2B64CC7927C8}" type="parTrans" cxnId="{3563CAD5-B21B-4F11-AA3B-19BB2A46F5F5}">
      <dgm:prSet/>
      <dgm:spPr/>
      <dgm:t>
        <a:bodyPr/>
        <a:lstStyle/>
        <a:p>
          <a:endParaRPr lang="en-US"/>
        </a:p>
      </dgm:t>
    </dgm:pt>
    <dgm:pt modelId="{B48803E2-5A24-494E-A810-EC64BD5D7780}" type="sibTrans" cxnId="{3563CAD5-B21B-4F11-AA3B-19BB2A46F5F5}">
      <dgm:prSet/>
      <dgm:spPr/>
      <dgm:t>
        <a:bodyPr/>
        <a:lstStyle/>
        <a:p>
          <a:endParaRPr lang="en-US"/>
        </a:p>
      </dgm:t>
    </dgm:pt>
    <dgm:pt modelId="{9D43F12E-A07B-40DF-86CF-DDC3A5DA56EC}" type="pres">
      <dgm:prSet presAssocID="{88C084F3-BD88-4934-AC83-7A9F7913EA0B}" presName="linear" presStyleCnt="0">
        <dgm:presLayoutVars>
          <dgm:animLvl val="lvl"/>
          <dgm:resizeHandles val="exact"/>
        </dgm:presLayoutVars>
      </dgm:prSet>
      <dgm:spPr/>
    </dgm:pt>
    <dgm:pt modelId="{A3961E4D-A48E-405D-8621-1E72EEA1289D}" type="pres">
      <dgm:prSet presAssocID="{83A332C2-BBD5-454B-98E3-E5A31F01A102}" presName="parentText" presStyleLbl="node1" presStyleIdx="0" presStyleCnt="3">
        <dgm:presLayoutVars>
          <dgm:chMax val="0"/>
          <dgm:bulletEnabled val="1"/>
        </dgm:presLayoutVars>
      </dgm:prSet>
      <dgm:spPr/>
    </dgm:pt>
    <dgm:pt modelId="{4EF83A35-8FE5-4325-9420-CDB80A648DAE}" type="pres">
      <dgm:prSet presAssocID="{CB4BB5D2-0BBB-4126-8EB2-A84AF67B8348}" presName="spacer" presStyleCnt="0"/>
      <dgm:spPr/>
    </dgm:pt>
    <dgm:pt modelId="{EBCCD020-EE50-4186-81B0-C71D8BEAC185}" type="pres">
      <dgm:prSet presAssocID="{061E485A-B32C-4F1F-AFEF-E3A2F325EBC7}" presName="parentText" presStyleLbl="node1" presStyleIdx="1" presStyleCnt="3">
        <dgm:presLayoutVars>
          <dgm:chMax val="0"/>
          <dgm:bulletEnabled val="1"/>
        </dgm:presLayoutVars>
      </dgm:prSet>
      <dgm:spPr/>
    </dgm:pt>
    <dgm:pt modelId="{28F506B5-5149-4165-97BB-B0928F8891EE}" type="pres">
      <dgm:prSet presAssocID="{0E414836-3707-4B02-AB42-EC9191C151CC}" presName="spacer" presStyleCnt="0"/>
      <dgm:spPr/>
    </dgm:pt>
    <dgm:pt modelId="{7588C67F-108F-4F7C-ADD2-9C5653842F3E}" type="pres">
      <dgm:prSet presAssocID="{313410D8-2025-4942-805C-425D61F872CC}" presName="parentText" presStyleLbl="node1" presStyleIdx="2" presStyleCnt="3">
        <dgm:presLayoutVars>
          <dgm:chMax val="0"/>
          <dgm:bulletEnabled val="1"/>
        </dgm:presLayoutVars>
      </dgm:prSet>
      <dgm:spPr/>
    </dgm:pt>
    <dgm:pt modelId="{01A630FE-78ED-484D-AA55-59FAF6523F33}" type="pres">
      <dgm:prSet presAssocID="{313410D8-2025-4942-805C-425D61F872CC}" presName="childText" presStyleLbl="revTx" presStyleIdx="0" presStyleCnt="1">
        <dgm:presLayoutVars>
          <dgm:bulletEnabled val="1"/>
        </dgm:presLayoutVars>
      </dgm:prSet>
      <dgm:spPr/>
    </dgm:pt>
  </dgm:ptLst>
  <dgm:cxnLst>
    <dgm:cxn modelId="{0B95D600-859F-41C5-9859-857F744E8CCC}" srcId="{88C084F3-BD88-4934-AC83-7A9F7913EA0B}" destId="{313410D8-2025-4942-805C-425D61F872CC}" srcOrd="2" destOrd="0" parTransId="{DD06B943-F4A7-44D6-BA24-7DE2059D5719}" sibTransId="{8AD25B52-ED6C-4D46-8AE3-95E44DB3AB15}"/>
    <dgm:cxn modelId="{F60DD405-BB87-4C11-B384-051E9A0B9C27}" type="presOf" srcId="{0ACBA12B-356C-4D7E-A73D-EE347D51A1DF}" destId="{01A630FE-78ED-484D-AA55-59FAF6523F33}" srcOrd="0" destOrd="7" presId="urn:microsoft.com/office/officeart/2005/8/layout/vList2"/>
    <dgm:cxn modelId="{5568C206-8B14-4E44-956A-333585217D4F}" srcId="{313410D8-2025-4942-805C-425D61F872CC}" destId="{F63FC2B4-9D81-4C04-A557-9796716410F1}" srcOrd="2" destOrd="0" parTransId="{C469A70A-2903-4400-9C55-2AF420B5A060}" sibTransId="{02D3695C-7A5B-45F3-A508-67E1A33EDEB7}"/>
    <dgm:cxn modelId="{F5C61F1A-6BB7-48B5-9929-2343A14EE0A4}" type="presOf" srcId="{2A7E609B-8737-4A11-A719-51EEC7BCC89E}" destId="{01A630FE-78ED-484D-AA55-59FAF6523F33}" srcOrd="0" destOrd="9" presId="urn:microsoft.com/office/officeart/2005/8/layout/vList2"/>
    <dgm:cxn modelId="{1046632D-AFC4-449F-8039-E8528CD56AE4}" type="presOf" srcId="{88C084F3-BD88-4934-AC83-7A9F7913EA0B}" destId="{9D43F12E-A07B-40DF-86CF-DDC3A5DA56EC}" srcOrd="0" destOrd="0" presId="urn:microsoft.com/office/officeart/2005/8/layout/vList2"/>
    <dgm:cxn modelId="{5C095C31-DEA1-4B42-87BD-171F85621062}" srcId="{313410D8-2025-4942-805C-425D61F872CC}" destId="{88778B77-D596-4662-B606-889B5A8BFFE1}" srcOrd="5" destOrd="0" parTransId="{7E68A091-0323-450D-B711-1378406EB727}" sibTransId="{D2FB9438-081A-4FE4-9688-5DCB23EB2660}"/>
    <dgm:cxn modelId="{D8DDA036-4396-4873-BF84-2306AF3AF435}" srcId="{313410D8-2025-4942-805C-425D61F872CC}" destId="{164D4856-D0AA-4104-B20C-352C69993467}" srcOrd="3" destOrd="0" parTransId="{1491F262-4E4E-4930-8CEA-62185EA0848C}" sibTransId="{5774DB85-122A-4487-84CC-6114A92AB08F}"/>
    <dgm:cxn modelId="{46C89838-6F9A-40EE-BD35-8DAB131ECA98}" type="presOf" srcId="{512F8B68-D444-4AEB-99A9-D2FDA7452B00}" destId="{01A630FE-78ED-484D-AA55-59FAF6523F33}" srcOrd="0" destOrd="10" presId="urn:microsoft.com/office/officeart/2005/8/layout/vList2"/>
    <dgm:cxn modelId="{C4CD5D5D-B60A-4DA0-911D-11848A87586D}" type="presOf" srcId="{A1739198-1FB2-4E7B-ABB7-3355713FEDB3}" destId="{01A630FE-78ED-484D-AA55-59FAF6523F33}" srcOrd="0" destOrd="6" presId="urn:microsoft.com/office/officeart/2005/8/layout/vList2"/>
    <dgm:cxn modelId="{278F9344-BD0C-4640-9E56-3C1955DD1C1A}" srcId="{88C084F3-BD88-4934-AC83-7A9F7913EA0B}" destId="{061E485A-B32C-4F1F-AFEF-E3A2F325EBC7}" srcOrd="1" destOrd="0" parTransId="{A778BA00-0430-47F3-8090-39F0D736F323}" sibTransId="{0E414836-3707-4B02-AB42-EC9191C151CC}"/>
    <dgm:cxn modelId="{15AEEA50-F297-4935-AFD5-B78C6B2410D8}" srcId="{313410D8-2025-4942-805C-425D61F872CC}" destId="{A1739198-1FB2-4E7B-ABB7-3355713FEDB3}" srcOrd="6" destOrd="0" parTransId="{2A923B94-FA5D-4F60-8AB7-7F4057186D4F}" sibTransId="{AB3DFA9B-C894-4EC5-84F9-35224FE6BD8A}"/>
    <dgm:cxn modelId="{8E467757-F2AB-48A1-945F-91D89CF19C43}" srcId="{313410D8-2025-4942-805C-425D61F872CC}" destId="{441053B7-025C-4EB0-B542-C79481165971}" srcOrd="8" destOrd="0" parTransId="{6CFC8B24-7E92-4F83-BA38-03E392AA2E72}" sibTransId="{C934D182-F6D1-46A8-A8F6-427A3E5A7CBF}"/>
    <dgm:cxn modelId="{6040CC58-E052-424E-BD22-2C9A92F4C38F}" srcId="{313410D8-2025-4942-805C-425D61F872CC}" destId="{BBB872EF-8DE8-4860-88C9-C82CDCAA20AF}" srcOrd="1" destOrd="0" parTransId="{87A3F855-D93C-4E4B-9D84-298C5914AEB9}" sibTransId="{2295DE8D-B5AD-4E54-9050-3E3A1235BD31}"/>
    <dgm:cxn modelId="{215ED27B-E1C2-4057-9334-5391AC0769A0}" type="presOf" srcId="{83A332C2-BBD5-454B-98E3-E5A31F01A102}" destId="{A3961E4D-A48E-405D-8621-1E72EEA1289D}" srcOrd="0" destOrd="0" presId="urn:microsoft.com/office/officeart/2005/8/layout/vList2"/>
    <dgm:cxn modelId="{8DCF0987-3480-4F19-8A9E-83DF19756AA2}" type="presOf" srcId="{709F44A5-75E4-4EB3-AB34-5B5A5BCC6C9E}" destId="{01A630FE-78ED-484D-AA55-59FAF6523F33}" srcOrd="0" destOrd="0" presId="urn:microsoft.com/office/officeart/2005/8/layout/vList2"/>
    <dgm:cxn modelId="{0C48348A-C6F7-41E6-A7BF-407E4607C234}" type="presOf" srcId="{441053B7-025C-4EB0-B542-C79481165971}" destId="{01A630FE-78ED-484D-AA55-59FAF6523F33}" srcOrd="0" destOrd="8" presId="urn:microsoft.com/office/officeart/2005/8/layout/vList2"/>
    <dgm:cxn modelId="{1D29B48A-C078-4EE4-A2A1-E6338EC89A56}" srcId="{313410D8-2025-4942-805C-425D61F872CC}" destId="{140FD167-C00B-4908-9308-1FFB48B95240}" srcOrd="4" destOrd="0" parTransId="{A6DE0E5C-398E-4F5A-8EFA-4681DC3BDB0C}" sibTransId="{6695A642-DCEE-4D6F-89C6-1AB61892331F}"/>
    <dgm:cxn modelId="{5B92B78E-73D6-4220-8CC9-5149332176DD}" type="presOf" srcId="{164D4856-D0AA-4104-B20C-352C69993467}" destId="{01A630FE-78ED-484D-AA55-59FAF6523F33}" srcOrd="0" destOrd="3" presId="urn:microsoft.com/office/officeart/2005/8/layout/vList2"/>
    <dgm:cxn modelId="{C2846198-404E-422B-8F9A-A00BD7D32AA3}" type="presOf" srcId="{140FD167-C00B-4908-9308-1FFB48B95240}" destId="{01A630FE-78ED-484D-AA55-59FAF6523F33}" srcOrd="0" destOrd="4" presId="urn:microsoft.com/office/officeart/2005/8/layout/vList2"/>
    <dgm:cxn modelId="{22DC1E9D-E897-498E-B0D4-B24BE6C19894}" srcId="{313410D8-2025-4942-805C-425D61F872CC}" destId="{709F44A5-75E4-4EB3-AB34-5B5A5BCC6C9E}" srcOrd="0" destOrd="0" parTransId="{4ACCC4F0-EA50-4C9C-8402-C1E0A0CE4882}" sibTransId="{E9A05300-CD72-4C87-BB11-181DF1FEB798}"/>
    <dgm:cxn modelId="{7D1164A7-B648-4822-92BA-211210874BBD}" type="presOf" srcId="{BBB872EF-8DE8-4860-88C9-C82CDCAA20AF}" destId="{01A630FE-78ED-484D-AA55-59FAF6523F33}" srcOrd="0" destOrd="1" presId="urn:microsoft.com/office/officeart/2005/8/layout/vList2"/>
    <dgm:cxn modelId="{2521C9BD-234F-4367-9B68-3ECF0D7B3A45}" type="presOf" srcId="{313410D8-2025-4942-805C-425D61F872CC}" destId="{7588C67F-108F-4F7C-ADD2-9C5653842F3E}" srcOrd="0" destOrd="0" presId="urn:microsoft.com/office/officeart/2005/8/layout/vList2"/>
    <dgm:cxn modelId="{3F771ACC-6462-45C6-A69C-2B207ACB0B58}" type="presOf" srcId="{061E485A-B32C-4F1F-AFEF-E3A2F325EBC7}" destId="{EBCCD020-EE50-4186-81B0-C71D8BEAC185}" srcOrd="0" destOrd="0" presId="urn:microsoft.com/office/officeart/2005/8/layout/vList2"/>
    <dgm:cxn modelId="{21436FCD-0FD7-4BAF-B65F-7F16B8518F92}" type="presOf" srcId="{88778B77-D596-4662-B606-889B5A8BFFE1}" destId="{01A630FE-78ED-484D-AA55-59FAF6523F33}" srcOrd="0" destOrd="5" presId="urn:microsoft.com/office/officeart/2005/8/layout/vList2"/>
    <dgm:cxn modelId="{D589E2D2-3AD6-4D0A-9BA8-1968E1DF2479}" srcId="{88C084F3-BD88-4934-AC83-7A9F7913EA0B}" destId="{83A332C2-BBD5-454B-98E3-E5A31F01A102}" srcOrd="0" destOrd="0" parTransId="{E20EA8FE-9CF8-4338-929A-DEE7A3ED81FF}" sibTransId="{CB4BB5D2-0BBB-4126-8EB2-A84AF67B8348}"/>
    <dgm:cxn modelId="{3563CAD5-B21B-4F11-AA3B-19BB2A46F5F5}" srcId="{313410D8-2025-4942-805C-425D61F872CC}" destId="{512F8B68-D444-4AEB-99A9-D2FDA7452B00}" srcOrd="10" destOrd="0" parTransId="{61FE80F2-9695-497D-8645-2B64CC7927C8}" sibTransId="{B48803E2-5A24-494E-A810-EC64BD5D7780}"/>
    <dgm:cxn modelId="{22D627DC-EE6F-4670-B952-E1934B1839DB}" srcId="{313410D8-2025-4942-805C-425D61F872CC}" destId="{2A7E609B-8737-4A11-A719-51EEC7BCC89E}" srcOrd="9" destOrd="0" parTransId="{B205FB3D-4DCA-45B4-850D-082844D9ACA2}" sibTransId="{B45C9EF8-2584-4792-AA6B-2672587B21BE}"/>
    <dgm:cxn modelId="{A4E880DF-640A-4C1B-8066-50917A0CE242}" type="presOf" srcId="{F63FC2B4-9D81-4C04-A557-9796716410F1}" destId="{01A630FE-78ED-484D-AA55-59FAF6523F33}" srcOrd="0" destOrd="2" presId="urn:microsoft.com/office/officeart/2005/8/layout/vList2"/>
    <dgm:cxn modelId="{3CE09DEC-3281-48D2-9CE9-056B995AF852}" srcId="{313410D8-2025-4942-805C-425D61F872CC}" destId="{0ACBA12B-356C-4D7E-A73D-EE347D51A1DF}" srcOrd="7" destOrd="0" parTransId="{0BF77E3D-6911-44B3-9428-2A52DEE84F96}" sibTransId="{D8B08CC4-09B1-4E98-B79F-222894F95D0C}"/>
    <dgm:cxn modelId="{9BE13EB0-5F90-4EB3-8EB2-5C47C27C6AB8}" type="presParOf" srcId="{9D43F12E-A07B-40DF-86CF-DDC3A5DA56EC}" destId="{A3961E4D-A48E-405D-8621-1E72EEA1289D}" srcOrd="0" destOrd="0" presId="urn:microsoft.com/office/officeart/2005/8/layout/vList2"/>
    <dgm:cxn modelId="{FAE01AAB-2BFC-46C1-AD03-571A8C13FDB8}" type="presParOf" srcId="{9D43F12E-A07B-40DF-86CF-DDC3A5DA56EC}" destId="{4EF83A35-8FE5-4325-9420-CDB80A648DAE}" srcOrd="1" destOrd="0" presId="urn:microsoft.com/office/officeart/2005/8/layout/vList2"/>
    <dgm:cxn modelId="{6F58E478-1B31-49EB-9BAF-6E5C5453017D}" type="presParOf" srcId="{9D43F12E-A07B-40DF-86CF-DDC3A5DA56EC}" destId="{EBCCD020-EE50-4186-81B0-C71D8BEAC185}" srcOrd="2" destOrd="0" presId="urn:microsoft.com/office/officeart/2005/8/layout/vList2"/>
    <dgm:cxn modelId="{22B637FD-DAFB-41C3-8459-8AFE0A2CA9FD}" type="presParOf" srcId="{9D43F12E-A07B-40DF-86CF-DDC3A5DA56EC}" destId="{28F506B5-5149-4165-97BB-B0928F8891EE}" srcOrd="3" destOrd="0" presId="urn:microsoft.com/office/officeart/2005/8/layout/vList2"/>
    <dgm:cxn modelId="{F28448C3-FF2C-4F02-A3BE-50965A7B158B}" type="presParOf" srcId="{9D43F12E-A07B-40DF-86CF-DDC3A5DA56EC}" destId="{7588C67F-108F-4F7C-ADD2-9C5653842F3E}" srcOrd="4" destOrd="0" presId="urn:microsoft.com/office/officeart/2005/8/layout/vList2"/>
    <dgm:cxn modelId="{6DFD60BA-80F2-41A8-B33A-3BF8D92DD900}" type="presParOf" srcId="{9D43F12E-A07B-40DF-86CF-DDC3A5DA56EC}" destId="{01A630FE-78ED-484D-AA55-59FAF6523F33}"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961E4D-A48E-405D-8621-1E72EEA1289D}">
      <dsp:nvSpPr>
        <dsp:cNvPr id="0" name=""/>
        <dsp:cNvSpPr/>
      </dsp:nvSpPr>
      <dsp:spPr>
        <a:xfrm>
          <a:off x="0" y="99117"/>
          <a:ext cx="5961345" cy="55165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i-FI" sz="2300" kern="1200"/>
            <a:t>Asiakkaan olemassa olevat hoitotahot</a:t>
          </a:r>
        </a:p>
      </dsp:txBody>
      <dsp:txXfrm>
        <a:off x="26930" y="126047"/>
        <a:ext cx="5907485" cy="497795"/>
      </dsp:txXfrm>
    </dsp:sp>
    <dsp:sp modelId="{EBCCD020-EE50-4186-81B0-C71D8BEAC185}">
      <dsp:nvSpPr>
        <dsp:cNvPr id="0" name=""/>
        <dsp:cNvSpPr/>
      </dsp:nvSpPr>
      <dsp:spPr>
        <a:xfrm>
          <a:off x="0" y="717012"/>
          <a:ext cx="5961345" cy="55165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i-FI" sz="2300" kern="1200"/>
            <a:t>Alussa kartoituksen tärkeys</a:t>
          </a:r>
        </a:p>
      </dsp:txBody>
      <dsp:txXfrm>
        <a:off x="26930" y="743942"/>
        <a:ext cx="5907485" cy="497795"/>
      </dsp:txXfrm>
    </dsp:sp>
    <dsp:sp modelId="{7588C67F-108F-4F7C-ADD2-9C5653842F3E}">
      <dsp:nvSpPr>
        <dsp:cNvPr id="0" name=""/>
        <dsp:cNvSpPr/>
      </dsp:nvSpPr>
      <dsp:spPr>
        <a:xfrm>
          <a:off x="0" y="1334907"/>
          <a:ext cx="5961345" cy="55165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fi-FI" sz="2300" kern="1200"/>
            <a:t>Yhteistyö kumppanit</a:t>
          </a:r>
        </a:p>
      </dsp:txBody>
      <dsp:txXfrm>
        <a:off x="26930" y="1361837"/>
        <a:ext cx="5907485" cy="497795"/>
      </dsp:txXfrm>
    </dsp:sp>
    <dsp:sp modelId="{01A630FE-78ED-484D-AA55-59FAF6523F33}">
      <dsp:nvSpPr>
        <dsp:cNvPr id="0" name=""/>
        <dsp:cNvSpPr/>
      </dsp:nvSpPr>
      <dsp:spPr>
        <a:xfrm>
          <a:off x="0" y="1886562"/>
          <a:ext cx="5961345" cy="3427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9273"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fi-FI" sz="1800" kern="1200"/>
            <a:t>Te-toimisto / työelämäpalvelut</a:t>
          </a:r>
        </a:p>
        <a:p>
          <a:pPr marL="171450" lvl="1" indent="-171450" algn="l" defTabSz="800100">
            <a:lnSpc>
              <a:spcPct val="90000"/>
            </a:lnSpc>
            <a:spcBef>
              <a:spcPct val="0"/>
            </a:spcBef>
            <a:spcAft>
              <a:spcPct val="20000"/>
            </a:spcAft>
            <a:buChar char="•"/>
          </a:pPr>
          <a:r>
            <a:rPr lang="fi-FI" sz="1800" kern="1200"/>
            <a:t>Psykiatrian poliklinikka</a:t>
          </a:r>
        </a:p>
        <a:p>
          <a:pPr marL="171450" lvl="1" indent="-171450" algn="l" defTabSz="800100">
            <a:lnSpc>
              <a:spcPct val="90000"/>
            </a:lnSpc>
            <a:spcBef>
              <a:spcPct val="0"/>
            </a:spcBef>
            <a:spcAft>
              <a:spcPct val="20000"/>
            </a:spcAft>
            <a:buChar char="•"/>
          </a:pPr>
          <a:r>
            <a:rPr lang="fi-FI" sz="1800" kern="1200"/>
            <a:t>Miepä –palvelut</a:t>
          </a:r>
        </a:p>
        <a:p>
          <a:pPr marL="171450" lvl="1" indent="-171450" algn="l" defTabSz="800100">
            <a:lnSpc>
              <a:spcPct val="90000"/>
            </a:lnSpc>
            <a:spcBef>
              <a:spcPct val="0"/>
            </a:spcBef>
            <a:spcAft>
              <a:spcPct val="20000"/>
            </a:spcAft>
            <a:buChar char="•"/>
          </a:pPr>
          <a:r>
            <a:rPr lang="fi-FI" sz="1800" kern="1200"/>
            <a:t>A-klinikka</a:t>
          </a:r>
        </a:p>
        <a:p>
          <a:pPr marL="171450" lvl="1" indent="-171450" algn="l" defTabSz="800100">
            <a:lnSpc>
              <a:spcPct val="90000"/>
            </a:lnSpc>
            <a:spcBef>
              <a:spcPct val="0"/>
            </a:spcBef>
            <a:spcAft>
              <a:spcPct val="20000"/>
            </a:spcAft>
            <a:buChar char="•"/>
          </a:pPr>
          <a:r>
            <a:rPr lang="fi-FI" sz="1800" kern="1200"/>
            <a:t>Korvaushoito</a:t>
          </a:r>
        </a:p>
        <a:p>
          <a:pPr marL="171450" lvl="1" indent="-171450" algn="l" defTabSz="800100">
            <a:lnSpc>
              <a:spcPct val="90000"/>
            </a:lnSpc>
            <a:spcBef>
              <a:spcPct val="0"/>
            </a:spcBef>
            <a:spcAft>
              <a:spcPct val="20000"/>
            </a:spcAft>
            <a:buChar char="•"/>
          </a:pPr>
          <a:r>
            <a:rPr lang="fi-FI" sz="1800" kern="1200"/>
            <a:t>Etsivä nuorisotyö</a:t>
          </a:r>
        </a:p>
        <a:p>
          <a:pPr marL="171450" lvl="1" indent="-171450" algn="l" defTabSz="800100">
            <a:lnSpc>
              <a:spcPct val="90000"/>
            </a:lnSpc>
            <a:spcBef>
              <a:spcPct val="0"/>
            </a:spcBef>
            <a:spcAft>
              <a:spcPct val="20000"/>
            </a:spcAft>
            <a:buChar char="•"/>
          </a:pPr>
          <a:r>
            <a:rPr lang="fi-FI" sz="1800" kern="1200"/>
            <a:t>Asumispalvelut</a:t>
          </a:r>
        </a:p>
        <a:p>
          <a:pPr marL="171450" lvl="1" indent="-171450" algn="l" defTabSz="800100">
            <a:lnSpc>
              <a:spcPct val="90000"/>
            </a:lnSpc>
            <a:spcBef>
              <a:spcPct val="0"/>
            </a:spcBef>
            <a:spcAft>
              <a:spcPct val="20000"/>
            </a:spcAft>
            <a:buChar char="•"/>
          </a:pPr>
          <a:r>
            <a:rPr lang="fi-FI" sz="1800" kern="1200"/>
            <a:t>Vammaispalvelut</a:t>
          </a:r>
        </a:p>
        <a:p>
          <a:pPr marL="171450" lvl="1" indent="-171450" algn="l" defTabSz="800100">
            <a:lnSpc>
              <a:spcPct val="90000"/>
            </a:lnSpc>
            <a:spcBef>
              <a:spcPct val="0"/>
            </a:spcBef>
            <a:spcAft>
              <a:spcPct val="20000"/>
            </a:spcAft>
            <a:buChar char="•"/>
          </a:pPr>
          <a:r>
            <a:rPr lang="fi-FI" sz="1800" kern="1200"/>
            <a:t>Aikuissosiaalityö</a:t>
          </a:r>
        </a:p>
        <a:p>
          <a:pPr marL="171450" lvl="1" indent="-171450" algn="l" defTabSz="800100">
            <a:lnSpc>
              <a:spcPct val="90000"/>
            </a:lnSpc>
            <a:spcBef>
              <a:spcPct val="0"/>
            </a:spcBef>
            <a:spcAft>
              <a:spcPct val="20000"/>
            </a:spcAft>
            <a:buChar char="•"/>
          </a:pPr>
          <a:r>
            <a:rPr lang="fi-FI" sz="1800" kern="1200"/>
            <a:t>Terveyssosiaalityö</a:t>
          </a:r>
        </a:p>
        <a:p>
          <a:pPr marL="171450" lvl="1" indent="-171450" algn="l" defTabSz="800100">
            <a:lnSpc>
              <a:spcPct val="90000"/>
            </a:lnSpc>
            <a:spcBef>
              <a:spcPct val="0"/>
            </a:spcBef>
            <a:spcAft>
              <a:spcPct val="20000"/>
            </a:spcAft>
            <a:buChar char="•"/>
          </a:pPr>
          <a:r>
            <a:rPr lang="fi-FI" sz="1800" kern="1200"/>
            <a:t>Muita…</a:t>
          </a:r>
        </a:p>
      </dsp:txBody>
      <dsp:txXfrm>
        <a:off x="0" y="1886562"/>
        <a:ext cx="5961345" cy="34279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11944E5-3462-4A64-9075-F218E9DBFA82}"/>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29C36542-33B1-4DD5-B95D-96E061B0AA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3418973C-3505-4A13-8878-19E1C8EFD2D4}"/>
              </a:ext>
            </a:extLst>
          </p:cNvPr>
          <p:cNvSpPr>
            <a:spLocks noGrp="1"/>
          </p:cNvSpPr>
          <p:nvPr>
            <p:ph type="dt" sz="half" idx="10"/>
          </p:nvPr>
        </p:nvSpPr>
        <p:spPr/>
        <p:txBody>
          <a:bodyPr/>
          <a:lstStyle/>
          <a:p>
            <a:fld id="{1B186912-C3D9-4754-A224-9B849695A143}" type="datetimeFigureOut">
              <a:rPr lang="fi-FI" smtClean="0"/>
              <a:t>8.12.2020</a:t>
            </a:fld>
            <a:endParaRPr lang="fi-FI"/>
          </a:p>
        </p:txBody>
      </p:sp>
      <p:sp>
        <p:nvSpPr>
          <p:cNvPr id="5" name="Alatunnisteen paikkamerkki 4">
            <a:extLst>
              <a:ext uri="{FF2B5EF4-FFF2-40B4-BE49-F238E27FC236}">
                <a16:creationId xmlns:a16="http://schemas.microsoft.com/office/drawing/2014/main" id="{3566219B-5EF0-4B87-8628-497430649C5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7FD0A39F-7342-4C33-A5D7-5D44EBAC562A}"/>
              </a:ext>
            </a:extLst>
          </p:cNvPr>
          <p:cNvSpPr>
            <a:spLocks noGrp="1"/>
          </p:cNvSpPr>
          <p:nvPr>
            <p:ph type="sldNum" sz="quarter" idx="12"/>
          </p:nvPr>
        </p:nvSpPr>
        <p:spPr/>
        <p:txBody>
          <a:bodyPr/>
          <a:lstStyle/>
          <a:p>
            <a:fld id="{5F59053D-F307-46E1-B4E2-E0C5D34F46B6}" type="slidenum">
              <a:rPr lang="fi-FI" smtClean="0"/>
              <a:t>‹#›</a:t>
            </a:fld>
            <a:endParaRPr lang="fi-FI"/>
          </a:p>
        </p:txBody>
      </p:sp>
    </p:spTree>
    <p:extLst>
      <p:ext uri="{BB962C8B-B14F-4D97-AF65-F5344CB8AC3E}">
        <p14:creationId xmlns:p14="http://schemas.microsoft.com/office/powerpoint/2010/main" val="3559524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E67E92D-42FA-4E1B-AFC3-BA67871653F0}"/>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75A7CCBC-C857-44D1-8C00-3276B2FC4572}"/>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9BF5C590-475E-44B9-8381-7302CC9E43C0}"/>
              </a:ext>
            </a:extLst>
          </p:cNvPr>
          <p:cNvSpPr>
            <a:spLocks noGrp="1"/>
          </p:cNvSpPr>
          <p:nvPr>
            <p:ph type="dt" sz="half" idx="10"/>
          </p:nvPr>
        </p:nvSpPr>
        <p:spPr/>
        <p:txBody>
          <a:bodyPr/>
          <a:lstStyle/>
          <a:p>
            <a:fld id="{1B186912-C3D9-4754-A224-9B849695A143}" type="datetimeFigureOut">
              <a:rPr lang="fi-FI" smtClean="0"/>
              <a:t>8.12.2020</a:t>
            </a:fld>
            <a:endParaRPr lang="fi-FI"/>
          </a:p>
        </p:txBody>
      </p:sp>
      <p:sp>
        <p:nvSpPr>
          <p:cNvPr id="5" name="Alatunnisteen paikkamerkki 4">
            <a:extLst>
              <a:ext uri="{FF2B5EF4-FFF2-40B4-BE49-F238E27FC236}">
                <a16:creationId xmlns:a16="http://schemas.microsoft.com/office/drawing/2014/main" id="{6741E3A3-052B-4AA1-9D30-530F4901448D}"/>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4425736-17E7-4EDF-95FE-87B967EDF1BF}"/>
              </a:ext>
            </a:extLst>
          </p:cNvPr>
          <p:cNvSpPr>
            <a:spLocks noGrp="1"/>
          </p:cNvSpPr>
          <p:nvPr>
            <p:ph type="sldNum" sz="quarter" idx="12"/>
          </p:nvPr>
        </p:nvSpPr>
        <p:spPr/>
        <p:txBody>
          <a:bodyPr/>
          <a:lstStyle/>
          <a:p>
            <a:fld id="{5F59053D-F307-46E1-B4E2-E0C5D34F46B6}" type="slidenum">
              <a:rPr lang="fi-FI" smtClean="0"/>
              <a:t>‹#›</a:t>
            </a:fld>
            <a:endParaRPr lang="fi-FI"/>
          </a:p>
        </p:txBody>
      </p:sp>
    </p:spTree>
    <p:extLst>
      <p:ext uri="{BB962C8B-B14F-4D97-AF65-F5344CB8AC3E}">
        <p14:creationId xmlns:p14="http://schemas.microsoft.com/office/powerpoint/2010/main" val="1163323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10694E3-F2E7-4DFD-8237-D5DB692242F9}"/>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734192DF-F808-4D9C-B270-37F82CF493CD}"/>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5EC79A2-A708-4C8A-A1AD-194FA226C414}"/>
              </a:ext>
            </a:extLst>
          </p:cNvPr>
          <p:cNvSpPr>
            <a:spLocks noGrp="1"/>
          </p:cNvSpPr>
          <p:nvPr>
            <p:ph type="dt" sz="half" idx="10"/>
          </p:nvPr>
        </p:nvSpPr>
        <p:spPr/>
        <p:txBody>
          <a:bodyPr/>
          <a:lstStyle/>
          <a:p>
            <a:fld id="{1B186912-C3D9-4754-A224-9B849695A143}" type="datetimeFigureOut">
              <a:rPr lang="fi-FI" smtClean="0"/>
              <a:t>8.12.2020</a:t>
            </a:fld>
            <a:endParaRPr lang="fi-FI"/>
          </a:p>
        </p:txBody>
      </p:sp>
      <p:sp>
        <p:nvSpPr>
          <p:cNvPr id="5" name="Alatunnisteen paikkamerkki 4">
            <a:extLst>
              <a:ext uri="{FF2B5EF4-FFF2-40B4-BE49-F238E27FC236}">
                <a16:creationId xmlns:a16="http://schemas.microsoft.com/office/drawing/2014/main" id="{1C6E5FD1-6172-42C6-9FD3-3BBC7FFCD408}"/>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ECC1004-A9AC-431F-B81C-15370A3AF17E}"/>
              </a:ext>
            </a:extLst>
          </p:cNvPr>
          <p:cNvSpPr>
            <a:spLocks noGrp="1"/>
          </p:cNvSpPr>
          <p:nvPr>
            <p:ph type="sldNum" sz="quarter" idx="12"/>
          </p:nvPr>
        </p:nvSpPr>
        <p:spPr/>
        <p:txBody>
          <a:bodyPr/>
          <a:lstStyle/>
          <a:p>
            <a:fld id="{5F59053D-F307-46E1-B4E2-E0C5D34F46B6}" type="slidenum">
              <a:rPr lang="fi-FI" smtClean="0"/>
              <a:t>‹#›</a:t>
            </a:fld>
            <a:endParaRPr lang="fi-FI"/>
          </a:p>
        </p:txBody>
      </p:sp>
    </p:spTree>
    <p:extLst>
      <p:ext uri="{BB962C8B-B14F-4D97-AF65-F5344CB8AC3E}">
        <p14:creationId xmlns:p14="http://schemas.microsoft.com/office/powerpoint/2010/main" val="241810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065BCF1-715B-41FF-B99A-B334C75723C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FB2BA975-C01A-4A33-9C42-22EE451638F7}"/>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D1319B4-4EA4-486E-B077-04BCEFC70FF3}"/>
              </a:ext>
            </a:extLst>
          </p:cNvPr>
          <p:cNvSpPr>
            <a:spLocks noGrp="1"/>
          </p:cNvSpPr>
          <p:nvPr>
            <p:ph type="dt" sz="half" idx="10"/>
          </p:nvPr>
        </p:nvSpPr>
        <p:spPr/>
        <p:txBody>
          <a:bodyPr/>
          <a:lstStyle/>
          <a:p>
            <a:fld id="{1B186912-C3D9-4754-A224-9B849695A143}" type="datetimeFigureOut">
              <a:rPr lang="fi-FI" smtClean="0"/>
              <a:t>8.12.2020</a:t>
            </a:fld>
            <a:endParaRPr lang="fi-FI"/>
          </a:p>
        </p:txBody>
      </p:sp>
      <p:sp>
        <p:nvSpPr>
          <p:cNvPr id="5" name="Alatunnisteen paikkamerkki 4">
            <a:extLst>
              <a:ext uri="{FF2B5EF4-FFF2-40B4-BE49-F238E27FC236}">
                <a16:creationId xmlns:a16="http://schemas.microsoft.com/office/drawing/2014/main" id="{33A7A248-8398-4857-800F-A59F11EA25A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8E9E9FD-E8E1-4593-B236-2A763C3EBA4D}"/>
              </a:ext>
            </a:extLst>
          </p:cNvPr>
          <p:cNvSpPr>
            <a:spLocks noGrp="1"/>
          </p:cNvSpPr>
          <p:nvPr>
            <p:ph type="sldNum" sz="quarter" idx="12"/>
          </p:nvPr>
        </p:nvSpPr>
        <p:spPr/>
        <p:txBody>
          <a:bodyPr/>
          <a:lstStyle/>
          <a:p>
            <a:fld id="{5F59053D-F307-46E1-B4E2-E0C5D34F46B6}" type="slidenum">
              <a:rPr lang="fi-FI" smtClean="0"/>
              <a:t>‹#›</a:t>
            </a:fld>
            <a:endParaRPr lang="fi-FI"/>
          </a:p>
        </p:txBody>
      </p:sp>
    </p:spTree>
    <p:extLst>
      <p:ext uri="{BB962C8B-B14F-4D97-AF65-F5344CB8AC3E}">
        <p14:creationId xmlns:p14="http://schemas.microsoft.com/office/powerpoint/2010/main" val="1735258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88BF27-BB1B-439B-A2AE-072E0F3E4ADF}"/>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81D9116A-E555-40D6-B15D-9F7A672449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Päivämäärän paikkamerkki 3">
            <a:extLst>
              <a:ext uri="{FF2B5EF4-FFF2-40B4-BE49-F238E27FC236}">
                <a16:creationId xmlns:a16="http://schemas.microsoft.com/office/drawing/2014/main" id="{AF06C5AE-2CF3-4D57-BEF7-4F8C4549BE03}"/>
              </a:ext>
            </a:extLst>
          </p:cNvPr>
          <p:cNvSpPr>
            <a:spLocks noGrp="1"/>
          </p:cNvSpPr>
          <p:nvPr>
            <p:ph type="dt" sz="half" idx="10"/>
          </p:nvPr>
        </p:nvSpPr>
        <p:spPr/>
        <p:txBody>
          <a:bodyPr/>
          <a:lstStyle/>
          <a:p>
            <a:fld id="{1B186912-C3D9-4754-A224-9B849695A143}" type="datetimeFigureOut">
              <a:rPr lang="fi-FI" smtClean="0"/>
              <a:t>8.12.2020</a:t>
            </a:fld>
            <a:endParaRPr lang="fi-FI"/>
          </a:p>
        </p:txBody>
      </p:sp>
      <p:sp>
        <p:nvSpPr>
          <p:cNvPr id="5" name="Alatunnisteen paikkamerkki 4">
            <a:extLst>
              <a:ext uri="{FF2B5EF4-FFF2-40B4-BE49-F238E27FC236}">
                <a16:creationId xmlns:a16="http://schemas.microsoft.com/office/drawing/2014/main" id="{B9DE45EA-8BD1-4C84-BFA2-9F777B6E074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F6E95595-A8DB-4B97-B483-7BB851D1021A}"/>
              </a:ext>
            </a:extLst>
          </p:cNvPr>
          <p:cNvSpPr>
            <a:spLocks noGrp="1"/>
          </p:cNvSpPr>
          <p:nvPr>
            <p:ph type="sldNum" sz="quarter" idx="12"/>
          </p:nvPr>
        </p:nvSpPr>
        <p:spPr/>
        <p:txBody>
          <a:bodyPr/>
          <a:lstStyle/>
          <a:p>
            <a:fld id="{5F59053D-F307-46E1-B4E2-E0C5D34F46B6}" type="slidenum">
              <a:rPr lang="fi-FI" smtClean="0"/>
              <a:t>‹#›</a:t>
            </a:fld>
            <a:endParaRPr lang="fi-FI"/>
          </a:p>
        </p:txBody>
      </p:sp>
    </p:spTree>
    <p:extLst>
      <p:ext uri="{BB962C8B-B14F-4D97-AF65-F5344CB8AC3E}">
        <p14:creationId xmlns:p14="http://schemas.microsoft.com/office/powerpoint/2010/main" val="365909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D80FE05-5A92-4F71-9F89-F3B90DECBF9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9DF2B6B-2655-4936-8BA3-E2C80A56D1B8}"/>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9EA587A1-F74A-437E-A9D8-C0A7F74722E8}"/>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A018649F-8341-4D45-80C3-19C0BD74D081}"/>
              </a:ext>
            </a:extLst>
          </p:cNvPr>
          <p:cNvSpPr>
            <a:spLocks noGrp="1"/>
          </p:cNvSpPr>
          <p:nvPr>
            <p:ph type="dt" sz="half" idx="10"/>
          </p:nvPr>
        </p:nvSpPr>
        <p:spPr/>
        <p:txBody>
          <a:bodyPr/>
          <a:lstStyle/>
          <a:p>
            <a:fld id="{1B186912-C3D9-4754-A224-9B849695A143}" type="datetimeFigureOut">
              <a:rPr lang="fi-FI" smtClean="0"/>
              <a:t>8.12.2020</a:t>
            </a:fld>
            <a:endParaRPr lang="fi-FI"/>
          </a:p>
        </p:txBody>
      </p:sp>
      <p:sp>
        <p:nvSpPr>
          <p:cNvPr id="6" name="Alatunnisteen paikkamerkki 5">
            <a:extLst>
              <a:ext uri="{FF2B5EF4-FFF2-40B4-BE49-F238E27FC236}">
                <a16:creationId xmlns:a16="http://schemas.microsoft.com/office/drawing/2014/main" id="{FE889C45-4278-4AA3-9364-464BF2D8DD31}"/>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2AC98280-9B06-4797-81E1-3EAE5F66593C}"/>
              </a:ext>
            </a:extLst>
          </p:cNvPr>
          <p:cNvSpPr>
            <a:spLocks noGrp="1"/>
          </p:cNvSpPr>
          <p:nvPr>
            <p:ph type="sldNum" sz="quarter" idx="12"/>
          </p:nvPr>
        </p:nvSpPr>
        <p:spPr/>
        <p:txBody>
          <a:bodyPr/>
          <a:lstStyle/>
          <a:p>
            <a:fld id="{5F59053D-F307-46E1-B4E2-E0C5D34F46B6}" type="slidenum">
              <a:rPr lang="fi-FI" smtClean="0"/>
              <a:t>‹#›</a:t>
            </a:fld>
            <a:endParaRPr lang="fi-FI"/>
          </a:p>
        </p:txBody>
      </p:sp>
    </p:spTree>
    <p:extLst>
      <p:ext uri="{BB962C8B-B14F-4D97-AF65-F5344CB8AC3E}">
        <p14:creationId xmlns:p14="http://schemas.microsoft.com/office/powerpoint/2010/main" val="1516945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E0F5176-40BF-4A8C-B84C-96999E1B9F98}"/>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9C56A50A-597E-493B-BA69-91A83CF67E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68AA4568-15C6-4130-8FF7-6F0C24DBA149}"/>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C2CD73DE-2CE5-4AF1-9D10-170CB5C6B9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CA567808-D0B2-4742-A020-1C452FA45688}"/>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E8EF8CD2-BD92-4921-A82C-30AFBEDEA14C}"/>
              </a:ext>
            </a:extLst>
          </p:cNvPr>
          <p:cNvSpPr>
            <a:spLocks noGrp="1"/>
          </p:cNvSpPr>
          <p:nvPr>
            <p:ph type="dt" sz="half" idx="10"/>
          </p:nvPr>
        </p:nvSpPr>
        <p:spPr/>
        <p:txBody>
          <a:bodyPr/>
          <a:lstStyle/>
          <a:p>
            <a:fld id="{1B186912-C3D9-4754-A224-9B849695A143}" type="datetimeFigureOut">
              <a:rPr lang="fi-FI" smtClean="0"/>
              <a:t>8.12.2020</a:t>
            </a:fld>
            <a:endParaRPr lang="fi-FI"/>
          </a:p>
        </p:txBody>
      </p:sp>
      <p:sp>
        <p:nvSpPr>
          <p:cNvPr id="8" name="Alatunnisteen paikkamerkki 7">
            <a:extLst>
              <a:ext uri="{FF2B5EF4-FFF2-40B4-BE49-F238E27FC236}">
                <a16:creationId xmlns:a16="http://schemas.microsoft.com/office/drawing/2014/main" id="{3BD73C46-4DB8-44F4-B5C7-614C3290F8E9}"/>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2B0CDADE-E3E7-4A8B-804F-FC243A91D346}"/>
              </a:ext>
            </a:extLst>
          </p:cNvPr>
          <p:cNvSpPr>
            <a:spLocks noGrp="1"/>
          </p:cNvSpPr>
          <p:nvPr>
            <p:ph type="sldNum" sz="quarter" idx="12"/>
          </p:nvPr>
        </p:nvSpPr>
        <p:spPr/>
        <p:txBody>
          <a:bodyPr/>
          <a:lstStyle/>
          <a:p>
            <a:fld id="{5F59053D-F307-46E1-B4E2-E0C5D34F46B6}" type="slidenum">
              <a:rPr lang="fi-FI" smtClean="0"/>
              <a:t>‹#›</a:t>
            </a:fld>
            <a:endParaRPr lang="fi-FI"/>
          </a:p>
        </p:txBody>
      </p:sp>
    </p:spTree>
    <p:extLst>
      <p:ext uri="{BB962C8B-B14F-4D97-AF65-F5344CB8AC3E}">
        <p14:creationId xmlns:p14="http://schemas.microsoft.com/office/powerpoint/2010/main" val="291784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A125F9-7832-4E19-89AC-022E330D9F0A}"/>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26A63610-8A5E-42A9-B4CD-737EADA32404}"/>
              </a:ext>
            </a:extLst>
          </p:cNvPr>
          <p:cNvSpPr>
            <a:spLocks noGrp="1"/>
          </p:cNvSpPr>
          <p:nvPr>
            <p:ph type="dt" sz="half" idx="10"/>
          </p:nvPr>
        </p:nvSpPr>
        <p:spPr/>
        <p:txBody>
          <a:bodyPr/>
          <a:lstStyle/>
          <a:p>
            <a:fld id="{1B186912-C3D9-4754-A224-9B849695A143}" type="datetimeFigureOut">
              <a:rPr lang="fi-FI" smtClean="0"/>
              <a:t>8.12.2020</a:t>
            </a:fld>
            <a:endParaRPr lang="fi-FI"/>
          </a:p>
        </p:txBody>
      </p:sp>
      <p:sp>
        <p:nvSpPr>
          <p:cNvPr id="4" name="Alatunnisteen paikkamerkki 3">
            <a:extLst>
              <a:ext uri="{FF2B5EF4-FFF2-40B4-BE49-F238E27FC236}">
                <a16:creationId xmlns:a16="http://schemas.microsoft.com/office/drawing/2014/main" id="{EB0AD280-41D9-4D51-972E-73F76C83327B}"/>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4994E5C3-5AA5-4D80-9911-840CE30D01D0}"/>
              </a:ext>
            </a:extLst>
          </p:cNvPr>
          <p:cNvSpPr>
            <a:spLocks noGrp="1"/>
          </p:cNvSpPr>
          <p:nvPr>
            <p:ph type="sldNum" sz="quarter" idx="12"/>
          </p:nvPr>
        </p:nvSpPr>
        <p:spPr/>
        <p:txBody>
          <a:bodyPr/>
          <a:lstStyle/>
          <a:p>
            <a:fld id="{5F59053D-F307-46E1-B4E2-E0C5D34F46B6}" type="slidenum">
              <a:rPr lang="fi-FI" smtClean="0"/>
              <a:t>‹#›</a:t>
            </a:fld>
            <a:endParaRPr lang="fi-FI"/>
          </a:p>
        </p:txBody>
      </p:sp>
    </p:spTree>
    <p:extLst>
      <p:ext uri="{BB962C8B-B14F-4D97-AF65-F5344CB8AC3E}">
        <p14:creationId xmlns:p14="http://schemas.microsoft.com/office/powerpoint/2010/main" val="32925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451DF853-81BA-4B9E-8726-BF191700FEC9}"/>
              </a:ext>
            </a:extLst>
          </p:cNvPr>
          <p:cNvSpPr>
            <a:spLocks noGrp="1"/>
          </p:cNvSpPr>
          <p:nvPr>
            <p:ph type="dt" sz="half" idx="10"/>
          </p:nvPr>
        </p:nvSpPr>
        <p:spPr/>
        <p:txBody>
          <a:bodyPr/>
          <a:lstStyle/>
          <a:p>
            <a:fld id="{1B186912-C3D9-4754-A224-9B849695A143}" type="datetimeFigureOut">
              <a:rPr lang="fi-FI" smtClean="0"/>
              <a:t>8.12.2020</a:t>
            </a:fld>
            <a:endParaRPr lang="fi-FI"/>
          </a:p>
        </p:txBody>
      </p:sp>
      <p:sp>
        <p:nvSpPr>
          <p:cNvPr id="3" name="Alatunnisteen paikkamerkki 2">
            <a:extLst>
              <a:ext uri="{FF2B5EF4-FFF2-40B4-BE49-F238E27FC236}">
                <a16:creationId xmlns:a16="http://schemas.microsoft.com/office/drawing/2014/main" id="{8CE400A1-A06A-4AFC-93FB-66CFC60B212B}"/>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19618BA7-97E1-4E72-B550-7A235FD9460E}"/>
              </a:ext>
            </a:extLst>
          </p:cNvPr>
          <p:cNvSpPr>
            <a:spLocks noGrp="1"/>
          </p:cNvSpPr>
          <p:nvPr>
            <p:ph type="sldNum" sz="quarter" idx="12"/>
          </p:nvPr>
        </p:nvSpPr>
        <p:spPr/>
        <p:txBody>
          <a:bodyPr/>
          <a:lstStyle/>
          <a:p>
            <a:fld id="{5F59053D-F307-46E1-B4E2-E0C5D34F46B6}" type="slidenum">
              <a:rPr lang="fi-FI" smtClean="0"/>
              <a:t>‹#›</a:t>
            </a:fld>
            <a:endParaRPr lang="fi-FI"/>
          </a:p>
        </p:txBody>
      </p:sp>
    </p:spTree>
    <p:extLst>
      <p:ext uri="{BB962C8B-B14F-4D97-AF65-F5344CB8AC3E}">
        <p14:creationId xmlns:p14="http://schemas.microsoft.com/office/powerpoint/2010/main" val="166270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E297C11-513C-4092-82CF-28862268D21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F057190-3E63-4C16-B939-23B6D6D1B8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57C42C44-0FC8-45E6-837B-001422C836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11559F01-0F30-4E93-BD6F-5B9367EB74DC}"/>
              </a:ext>
            </a:extLst>
          </p:cNvPr>
          <p:cNvSpPr>
            <a:spLocks noGrp="1"/>
          </p:cNvSpPr>
          <p:nvPr>
            <p:ph type="dt" sz="half" idx="10"/>
          </p:nvPr>
        </p:nvSpPr>
        <p:spPr/>
        <p:txBody>
          <a:bodyPr/>
          <a:lstStyle/>
          <a:p>
            <a:fld id="{1B186912-C3D9-4754-A224-9B849695A143}" type="datetimeFigureOut">
              <a:rPr lang="fi-FI" smtClean="0"/>
              <a:t>8.12.2020</a:t>
            </a:fld>
            <a:endParaRPr lang="fi-FI"/>
          </a:p>
        </p:txBody>
      </p:sp>
      <p:sp>
        <p:nvSpPr>
          <p:cNvPr id="6" name="Alatunnisteen paikkamerkki 5">
            <a:extLst>
              <a:ext uri="{FF2B5EF4-FFF2-40B4-BE49-F238E27FC236}">
                <a16:creationId xmlns:a16="http://schemas.microsoft.com/office/drawing/2014/main" id="{DC6FAEAD-47F4-45D1-93FD-E32F9DDFE30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7740719-C3FA-425D-9DB6-36598FE81813}"/>
              </a:ext>
            </a:extLst>
          </p:cNvPr>
          <p:cNvSpPr>
            <a:spLocks noGrp="1"/>
          </p:cNvSpPr>
          <p:nvPr>
            <p:ph type="sldNum" sz="quarter" idx="12"/>
          </p:nvPr>
        </p:nvSpPr>
        <p:spPr/>
        <p:txBody>
          <a:bodyPr/>
          <a:lstStyle/>
          <a:p>
            <a:fld id="{5F59053D-F307-46E1-B4E2-E0C5D34F46B6}" type="slidenum">
              <a:rPr lang="fi-FI" smtClean="0"/>
              <a:t>‹#›</a:t>
            </a:fld>
            <a:endParaRPr lang="fi-FI"/>
          </a:p>
        </p:txBody>
      </p:sp>
    </p:spTree>
    <p:extLst>
      <p:ext uri="{BB962C8B-B14F-4D97-AF65-F5344CB8AC3E}">
        <p14:creationId xmlns:p14="http://schemas.microsoft.com/office/powerpoint/2010/main" val="248899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A3D598A-152E-4998-B543-A9B91568D563}"/>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7370D31-0B0E-4605-A3CB-AADD1255C0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C1532E9-ACDE-4089-BCA4-D62E11BF11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a:extLst>
              <a:ext uri="{FF2B5EF4-FFF2-40B4-BE49-F238E27FC236}">
                <a16:creationId xmlns:a16="http://schemas.microsoft.com/office/drawing/2014/main" id="{F6419071-8625-46F0-ACFD-5CE53127F29F}"/>
              </a:ext>
            </a:extLst>
          </p:cNvPr>
          <p:cNvSpPr>
            <a:spLocks noGrp="1"/>
          </p:cNvSpPr>
          <p:nvPr>
            <p:ph type="dt" sz="half" idx="10"/>
          </p:nvPr>
        </p:nvSpPr>
        <p:spPr/>
        <p:txBody>
          <a:bodyPr/>
          <a:lstStyle/>
          <a:p>
            <a:fld id="{1B186912-C3D9-4754-A224-9B849695A143}" type="datetimeFigureOut">
              <a:rPr lang="fi-FI" smtClean="0"/>
              <a:t>8.12.2020</a:t>
            </a:fld>
            <a:endParaRPr lang="fi-FI"/>
          </a:p>
        </p:txBody>
      </p:sp>
      <p:sp>
        <p:nvSpPr>
          <p:cNvPr id="6" name="Alatunnisteen paikkamerkki 5">
            <a:extLst>
              <a:ext uri="{FF2B5EF4-FFF2-40B4-BE49-F238E27FC236}">
                <a16:creationId xmlns:a16="http://schemas.microsoft.com/office/drawing/2014/main" id="{0A5960BB-CE14-4685-8CE8-4D3362928E7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BD6ED50-56A4-4947-BFFA-2148C6062C89}"/>
              </a:ext>
            </a:extLst>
          </p:cNvPr>
          <p:cNvSpPr>
            <a:spLocks noGrp="1"/>
          </p:cNvSpPr>
          <p:nvPr>
            <p:ph type="sldNum" sz="quarter" idx="12"/>
          </p:nvPr>
        </p:nvSpPr>
        <p:spPr/>
        <p:txBody>
          <a:bodyPr/>
          <a:lstStyle/>
          <a:p>
            <a:fld id="{5F59053D-F307-46E1-B4E2-E0C5D34F46B6}" type="slidenum">
              <a:rPr lang="fi-FI" smtClean="0"/>
              <a:t>‹#›</a:t>
            </a:fld>
            <a:endParaRPr lang="fi-FI"/>
          </a:p>
        </p:txBody>
      </p:sp>
    </p:spTree>
    <p:extLst>
      <p:ext uri="{BB962C8B-B14F-4D97-AF65-F5344CB8AC3E}">
        <p14:creationId xmlns:p14="http://schemas.microsoft.com/office/powerpoint/2010/main" val="4073648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EF5FA126-F587-42CE-A265-9D5A5F1D60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D10CB623-65B9-400D-8F04-F8CDC424BE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78FBB19F-F62B-4DEB-944B-28137844BE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186912-C3D9-4754-A224-9B849695A143}" type="datetimeFigureOut">
              <a:rPr lang="fi-FI" smtClean="0"/>
              <a:t>8.12.2020</a:t>
            </a:fld>
            <a:endParaRPr lang="fi-FI"/>
          </a:p>
        </p:txBody>
      </p:sp>
      <p:sp>
        <p:nvSpPr>
          <p:cNvPr id="5" name="Alatunnisteen paikkamerkki 4">
            <a:extLst>
              <a:ext uri="{FF2B5EF4-FFF2-40B4-BE49-F238E27FC236}">
                <a16:creationId xmlns:a16="http://schemas.microsoft.com/office/drawing/2014/main" id="{016E7E0C-E137-4707-90A0-08DD01D461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3826E0D1-162F-4F3B-9FD0-6F5B265870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9053D-F307-46E1-B4E2-E0C5D34F46B6}" type="slidenum">
              <a:rPr lang="fi-FI" smtClean="0"/>
              <a:t>‹#›</a:t>
            </a:fld>
            <a:endParaRPr lang="fi-FI"/>
          </a:p>
        </p:txBody>
      </p:sp>
    </p:spTree>
    <p:extLst>
      <p:ext uri="{BB962C8B-B14F-4D97-AF65-F5344CB8AC3E}">
        <p14:creationId xmlns:p14="http://schemas.microsoft.com/office/powerpoint/2010/main" val="1931466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ihminentavattavissa.fi/blogi/addiktion-anatomia"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pelirajaton.fi/vertaistukea/vertaisryhmat/" TargetMode="External"/><Relationship Id="rId5" Type="http://schemas.openxmlformats.org/officeDocument/2006/relationships/hyperlink" Target="https://www.maivita.fi/" TargetMode="External"/><Relationship Id="rId4" Type="http://schemas.openxmlformats.org/officeDocument/2006/relationships/image" Target="../media/image13.sv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ielenterveystalo.fi/aikuiset/itsehoito-ja-oppaat/itsehoito/seksuaalisuuden_omahoito/Pages/tietoa_seksuaalisuudesta.aspx" TargetMode="External"/><Relationship Id="rId7" Type="http://schemas.openxmlformats.org/officeDocument/2006/relationships/hyperlink" Target="https://thl.fi/fi/web/vammaispalvelujen-kasikirja/vammaisuus-yhteiskunnassa/vakivalta-ja-vammaisuus/millaista-vammaisiin-ihmisiin-kohdistuva-vakivalta-on" TargetMode="Externa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s://thl.fi/fi/web/sukupuolten-tasa-arvo/tasa-arvon-tila/vakivalta-ja-hairinta/seksuaalinen-hairinta" TargetMode="External"/><Relationship Id="rId5" Type="http://schemas.openxmlformats.org/officeDocument/2006/relationships/hyperlink" Target="https://thl.fi/fi/web/lapset-nuoret-ja-perheet/tyon_tueksi/vakivallan-ehkaisy/lapsiin-kohdistuva-vakivalta/turvataitokasvatus" TargetMode="External"/><Relationship Id="rId4" Type="http://schemas.openxmlformats.org/officeDocument/2006/relationships/hyperlink" Target="https://thl.fi/fi/web/sukupuolten-tasa-arvo/sukupuoli/sukupuolen-moninaisuus"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finlex.fi/fi/laki/ajantasa/2000/20000812#a30.12.2003-1361"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finlex.fi/fi/laki/smur/1999/19990442"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B0936A2-2A4A-4D45-906C-F6467243B636}"/>
              </a:ext>
            </a:extLst>
          </p:cNvPr>
          <p:cNvPicPr>
            <a:picLocks noChangeAspect="1"/>
          </p:cNvPicPr>
          <p:nvPr/>
        </p:nvPicPr>
        <p:blipFill rotWithShape="1">
          <a:blip r:embed="rId2">
            <a:alphaModFix amt="40000"/>
          </a:blip>
          <a:srcRect t="17883"/>
          <a:stretch/>
        </p:blipFill>
        <p:spPr>
          <a:xfrm>
            <a:off x="20" y="10"/>
            <a:ext cx="12191980" cy="6857990"/>
          </a:xfrm>
          <a:prstGeom prst="rect">
            <a:avLst/>
          </a:prstGeom>
        </p:spPr>
      </p:pic>
      <p:sp>
        <p:nvSpPr>
          <p:cNvPr id="4" name="Otsikko 3">
            <a:extLst>
              <a:ext uri="{FF2B5EF4-FFF2-40B4-BE49-F238E27FC236}">
                <a16:creationId xmlns:a16="http://schemas.microsoft.com/office/drawing/2014/main" id="{B6BC568F-7E23-42DF-80A5-6364192601FA}"/>
              </a:ext>
            </a:extLst>
          </p:cNvPr>
          <p:cNvSpPr>
            <a:spLocks noGrp="1"/>
          </p:cNvSpPr>
          <p:nvPr>
            <p:ph type="ctrTitle"/>
          </p:nvPr>
        </p:nvSpPr>
        <p:spPr>
          <a:xfrm>
            <a:off x="1371600" y="3014139"/>
            <a:ext cx="9448800" cy="1825096"/>
          </a:xfrm>
        </p:spPr>
        <p:txBody>
          <a:bodyPr>
            <a:normAutofit/>
          </a:bodyPr>
          <a:lstStyle/>
          <a:p>
            <a:r>
              <a:rPr lang="fi-FI" dirty="0"/>
              <a:t>Itsemääräämisoikeus</a:t>
            </a:r>
          </a:p>
        </p:txBody>
      </p:sp>
      <p:sp>
        <p:nvSpPr>
          <p:cNvPr id="5" name="Alaotsikko 4">
            <a:extLst>
              <a:ext uri="{FF2B5EF4-FFF2-40B4-BE49-F238E27FC236}">
                <a16:creationId xmlns:a16="http://schemas.microsoft.com/office/drawing/2014/main" id="{CC71DE91-B653-41A9-B450-CB3CA287560E}"/>
              </a:ext>
            </a:extLst>
          </p:cNvPr>
          <p:cNvSpPr>
            <a:spLocks noGrp="1"/>
          </p:cNvSpPr>
          <p:nvPr>
            <p:ph type="subTitle" idx="1"/>
          </p:nvPr>
        </p:nvSpPr>
        <p:spPr>
          <a:xfrm>
            <a:off x="1371600" y="4842935"/>
            <a:ext cx="9448800" cy="685800"/>
          </a:xfrm>
        </p:spPr>
        <p:txBody>
          <a:bodyPr>
            <a:normAutofit/>
          </a:bodyPr>
          <a:lstStyle/>
          <a:p>
            <a:r>
              <a:rPr lang="fi-FI" dirty="0"/>
              <a:t>Kunto </a:t>
            </a:r>
            <a:r>
              <a:rPr lang="fi-FI" dirty="0" err="1"/>
              <a:t>eat</a:t>
            </a:r>
            <a:endParaRPr lang="fi-FI" dirty="0"/>
          </a:p>
        </p:txBody>
      </p:sp>
    </p:spTree>
    <p:extLst>
      <p:ext uri="{BB962C8B-B14F-4D97-AF65-F5344CB8AC3E}">
        <p14:creationId xmlns:p14="http://schemas.microsoft.com/office/powerpoint/2010/main" val="7940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1A6F2209-D25A-42FA-AA87-ADA19FD77AAC}"/>
              </a:ext>
            </a:extLst>
          </p:cNvPr>
          <p:cNvSpPr>
            <a:spLocks noGrp="1"/>
          </p:cNvSpPr>
          <p:nvPr>
            <p:ph type="title"/>
          </p:nvPr>
        </p:nvSpPr>
        <p:spPr>
          <a:xfrm>
            <a:off x="804671" y="640263"/>
            <a:ext cx="3284331" cy="5254510"/>
          </a:xfrm>
        </p:spPr>
        <p:txBody>
          <a:bodyPr>
            <a:normAutofit/>
          </a:bodyPr>
          <a:lstStyle/>
          <a:p>
            <a:r>
              <a:rPr lang="fi-FI" dirty="0"/>
              <a:t>ADDIKTIO</a:t>
            </a:r>
          </a:p>
        </p:txBody>
      </p:sp>
      <p:sp>
        <p:nvSpPr>
          <p:cNvPr id="3" name="Sisällön paikkamerkki 2">
            <a:extLst>
              <a:ext uri="{FF2B5EF4-FFF2-40B4-BE49-F238E27FC236}">
                <a16:creationId xmlns:a16="http://schemas.microsoft.com/office/drawing/2014/main" id="{E51044C8-2A19-4012-8B3B-8D246E27B15B}"/>
              </a:ext>
            </a:extLst>
          </p:cNvPr>
          <p:cNvSpPr>
            <a:spLocks noGrp="1"/>
          </p:cNvSpPr>
          <p:nvPr>
            <p:ph idx="1"/>
          </p:nvPr>
        </p:nvSpPr>
        <p:spPr>
          <a:xfrm>
            <a:off x="5358384" y="640263"/>
            <a:ext cx="6028944" cy="5254510"/>
          </a:xfrm>
        </p:spPr>
        <p:txBody>
          <a:bodyPr anchor="ctr">
            <a:normAutofit/>
          </a:bodyPr>
          <a:lstStyle/>
          <a:p>
            <a:r>
              <a:rPr lang="fi-FI" sz="2200">
                <a:solidFill>
                  <a:schemeClr val="bg1"/>
                </a:solidFill>
              </a:rPr>
              <a:t>Lääketieteessä</a:t>
            </a:r>
          </a:p>
          <a:p>
            <a:pPr lvl="1"/>
            <a:r>
              <a:rPr lang="fi-FI" sz="2200">
                <a:solidFill>
                  <a:schemeClr val="bg1"/>
                </a:solidFill>
              </a:rPr>
              <a:t>Lääkkeen tai huumeen jatkuvaan käyttöön liittyvä tila, jolle on ominaista halu käyttää ainetta jatkuvasti ja suurentaa sen annosta</a:t>
            </a:r>
          </a:p>
          <a:p>
            <a:pPr lvl="1"/>
            <a:r>
              <a:rPr lang="fi-FI" sz="2200">
                <a:solidFill>
                  <a:schemeClr val="bg1"/>
                </a:solidFill>
              </a:rPr>
              <a:t>elimistön kasvava kyky sietää ainetta (toleranssi)</a:t>
            </a:r>
          </a:p>
          <a:p>
            <a:pPr lvl="1"/>
            <a:r>
              <a:rPr lang="fi-FI" sz="2200">
                <a:solidFill>
                  <a:schemeClr val="bg1"/>
                </a:solidFill>
              </a:rPr>
              <a:t>Fyysisen ja psyykkisen terveyden heikkeneminen</a:t>
            </a:r>
          </a:p>
          <a:p>
            <a:pPr lvl="1"/>
            <a:r>
              <a:rPr lang="fi-FI" sz="2200">
                <a:solidFill>
                  <a:schemeClr val="bg1"/>
                </a:solidFill>
              </a:rPr>
              <a:t>Käytön lopettamisesta aiheutuvat fyysiset ja psyykkiset vieroitusoireet</a:t>
            </a:r>
          </a:p>
          <a:p>
            <a:pPr lvl="1"/>
            <a:endParaRPr lang="fi-FI" sz="2200">
              <a:solidFill>
                <a:schemeClr val="bg1"/>
              </a:solidFill>
            </a:endParaRPr>
          </a:p>
          <a:p>
            <a:r>
              <a:rPr lang="fi-FI" sz="2200">
                <a:solidFill>
                  <a:schemeClr val="bg1"/>
                </a:solidFill>
              </a:rPr>
              <a:t>Psykiatriassa</a:t>
            </a:r>
          </a:p>
          <a:p>
            <a:pPr lvl="1"/>
            <a:r>
              <a:rPr lang="fi-FI" sz="2200">
                <a:solidFill>
                  <a:schemeClr val="bg1"/>
                </a:solidFill>
              </a:rPr>
              <a:t>Neurobiologisen hedonismin muoto, eräänlainen lyhytnäköinen nautintopyrkimys</a:t>
            </a:r>
          </a:p>
        </p:txBody>
      </p:sp>
    </p:spTree>
    <p:extLst>
      <p:ext uri="{BB962C8B-B14F-4D97-AF65-F5344CB8AC3E}">
        <p14:creationId xmlns:p14="http://schemas.microsoft.com/office/powerpoint/2010/main" val="38569155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77347ED-4A57-4286-A6C9-7211C57F9399}"/>
              </a:ext>
            </a:extLst>
          </p:cNvPr>
          <p:cNvSpPr>
            <a:spLocks noGrp="1"/>
          </p:cNvSpPr>
          <p:nvPr>
            <p:ph type="title"/>
          </p:nvPr>
        </p:nvSpPr>
        <p:spPr>
          <a:solidFill>
            <a:schemeClr val="accent4">
              <a:lumMod val="40000"/>
              <a:lumOff val="60000"/>
            </a:schemeClr>
          </a:solidFill>
        </p:spPr>
        <p:txBody>
          <a:bodyPr/>
          <a:lstStyle/>
          <a:p>
            <a:r>
              <a:rPr lang="fi-FI" dirty="0"/>
              <a:t>KEMIALLINEN JA TOIMINNALLINEN RIIPPUVUUS</a:t>
            </a:r>
          </a:p>
        </p:txBody>
      </p:sp>
      <p:sp>
        <p:nvSpPr>
          <p:cNvPr id="6" name="Tekstin paikkamerkki 5">
            <a:extLst>
              <a:ext uri="{FF2B5EF4-FFF2-40B4-BE49-F238E27FC236}">
                <a16:creationId xmlns:a16="http://schemas.microsoft.com/office/drawing/2014/main" id="{71C341A5-CF31-4E53-BD3F-535952AA552C}"/>
              </a:ext>
            </a:extLst>
          </p:cNvPr>
          <p:cNvSpPr>
            <a:spLocks noGrp="1"/>
          </p:cNvSpPr>
          <p:nvPr>
            <p:ph type="body" idx="1"/>
          </p:nvPr>
        </p:nvSpPr>
        <p:spPr>
          <a:xfrm>
            <a:off x="836612" y="1616571"/>
            <a:ext cx="5157787" cy="503571"/>
          </a:xfrm>
          <a:solidFill>
            <a:schemeClr val="accent2">
              <a:lumMod val="40000"/>
              <a:lumOff val="60000"/>
            </a:schemeClr>
          </a:solidFill>
        </p:spPr>
        <p:txBody>
          <a:bodyPr/>
          <a:lstStyle/>
          <a:p>
            <a:r>
              <a:rPr lang="fi-FI" dirty="0"/>
              <a:t>KEMIALLINEN</a:t>
            </a:r>
          </a:p>
        </p:txBody>
      </p:sp>
      <p:sp>
        <p:nvSpPr>
          <p:cNvPr id="7" name="Sisällön paikkamerkki 6">
            <a:extLst>
              <a:ext uri="{FF2B5EF4-FFF2-40B4-BE49-F238E27FC236}">
                <a16:creationId xmlns:a16="http://schemas.microsoft.com/office/drawing/2014/main" id="{EEA9D427-4437-466F-8A5F-0ED5575BD36F}"/>
              </a:ext>
            </a:extLst>
          </p:cNvPr>
          <p:cNvSpPr>
            <a:spLocks noGrp="1"/>
          </p:cNvSpPr>
          <p:nvPr>
            <p:ph sz="half" idx="2"/>
          </p:nvPr>
        </p:nvSpPr>
        <p:spPr>
          <a:xfrm>
            <a:off x="836612" y="2128598"/>
            <a:ext cx="5157787" cy="3684588"/>
          </a:xfrm>
          <a:solidFill>
            <a:schemeClr val="accent3">
              <a:lumMod val="40000"/>
              <a:lumOff val="60000"/>
            </a:schemeClr>
          </a:solidFill>
        </p:spPr>
        <p:txBody>
          <a:bodyPr>
            <a:normAutofit fontScale="77500" lnSpcReduction="20000"/>
          </a:bodyPr>
          <a:lstStyle/>
          <a:p>
            <a:r>
              <a:rPr lang="fi-FI" dirty="0"/>
              <a:t>Esim. alkoholi, huumeet</a:t>
            </a:r>
          </a:p>
          <a:p>
            <a:r>
              <a:rPr lang="fi-FI" dirty="0"/>
              <a:t>Aktivoi mielihyväkeskusta</a:t>
            </a:r>
          </a:p>
          <a:p>
            <a:r>
              <a:rPr lang="fi-FI" dirty="0"/>
              <a:t>Muuttaa käyttäytymistä</a:t>
            </a:r>
          </a:p>
          <a:p>
            <a:r>
              <a:rPr lang="fi-FI" dirty="0"/>
              <a:t>Perustuu vaikutuksiin kehossa ja aivoissa</a:t>
            </a:r>
          </a:p>
          <a:p>
            <a:r>
              <a:rPr lang="fi-FI" dirty="0"/>
              <a:t>Impulssikontrollijärjestelmä ja stressinsietokyky heikkenee</a:t>
            </a:r>
          </a:p>
          <a:p>
            <a:r>
              <a:rPr lang="fi-FI" dirty="0"/>
              <a:t>Aivoissa tapahtuu rakenteellisia ja toiminnallisia muutoksia</a:t>
            </a:r>
          </a:p>
          <a:p>
            <a:r>
              <a:rPr lang="fi-FI" dirty="0"/>
              <a:t>Fyysinen riippuvuus</a:t>
            </a:r>
          </a:p>
          <a:p>
            <a:r>
              <a:rPr lang="fi-FI" dirty="0"/>
              <a:t>Hoito: lääkehoito</a:t>
            </a:r>
          </a:p>
        </p:txBody>
      </p:sp>
      <p:sp>
        <p:nvSpPr>
          <p:cNvPr id="8" name="Tekstin paikkamerkki 7">
            <a:extLst>
              <a:ext uri="{FF2B5EF4-FFF2-40B4-BE49-F238E27FC236}">
                <a16:creationId xmlns:a16="http://schemas.microsoft.com/office/drawing/2014/main" id="{6ED5F02D-7D22-4D2F-98D9-AAC425CF5C3F}"/>
              </a:ext>
            </a:extLst>
          </p:cNvPr>
          <p:cNvSpPr>
            <a:spLocks noGrp="1"/>
          </p:cNvSpPr>
          <p:nvPr>
            <p:ph type="body" sz="quarter" idx="3"/>
          </p:nvPr>
        </p:nvSpPr>
        <p:spPr>
          <a:xfrm>
            <a:off x="6197603" y="1619250"/>
            <a:ext cx="5183188" cy="503570"/>
          </a:xfrm>
          <a:solidFill>
            <a:schemeClr val="accent2">
              <a:lumMod val="40000"/>
              <a:lumOff val="60000"/>
            </a:schemeClr>
          </a:solidFill>
        </p:spPr>
        <p:txBody>
          <a:bodyPr/>
          <a:lstStyle/>
          <a:p>
            <a:r>
              <a:rPr lang="fi-FI" sz="2200" dirty="0"/>
              <a:t>TOIMINNALLINEN</a:t>
            </a:r>
          </a:p>
        </p:txBody>
      </p:sp>
      <p:sp>
        <p:nvSpPr>
          <p:cNvPr id="9" name="Sisällön paikkamerkki 8">
            <a:extLst>
              <a:ext uri="{FF2B5EF4-FFF2-40B4-BE49-F238E27FC236}">
                <a16:creationId xmlns:a16="http://schemas.microsoft.com/office/drawing/2014/main" id="{40C96092-1970-4699-B170-A37C3453D033}"/>
              </a:ext>
            </a:extLst>
          </p:cNvPr>
          <p:cNvSpPr>
            <a:spLocks noGrp="1"/>
          </p:cNvSpPr>
          <p:nvPr>
            <p:ph sz="quarter" idx="4"/>
          </p:nvPr>
        </p:nvSpPr>
        <p:spPr>
          <a:xfrm>
            <a:off x="6197603" y="2120143"/>
            <a:ext cx="5183188" cy="3684588"/>
          </a:xfrm>
          <a:solidFill>
            <a:schemeClr val="accent3">
              <a:lumMod val="40000"/>
              <a:lumOff val="60000"/>
            </a:schemeClr>
          </a:solidFill>
        </p:spPr>
        <p:txBody>
          <a:bodyPr>
            <a:normAutofit fontScale="77500" lnSpcReduction="20000"/>
          </a:bodyPr>
          <a:lstStyle/>
          <a:p>
            <a:r>
              <a:rPr lang="fi-FI" dirty="0"/>
              <a:t>Esim. pelaaminen, some</a:t>
            </a:r>
          </a:p>
          <a:p>
            <a:r>
              <a:rPr lang="fi-FI" dirty="0"/>
              <a:t>Aktivoi mielihyväkeskusta</a:t>
            </a:r>
          </a:p>
          <a:p>
            <a:r>
              <a:rPr lang="fi-FI" dirty="0"/>
              <a:t>Muuttaa käyttäytymistä</a:t>
            </a:r>
          </a:p>
          <a:p>
            <a:r>
              <a:rPr lang="fi-FI" dirty="0"/>
              <a:t>Ei perustu aineen vaikutuksiin kehossa tai aivoissa</a:t>
            </a:r>
          </a:p>
          <a:p>
            <a:r>
              <a:rPr lang="fi-FI" dirty="0"/>
              <a:t>Voi aiheuttaa fyysisiä vieroitusoireita</a:t>
            </a:r>
          </a:p>
          <a:p>
            <a:r>
              <a:rPr lang="fi-FI" dirty="0"/>
              <a:t>Psyykkinen riippuvuus</a:t>
            </a:r>
          </a:p>
          <a:p>
            <a:r>
              <a:rPr lang="fi-FI" dirty="0"/>
              <a:t>Hoito: psykososiaalinen kuntoutus</a:t>
            </a:r>
          </a:p>
        </p:txBody>
      </p:sp>
    </p:spTree>
    <p:extLst>
      <p:ext uri="{BB962C8B-B14F-4D97-AF65-F5344CB8AC3E}">
        <p14:creationId xmlns:p14="http://schemas.microsoft.com/office/powerpoint/2010/main" val="2545743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F005E5-261C-4F43-9A66-1CC6F55052F9}"/>
              </a:ext>
            </a:extLst>
          </p:cNvPr>
          <p:cNvSpPr>
            <a:spLocks noGrp="1"/>
          </p:cNvSpPr>
          <p:nvPr>
            <p:ph type="title"/>
          </p:nvPr>
        </p:nvSpPr>
        <p:spPr>
          <a:xfrm>
            <a:off x="4965430" y="629268"/>
            <a:ext cx="6586491" cy="1286160"/>
          </a:xfrm>
        </p:spPr>
        <p:txBody>
          <a:bodyPr anchor="b">
            <a:normAutofit/>
          </a:bodyPr>
          <a:lstStyle/>
          <a:p>
            <a:r>
              <a:rPr lang="fi-FI" sz="4100"/>
              <a:t>Miten addiktiot poikkeavat toisistaan?</a:t>
            </a:r>
          </a:p>
        </p:txBody>
      </p:sp>
      <p:sp>
        <p:nvSpPr>
          <p:cNvPr id="3" name="Sisällön paikkamerkki 2">
            <a:extLst>
              <a:ext uri="{FF2B5EF4-FFF2-40B4-BE49-F238E27FC236}">
                <a16:creationId xmlns:a16="http://schemas.microsoft.com/office/drawing/2014/main" id="{B3AADF77-135E-4FB8-983C-A0133A8AD862}"/>
              </a:ext>
            </a:extLst>
          </p:cNvPr>
          <p:cNvSpPr>
            <a:spLocks noGrp="1"/>
          </p:cNvSpPr>
          <p:nvPr>
            <p:ph idx="1"/>
          </p:nvPr>
        </p:nvSpPr>
        <p:spPr>
          <a:xfrm>
            <a:off x="4965431" y="2438400"/>
            <a:ext cx="6586489" cy="3785419"/>
          </a:xfrm>
        </p:spPr>
        <p:txBody>
          <a:bodyPr>
            <a:normAutofit/>
          </a:bodyPr>
          <a:lstStyle/>
          <a:p>
            <a:pPr marL="0" indent="0">
              <a:buNone/>
            </a:pPr>
            <a:r>
              <a:rPr lang="fi-FI" sz="2000" dirty="0"/>
              <a:t> Addiktiot eivät loppupeleissä poikkea toisistaan mitenkään. Aivoissa on eri reseptoreja eri aineille, ja ne vaikuttavat laaja-alaisesti hermosolujen toimintaan.</a:t>
            </a:r>
          </a:p>
          <a:p>
            <a:pPr marL="0" indent="0">
              <a:buNone/>
            </a:pPr>
            <a:endParaRPr lang="fi-FI" sz="2000" dirty="0"/>
          </a:p>
          <a:p>
            <a:pPr marL="0" indent="0">
              <a:buNone/>
            </a:pPr>
            <a:r>
              <a:rPr lang="fi-FI" sz="2000" dirty="0"/>
              <a:t>Päihteisiin erikoistuneet reseptorit voivat reagoida eri lailla eri ihmisillä, siksi addiktioalttiudessa on eroja. Muutoin altistuksen kesto ja määrä vaikuttavat lopputulokseen. </a:t>
            </a:r>
          </a:p>
          <a:p>
            <a:pPr marL="0" indent="0">
              <a:buNone/>
            </a:pPr>
            <a:endParaRPr lang="fi-FI" sz="2000" dirty="0"/>
          </a:p>
          <a:p>
            <a:pPr marL="0" indent="0">
              <a:buNone/>
            </a:pPr>
            <a:r>
              <a:rPr lang="fi-FI" sz="2000" dirty="0"/>
              <a:t>Erot johtuvat myös psyykkisistä tekijöistä ja käyttötavoista.</a:t>
            </a:r>
          </a:p>
        </p:txBody>
      </p:sp>
      <p:pic>
        <p:nvPicPr>
          <p:cNvPr id="5" name="Picture 4">
            <a:extLst>
              <a:ext uri="{FF2B5EF4-FFF2-40B4-BE49-F238E27FC236}">
                <a16:creationId xmlns:a16="http://schemas.microsoft.com/office/drawing/2014/main" id="{FC3C41C3-34E2-4CE7-86C4-301C57DCB736}"/>
              </a:ext>
            </a:extLst>
          </p:cNvPr>
          <p:cNvPicPr>
            <a:picLocks noChangeAspect="1"/>
          </p:cNvPicPr>
          <p:nvPr/>
        </p:nvPicPr>
        <p:blipFill rotWithShape="1">
          <a:blip r:embed="rId2"/>
          <a:srcRect l="28748" r="20557"/>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38F6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44888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Otsikko 3">
            <a:extLst>
              <a:ext uri="{FF2B5EF4-FFF2-40B4-BE49-F238E27FC236}">
                <a16:creationId xmlns:a16="http://schemas.microsoft.com/office/drawing/2014/main" id="{B0DF2D74-A050-4BC7-BCA0-27460B9E64A3}"/>
              </a:ext>
            </a:extLst>
          </p:cNvPr>
          <p:cNvSpPr>
            <a:spLocks noGrp="1"/>
          </p:cNvSpPr>
          <p:nvPr>
            <p:ph type="title"/>
          </p:nvPr>
        </p:nvSpPr>
        <p:spPr>
          <a:xfrm>
            <a:off x="3045368" y="2043663"/>
            <a:ext cx="6105194" cy="2031055"/>
          </a:xfrm>
        </p:spPr>
        <p:txBody>
          <a:bodyPr vert="horz" lIns="91440" tIns="45720" rIns="91440" bIns="45720" rtlCol="0" anchor="b">
            <a:normAutofit fontScale="90000"/>
          </a:bodyPr>
          <a:lstStyle/>
          <a:p>
            <a:pPr algn="ctr"/>
            <a:r>
              <a:rPr lang="en-US" sz="3300" kern="1200" dirty="0">
                <a:solidFill>
                  <a:srgbClr val="FFFFFF"/>
                </a:solidFill>
                <a:latin typeface="+mj-lt"/>
                <a:ea typeface="+mj-ea"/>
                <a:cs typeface="+mj-cs"/>
              </a:rPr>
              <a:t>KUN RIIPPUVUUS ON PAKKOMIELTEISTÄ JA  AIHEUTTAA HAITTAA ITSELLE TAI LÄHEISILLE</a:t>
            </a:r>
            <a:br>
              <a:rPr lang="en-US" sz="3300" kern="1200" dirty="0">
                <a:solidFill>
                  <a:srgbClr val="FFFFFF"/>
                </a:solidFill>
                <a:latin typeface="+mj-lt"/>
                <a:ea typeface="+mj-ea"/>
                <a:cs typeface="+mj-cs"/>
              </a:rPr>
            </a:br>
            <a:r>
              <a:rPr lang="en-US" sz="3300" kern="1200" dirty="0">
                <a:solidFill>
                  <a:srgbClr val="FFFFFF"/>
                </a:solidFill>
                <a:latin typeface="+mj-lt"/>
                <a:ea typeface="+mj-ea"/>
                <a:cs typeface="+mj-cs"/>
              </a:rPr>
              <a:t> –    ASIALLE TARTTIS TEHDÄ JOTAIN!!</a:t>
            </a:r>
          </a:p>
        </p:txBody>
      </p:sp>
    </p:spTree>
    <p:extLst>
      <p:ext uri="{BB962C8B-B14F-4D97-AF65-F5344CB8AC3E}">
        <p14:creationId xmlns:p14="http://schemas.microsoft.com/office/powerpoint/2010/main" val="4273937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0103F518-CE0D-4CB8-8781-436F66740B5C}"/>
              </a:ext>
            </a:extLst>
          </p:cNvPr>
          <p:cNvPicPr>
            <a:picLocks noChangeAspect="1"/>
          </p:cNvPicPr>
          <p:nvPr/>
        </p:nvPicPr>
        <p:blipFill rotWithShape="1">
          <a:blip r:embed="rId2"/>
          <a:srcRect l="27865" r="19033"/>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2" name="Arc 11">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4" name="Otsikko 3">
            <a:extLst>
              <a:ext uri="{FF2B5EF4-FFF2-40B4-BE49-F238E27FC236}">
                <a16:creationId xmlns:a16="http://schemas.microsoft.com/office/drawing/2014/main" id="{B24E9161-B975-45FB-8800-DEAED6E3C6A8}"/>
              </a:ext>
            </a:extLst>
          </p:cNvPr>
          <p:cNvSpPr>
            <a:spLocks noGrp="1"/>
          </p:cNvSpPr>
          <p:nvPr>
            <p:ph type="title"/>
          </p:nvPr>
        </p:nvSpPr>
        <p:spPr>
          <a:xfrm>
            <a:off x="5827048" y="407987"/>
            <a:ext cx="5721484" cy="1325563"/>
          </a:xfrm>
        </p:spPr>
        <p:txBody>
          <a:bodyPr>
            <a:normAutofit/>
          </a:bodyPr>
          <a:lstStyle/>
          <a:p>
            <a:r>
              <a:rPr lang="fi-FI" dirty="0"/>
              <a:t>Näkökulmia…</a:t>
            </a:r>
          </a:p>
        </p:txBody>
      </p:sp>
      <p:sp>
        <p:nvSpPr>
          <p:cNvPr id="3" name="Sisällön paikkamerkki 2">
            <a:extLst>
              <a:ext uri="{FF2B5EF4-FFF2-40B4-BE49-F238E27FC236}">
                <a16:creationId xmlns:a16="http://schemas.microsoft.com/office/drawing/2014/main" id="{A9CDEE1A-BA03-4224-9A30-D7EDD6DBF4D5}"/>
              </a:ext>
            </a:extLst>
          </p:cNvPr>
          <p:cNvSpPr>
            <a:spLocks noGrp="1"/>
          </p:cNvSpPr>
          <p:nvPr>
            <p:ph idx="1"/>
          </p:nvPr>
        </p:nvSpPr>
        <p:spPr>
          <a:xfrm>
            <a:off x="5827048" y="1633591"/>
            <a:ext cx="5721484" cy="4586234"/>
          </a:xfrm>
        </p:spPr>
        <p:txBody>
          <a:bodyPr>
            <a:normAutofit/>
          </a:bodyPr>
          <a:lstStyle/>
          <a:p>
            <a:r>
              <a:rPr lang="fi-FI" sz="1600" b="0" i="0" dirty="0">
                <a:effectLst/>
                <a:latin typeface="Segoe UI" panose="020B0502040204020203" pitchFamily="34" charset="0"/>
              </a:rPr>
              <a:t>Addiktiivinen yllyke ei rajoitu vain päihteisiin. </a:t>
            </a:r>
          </a:p>
          <a:p>
            <a:r>
              <a:rPr lang="fi-FI" sz="1600" b="0" i="0" dirty="0">
                <a:effectLst/>
                <a:latin typeface="Segoe UI" panose="020B0502040204020203" pitchFamily="34" charset="0"/>
              </a:rPr>
              <a:t>Kun ihminen pyrkii tyydyttämään mielihyvän/nautinnon ja vallan tarpeitaan, hän saattaa yrittää sitä mm. videopelien, uhkapelien, somettamisen, syömisen, työn, kiireen/touhun, seksin, kuntourheilun, kilpaurheilun tai sokerin avulla. </a:t>
            </a:r>
          </a:p>
          <a:p>
            <a:r>
              <a:rPr lang="fi-FI" sz="1600" b="0" i="0" dirty="0">
                <a:effectLst/>
                <a:latin typeface="Segoe UI" panose="020B0502040204020203" pitchFamily="34" charset="0"/>
              </a:rPr>
              <a:t>Tässä listassa oli lueteltuna jo kulttuurillisesti muutama erittäin hyväksytty juttu, jopa hyveinä pidettyjä, kuten esim. työ ja urheilu. </a:t>
            </a:r>
          </a:p>
          <a:p>
            <a:r>
              <a:rPr lang="fi-FI" sz="1600" b="0" i="0" dirty="0">
                <a:effectLst/>
                <a:latin typeface="Segoe UI" panose="020B0502040204020203" pitchFamily="34" charset="0"/>
              </a:rPr>
              <a:t>Olla mieluummin riippuvainen urheilusta kuin viinasta, mutta emotionaalinen logiikka on molemmissa kuitenkin sama: </a:t>
            </a:r>
          </a:p>
          <a:p>
            <a:pPr lvl="1"/>
            <a:r>
              <a:rPr lang="fi-FI" sz="1600" b="0" i="0" dirty="0">
                <a:effectLst/>
                <a:latin typeface="Segoe UI" panose="020B0502040204020203" pitchFamily="34" charset="0"/>
              </a:rPr>
              <a:t>niiden avulla voidaan paeta henkistä kipua, </a:t>
            </a:r>
          </a:p>
          <a:p>
            <a:pPr lvl="1"/>
            <a:r>
              <a:rPr lang="fi-FI" sz="1600" b="0" i="0" dirty="0">
                <a:effectLst/>
                <a:latin typeface="Segoe UI" panose="020B0502040204020203" pitchFamily="34" charset="0"/>
              </a:rPr>
              <a:t>tavoitella hetken mielihyvää, sekä</a:t>
            </a:r>
          </a:p>
          <a:p>
            <a:pPr lvl="1"/>
            <a:r>
              <a:rPr lang="fi-FI" sz="1600" b="0" i="0" dirty="0">
                <a:effectLst/>
                <a:latin typeface="Segoe UI" panose="020B0502040204020203" pitchFamily="34" charset="0"/>
              </a:rPr>
              <a:t> tyydyttää joitain tärkeitä tarpeitamme, kuten mielihyvän/nautinnon tai vallan tarpeita. </a:t>
            </a:r>
          </a:p>
          <a:p>
            <a:pPr marL="0" indent="0">
              <a:buNone/>
            </a:pPr>
            <a:r>
              <a:rPr lang="fi-FI" sz="1600" dirty="0">
                <a:latin typeface="Segoe UI" panose="020B0502040204020203" pitchFamily="34" charset="0"/>
              </a:rPr>
              <a:t>Lähde: </a:t>
            </a:r>
            <a:r>
              <a:rPr lang="fi-FI" sz="1600" dirty="0">
                <a:hlinkClick r:id="rId3"/>
              </a:rPr>
              <a:t>Addiktion anatomia | Ihminen Tavattavissa</a:t>
            </a:r>
            <a:endParaRPr lang="fi-FI" sz="1600" dirty="0"/>
          </a:p>
        </p:txBody>
      </p:sp>
    </p:spTree>
    <p:extLst>
      <p:ext uri="{BB962C8B-B14F-4D97-AF65-F5344CB8AC3E}">
        <p14:creationId xmlns:p14="http://schemas.microsoft.com/office/powerpoint/2010/main" val="888028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83FDEFE1-78BD-4272-AA11-71EAD2122291}"/>
              </a:ext>
            </a:extLst>
          </p:cNvPr>
          <p:cNvSpPr>
            <a:spLocks noGrp="1"/>
          </p:cNvSpPr>
          <p:nvPr>
            <p:ph type="title"/>
          </p:nvPr>
        </p:nvSpPr>
        <p:spPr>
          <a:xfrm>
            <a:off x="5190118" y="170602"/>
            <a:ext cx="4977976" cy="1454051"/>
          </a:xfrm>
        </p:spPr>
        <p:txBody>
          <a:bodyPr>
            <a:normAutofit/>
          </a:bodyPr>
          <a:lstStyle/>
          <a:p>
            <a:r>
              <a:rPr lang="fi-FI" dirty="0">
                <a:solidFill>
                  <a:srgbClr val="000000"/>
                </a:solidFill>
              </a:rPr>
              <a:t>Hoito</a:t>
            </a:r>
          </a:p>
        </p:txBody>
      </p:sp>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Luuranko">
            <a:extLst>
              <a:ext uri="{FF2B5EF4-FFF2-40B4-BE49-F238E27FC236}">
                <a16:creationId xmlns:a16="http://schemas.microsoft.com/office/drawing/2014/main" id="{B9CA4F35-48E4-4466-8606-D011B66FB21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 name="Sisällön paikkamerkki 2">
            <a:extLst>
              <a:ext uri="{FF2B5EF4-FFF2-40B4-BE49-F238E27FC236}">
                <a16:creationId xmlns:a16="http://schemas.microsoft.com/office/drawing/2014/main" id="{7F0DE868-67CC-47AA-8699-947EC6D7B930}"/>
              </a:ext>
            </a:extLst>
          </p:cNvPr>
          <p:cNvSpPr>
            <a:spLocks noGrp="1"/>
          </p:cNvSpPr>
          <p:nvPr>
            <p:ph idx="1"/>
          </p:nvPr>
        </p:nvSpPr>
        <p:spPr>
          <a:xfrm>
            <a:off x="5450691" y="1243174"/>
            <a:ext cx="5617461" cy="4817798"/>
          </a:xfrm>
        </p:spPr>
        <p:txBody>
          <a:bodyPr anchor="ctr">
            <a:normAutofit/>
          </a:bodyPr>
          <a:lstStyle/>
          <a:p>
            <a:r>
              <a:rPr lang="fi-FI" sz="1800" dirty="0" err="1">
                <a:solidFill>
                  <a:srgbClr val="000000"/>
                </a:solidFill>
              </a:rPr>
              <a:t>Kymsote</a:t>
            </a:r>
            <a:r>
              <a:rPr lang="fi-FI" sz="1800" dirty="0">
                <a:solidFill>
                  <a:srgbClr val="000000"/>
                </a:solidFill>
              </a:rPr>
              <a:t>: </a:t>
            </a:r>
            <a:r>
              <a:rPr lang="fi-FI" sz="1800" dirty="0" err="1">
                <a:solidFill>
                  <a:srgbClr val="000000"/>
                </a:solidFill>
              </a:rPr>
              <a:t>Miepä</a:t>
            </a:r>
            <a:r>
              <a:rPr lang="fi-FI" sz="1800" dirty="0">
                <a:solidFill>
                  <a:srgbClr val="000000"/>
                </a:solidFill>
              </a:rPr>
              <a:t>-klinikka </a:t>
            </a:r>
          </a:p>
          <a:p>
            <a:pPr lvl="1"/>
            <a:r>
              <a:rPr lang="fi-FI" sz="1800" b="1" i="0" dirty="0">
                <a:solidFill>
                  <a:srgbClr val="000000"/>
                </a:solidFill>
                <a:effectLst/>
                <a:latin typeface="visuelt-regular"/>
              </a:rPr>
              <a:t>Asiakasneuvonta ja -ohjaus: p. 040 688 3784 </a:t>
            </a:r>
            <a:r>
              <a:rPr lang="fi-FI" sz="1800" b="0" i="0" dirty="0">
                <a:solidFill>
                  <a:srgbClr val="000000"/>
                </a:solidFill>
                <a:effectLst/>
                <a:latin typeface="visuelt-regular"/>
              </a:rPr>
              <a:t>(arkisin klo 8.30-15.30)</a:t>
            </a:r>
          </a:p>
          <a:p>
            <a:r>
              <a:rPr lang="fi-FI" sz="1800" dirty="0">
                <a:solidFill>
                  <a:srgbClr val="000000"/>
                </a:solidFill>
                <a:latin typeface="visuelt-regular"/>
              </a:rPr>
              <a:t>A-klinikka: </a:t>
            </a:r>
            <a:r>
              <a:rPr lang="fi-FI" sz="1800" b="0" i="0" dirty="0">
                <a:solidFill>
                  <a:srgbClr val="000000"/>
                </a:solidFill>
                <a:effectLst/>
                <a:latin typeface="Lato"/>
              </a:rPr>
              <a:t>Kotiharjuntien toimipisteessä selviämis- ja vieroitushoitoa sekä pidempiaikaista ympärivuorokautista laitoshoitoa. Kouvolan, Kotkan, Haminan, Pyhtään, Virolahden ja Miehikkälän asukkaat voivat tulla alkoholin selviämis- ja vieroitushoitoon suoraan ilman lähetettä tai maksusitoumusta.</a:t>
            </a:r>
            <a:endParaRPr lang="fi-FI" sz="1800" dirty="0">
              <a:solidFill>
                <a:srgbClr val="000000"/>
              </a:solidFill>
              <a:latin typeface="visuelt-regular"/>
            </a:endParaRPr>
          </a:p>
          <a:p>
            <a:r>
              <a:rPr lang="fi-FI" sz="1800" dirty="0" err="1">
                <a:solidFill>
                  <a:srgbClr val="000000"/>
                </a:solidFill>
                <a:latin typeface="visuelt-regular"/>
              </a:rPr>
              <a:t>Minnesotahoito</a:t>
            </a:r>
            <a:r>
              <a:rPr lang="fi-FI" sz="1800" dirty="0">
                <a:solidFill>
                  <a:srgbClr val="000000"/>
                </a:solidFill>
                <a:latin typeface="visuelt-regular"/>
              </a:rPr>
              <a:t> </a:t>
            </a:r>
          </a:p>
          <a:p>
            <a:pPr lvl="1"/>
            <a:r>
              <a:rPr lang="fi-FI" sz="1800" dirty="0">
                <a:solidFill>
                  <a:srgbClr val="000000"/>
                </a:solidFill>
                <a:hlinkClick r:id="rId5"/>
              </a:rPr>
              <a:t>Päihderiippuvuus, läheisriippuvuus, peliriippuvuus (maivita.fi)</a:t>
            </a:r>
            <a:endParaRPr lang="fi-FI" sz="1800" dirty="0">
              <a:solidFill>
                <a:srgbClr val="000000"/>
              </a:solidFill>
              <a:latin typeface="visuelt-regular"/>
            </a:endParaRPr>
          </a:p>
          <a:p>
            <a:r>
              <a:rPr lang="fi-FI" sz="1800" dirty="0" err="1">
                <a:solidFill>
                  <a:srgbClr val="000000"/>
                </a:solidFill>
              </a:rPr>
              <a:t>Pelirajat´on</a:t>
            </a:r>
            <a:r>
              <a:rPr lang="fi-FI" sz="1800" dirty="0">
                <a:solidFill>
                  <a:srgbClr val="000000"/>
                </a:solidFill>
              </a:rPr>
              <a:t>: </a:t>
            </a:r>
            <a:r>
              <a:rPr lang="fi-FI" sz="1800" dirty="0">
                <a:solidFill>
                  <a:srgbClr val="000000"/>
                </a:solidFill>
                <a:hlinkClick r:id="rId6"/>
              </a:rPr>
              <a:t>Vertaisryhmät | </a:t>
            </a:r>
            <a:r>
              <a:rPr lang="fi-FI" sz="1800" dirty="0" err="1">
                <a:solidFill>
                  <a:srgbClr val="000000"/>
                </a:solidFill>
                <a:hlinkClick r:id="rId6"/>
              </a:rPr>
              <a:t>Pelirajat’on</a:t>
            </a:r>
            <a:endParaRPr lang="fi-FI" sz="1800" dirty="0">
              <a:solidFill>
                <a:srgbClr val="000000"/>
              </a:solidFill>
            </a:endParaRPr>
          </a:p>
          <a:p>
            <a:endParaRPr lang="fi-FI" sz="1400" dirty="0">
              <a:solidFill>
                <a:srgbClr val="000000"/>
              </a:solidFill>
            </a:endParaRPr>
          </a:p>
        </p:txBody>
      </p:sp>
    </p:spTree>
    <p:extLst>
      <p:ext uri="{BB962C8B-B14F-4D97-AF65-F5344CB8AC3E}">
        <p14:creationId xmlns:p14="http://schemas.microsoft.com/office/powerpoint/2010/main" val="3167682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Otsikko 3">
            <a:extLst>
              <a:ext uri="{FF2B5EF4-FFF2-40B4-BE49-F238E27FC236}">
                <a16:creationId xmlns:a16="http://schemas.microsoft.com/office/drawing/2014/main" id="{29075634-72F2-49F7-AF0D-16310019520B}"/>
              </a:ext>
            </a:extLst>
          </p:cNvPr>
          <p:cNvSpPr>
            <a:spLocks noGrp="1"/>
          </p:cNvSpPr>
          <p:nvPr>
            <p:ph type="ctrTitle"/>
          </p:nvPr>
        </p:nvSpPr>
        <p:spPr>
          <a:xfrm>
            <a:off x="3045368" y="2043663"/>
            <a:ext cx="6105194" cy="2031055"/>
          </a:xfrm>
        </p:spPr>
        <p:txBody>
          <a:bodyPr>
            <a:normAutofit/>
          </a:bodyPr>
          <a:lstStyle/>
          <a:p>
            <a:r>
              <a:rPr lang="fi-FI" dirty="0">
                <a:solidFill>
                  <a:srgbClr val="FFFFFF"/>
                </a:solidFill>
              </a:rPr>
              <a:t>SEKSUAALISUUS</a:t>
            </a:r>
          </a:p>
        </p:txBody>
      </p:sp>
      <p:sp>
        <p:nvSpPr>
          <p:cNvPr id="5" name="Alaotsikko 4">
            <a:extLst>
              <a:ext uri="{FF2B5EF4-FFF2-40B4-BE49-F238E27FC236}">
                <a16:creationId xmlns:a16="http://schemas.microsoft.com/office/drawing/2014/main" id="{19654E43-4A8A-4451-8C8C-88541BC5EA95}"/>
              </a:ext>
            </a:extLst>
          </p:cNvPr>
          <p:cNvSpPr>
            <a:spLocks noGrp="1"/>
          </p:cNvSpPr>
          <p:nvPr>
            <p:ph type="subTitle" idx="1"/>
          </p:nvPr>
        </p:nvSpPr>
        <p:spPr>
          <a:xfrm>
            <a:off x="3045368" y="4074718"/>
            <a:ext cx="6105194" cy="682079"/>
          </a:xfrm>
        </p:spPr>
        <p:txBody>
          <a:bodyPr>
            <a:normAutofit/>
          </a:bodyPr>
          <a:lstStyle/>
          <a:p>
            <a:endParaRPr lang="fi-FI">
              <a:solidFill>
                <a:srgbClr val="FFFFFF"/>
              </a:solidFill>
            </a:endParaRPr>
          </a:p>
        </p:txBody>
      </p:sp>
    </p:spTree>
    <p:extLst>
      <p:ext uri="{BB962C8B-B14F-4D97-AF65-F5344CB8AC3E}">
        <p14:creationId xmlns:p14="http://schemas.microsoft.com/office/powerpoint/2010/main" val="962149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245DFCEB-177F-4955-B5F2-0692076271B9}"/>
              </a:ext>
            </a:extLst>
          </p:cNvPr>
          <p:cNvSpPr>
            <a:spLocks noGrp="1"/>
          </p:cNvSpPr>
          <p:nvPr>
            <p:ph type="title"/>
          </p:nvPr>
        </p:nvSpPr>
        <p:spPr>
          <a:xfrm>
            <a:off x="1179226" y="826680"/>
            <a:ext cx="9833548" cy="1325563"/>
          </a:xfrm>
        </p:spPr>
        <p:txBody>
          <a:bodyPr>
            <a:normAutofit/>
          </a:bodyPr>
          <a:lstStyle/>
          <a:p>
            <a:pPr algn="ctr"/>
            <a:r>
              <a:rPr lang="fi-FI" sz="4000" dirty="0">
                <a:solidFill>
                  <a:srgbClr val="FFFFFF"/>
                </a:solidFill>
              </a:rPr>
              <a:t>Mitä seksuaalisuus on</a:t>
            </a:r>
          </a:p>
        </p:txBody>
      </p:sp>
      <p:sp>
        <p:nvSpPr>
          <p:cNvPr id="3" name="Sisällön paikkamerkki 2">
            <a:extLst>
              <a:ext uri="{FF2B5EF4-FFF2-40B4-BE49-F238E27FC236}">
                <a16:creationId xmlns:a16="http://schemas.microsoft.com/office/drawing/2014/main" id="{A2C16836-F561-440A-BC5F-6174EC7364BA}"/>
              </a:ext>
            </a:extLst>
          </p:cNvPr>
          <p:cNvSpPr>
            <a:spLocks noGrp="1"/>
          </p:cNvSpPr>
          <p:nvPr>
            <p:ph idx="1"/>
          </p:nvPr>
        </p:nvSpPr>
        <p:spPr>
          <a:xfrm>
            <a:off x="1179226" y="2753936"/>
            <a:ext cx="9833548" cy="3684964"/>
          </a:xfrm>
        </p:spPr>
        <p:txBody>
          <a:bodyPr>
            <a:normAutofit/>
          </a:bodyPr>
          <a:lstStyle/>
          <a:p>
            <a:pPr marL="0" indent="0">
              <a:buNone/>
            </a:pPr>
            <a:r>
              <a:rPr lang="fi-FI" sz="2000" b="0" i="0" dirty="0">
                <a:solidFill>
                  <a:srgbClr val="343434"/>
                </a:solidFill>
                <a:effectLst/>
                <a:latin typeface="Arial" panose="020B0604020202020204" pitchFamily="34" charset="0"/>
              </a:rPr>
              <a:t>Seksuaalisuus on olennainen osa ihmisyyttä koko hänen elämänsä ajan. </a:t>
            </a:r>
          </a:p>
          <a:p>
            <a:pPr marL="0" indent="0">
              <a:buNone/>
            </a:pPr>
            <a:r>
              <a:rPr lang="fi-FI" sz="2000" b="0" i="0" dirty="0">
                <a:solidFill>
                  <a:srgbClr val="343434"/>
                </a:solidFill>
                <a:effectLst/>
                <a:latin typeface="Arial" panose="020B0604020202020204" pitchFamily="34" charset="0"/>
              </a:rPr>
              <a:t>Siihen kuuluvat seksuaalinen kehitys, biologinen sukupuoli, seksuaalinen suuntautuminen, sosiaalinen sukupuoli-identiteetti ja sen mukainen rooli, sekä suvun jatkaminen. </a:t>
            </a:r>
          </a:p>
          <a:p>
            <a:pPr marL="0" indent="0">
              <a:buNone/>
            </a:pPr>
            <a:r>
              <a:rPr lang="fi-FI" sz="2000" b="0" i="0" dirty="0">
                <a:solidFill>
                  <a:srgbClr val="343434"/>
                </a:solidFill>
                <a:effectLst/>
                <a:latin typeface="Arial" panose="020B0604020202020204" pitchFamily="34" charset="0"/>
              </a:rPr>
              <a:t>Seksuaalisuus voidaan kokea ja ilmaista monin eri tavoin: asenteissa, arvoissa, uskomuksissa ja suhteessa itseen ja toisiin. </a:t>
            </a:r>
          </a:p>
          <a:p>
            <a:pPr marL="0" indent="0">
              <a:buNone/>
            </a:pPr>
            <a:r>
              <a:rPr lang="fi-FI" sz="2000" b="0" i="0" dirty="0">
                <a:solidFill>
                  <a:srgbClr val="343434"/>
                </a:solidFill>
                <a:effectLst/>
                <a:latin typeface="Arial" panose="020B0604020202020204" pitchFamily="34" charset="0"/>
              </a:rPr>
              <a:t>Seksuaalisuuteen ja sen ilmaisuun vaikuttavat psykologiset, biologiset, kulttuuriset, sosiaaliset, poliittiset, historialliset, uskonnolliset, taloudelliset ja henkiset tekijät (WHO:n määritelmän pohjalta).</a:t>
            </a:r>
            <a:endParaRPr lang="fi-FI" sz="3200" dirty="0">
              <a:solidFill>
                <a:srgbClr val="000000"/>
              </a:solidFill>
            </a:endParaRPr>
          </a:p>
        </p:txBody>
      </p:sp>
    </p:spTree>
    <p:extLst>
      <p:ext uri="{BB962C8B-B14F-4D97-AF65-F5344CB8AC3E}">
        <p14:creationId xmlns:p14="http://schemas.microsoft.com/office/powerpoint/2010/main" val="2934405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1EBADBCA-DA20-4279-93C6-011DEF18AA7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Otsikko 1">
            <a:extLst>
              <a:ext uri="{FF2B5EF4-FFF2-40B4-BE49-F238E27FC236}">
                <a16:creationId xmlns:a16="http://schemas.microsoft.com/office/drawing/2014/main" id="{236D5125-A87E-4060-A13F-73E8AB56409E}"/>
              </a:ext>
            </a:extLst>
          </p:cNvPr>
          <p:cNvSpPr>
            <a:spLocks noGrp="1"/>
          </p:cNvSpPr>
          <p:nvPr>
            <p:ph type="title"/>
          </p:nvPr>
        </p:nvSpPr>
        <p:spPr>
          <a:xfrm>
            <a:off x="640080" y="1243013"/>
            <a:ext cx="3855720" cy="4371974"/>
          </a:xfrm>
        </p:spPr>
        <p:txBody>
          <a:bodyPr>
            <a:normAutofit/>
          </a:bodyPr>
          <a:lstStyle/>
          <a:p>
            <a:r>
              <a:rPr lang="fi-FI" sz="3700">
                <a:solidFill>
                  <a:srgbClr val="FFFFFF"/>
                </a:solidFill>
              </a:rPr>
              <a:t>Tietoa seksuaalisuudesta</a:t>
            </a:r>
          </a:p>
        </p:txBody>
      </p:sp>
      <p:sp>
        <p:nvSpPr>
          <p:cNvPr id="12" name="Rectangle 11">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isällön paikkamerkki 2">
            <a:extLst>
              <a:ext uri="{FF2B5EF4-FFF2-40B4-BE49-F238E27FC236}">
                <a16:creationId xmlns:a16="http://schemas.microsoft.com/office/drawing/2014/main" id="{1ADA3258-11B5-4647-919C-CB5D251D5FCC}"/>
              </a:ext>
            </a:extLst>
          </p:cNvPr>
          <p:cNvSpPr>
            <a:spLocks noGrp="1"/>
          </p:cNvSpPr>
          <p:nvPr>
            <p:ph idx="1"/>
          </p:nvPr>
        </p:nvSpPr>
        <p:spPr>
          <a:xfrm>
            <a:off x="6096000" y="1708798"/>
            <a:ext cx="5221224" cy="5230368"/>
          </a:xfrm>
        </p:spPr>
        <p:txBody>
          <a:bodyPr anchor="ctr">
            <a:normAutofit/>
          </a:bodyPr>
          <a:lstStyle/>
          <a:p>
            <a:pPr marL="0" indent="0">
              <a:buNone/>
            </a:pPr>
            <a:r>
              <a:rPr lang="fi-FI" sz="2000" dirty="0">
                <a:solidFill>
                  <a:srgbClr val="000000"/>
                </a:solidFill>
                <a:hlinkClick r:id="rId3"/>
              </a:rPr>
              <a:t>Tietoa seksuaalisuudesta (mielenterveystalo.fi)</a:t>
            </a:r>
            <a:endParaRPr lang="fi-FI" sz="2000" dirty="0">
              <a:solidFill>
                <a:srgbClr val="000000"/>
              </a:solidFill>
            </a:endParaRPr>
          </a:p>
          <a:p>
            <a:pPr marL="0" indent="0">
              <a:buNone/>
            </a:pPr>
            <a:endParaRPr lang="fi-FI" sz="2000" dirty="0">
              <a:solidFill>
                <a:srgbClr val="000000"/>
              </a:solidFill>
            </a:endParaRPr>
          </a:p>
          <a:p>
            <a:pPr marL="0" indent="0">
              <a:buNone/>
            </a:pPr>
            <a:r>
              <a:rPr lang="fi-FI" sz="2000" dirty="0">
                <a:solidFill>
                  <a:srgbClr val="000000"/>
                </a:solidFill>
                <a:hlinkClick r:id="rId4"/>
              </a:rPr>
              <a:t>Sukupuolen moninaisuus - Sukupuolten tasa-arvo – THL</a:t>
            </a:r>
            <a:endParaRPr lang="fi-FI" sz="2000" dirty="0">
              <a:solidFill>
                <a:srgbClr val="000000"/>
              </a:solidFill>
            </a:endParaRPr>
          </a:p>
          <a:p>
            <a:pPr marL="0" indent="0">
              <a:buNone/>
            </a:pPr>
            <a:endParaRPr lang="fi-FI" sz="2000" dirty="0">
              <a:solidFill>
                <a:srgbClr val="000000"/>
              </a:solidFill>
            </a:endParaRPr>
          </a:p>
          <a:p>
            <a:pPr marL="0" indent="0">
              <a:buNone/>
            </a:pPr>
            <a:r>
              <a:rPr lang="fi-FI" sz="2000" dirty="0">
                <a:solidFill>
                  <a:srgbClr val="000000"/>
                </a:solidFill>
                <a:hlinkClick r:id="rId5"/>
              </a:rPr>
              <a:t>Turvataitokasvatus - Lapset, nuoret ja perheet – THL</a:t>
            </a:r>
            <a:endParaRPr lang="fi-FI" sz="2000" dirty="0">
              <a:solidFill>
                <a:srgbClr val="000000"/>
              </a:solidFill>
            </a:endParaRPr>
          </a:p>
          <a:p>
            <a:pPr marL="0" indent="0">
              <a:buNone/>
            </a:pPr>
            <a:endParaRPr lang="fi-FI" sz="2000" dirty="0">
              <a:solidFill>
                <a:srgbClr val="000000"/>
              </a:solidFill>
            </a:endParaRPr>
          </a:p>
          <a:p>
            <a:pPr marL="0" indent="0">
              <a:buNone/>
            </a:pPr>
            <a:r>
              <a:rPr lang="fi-FI" sz="2000" dirty="0">
                <a:solidFill>
                  <a:srgbClr val="000000"/>
                </a:solidFill>
                <a:hlinkClick r:id="rId6"/>
              </a:rPr>
              <a:t>Seksuaalinen häirintä - Sukupuolten tasa-arvo – THL</a:t>
            </a:r>
            <a:endParaRPr lang="fi-FI" sz="2000" dirty="0">
              <a:solidFill>
                <a:srgbClr val="000000"/>
              </a:solidFill>
            </a:endParaRPr>
          </a:p>
          <a:p>
            <a:pPr marL="0" indent="0">
              <a:buNone/>
            </a:pPr>
            <a:endParaRPr lang="fi-FI" sz="2000" dirty="0">
              <a:solidFill>
                <a:srgbClr val="000000"/>
              </a:solidFill>
            </a:endParaRPr>
          </a:p>
          <a:p>
            <a:pPr marL="0" indent="0">
              <a:buNone/>
            </a:pPr>
            <a:r>
              <a:rPr lang="fi-FI" sz="2000" dirty="0">
                <a:solidFill>
                  <a:srgbClr val="000000"/>
                </a:solidFill>
                <a:hlinkClick r:id="rId7"/>
              </a:rPr>
              <a:t>Millaista vammaisiin ihmisiin kohdistuva väkivalta on? - Vammaispalvelujen käsikirja – THL</a:t>
            </a:r>
            <a:endParaRPr lang="fi-FI" sz="2000" dirty="0">
              <a:solidFill>
                <a:srgbClr val="000000"/>
              </a:solidFill>
            </a:endParaRPr>
          </a:p>
          <a:p>
            <a:pPr marL="0" indent="0">
              <a:buNone/>
            </a:pPr>
            <a:endParaRPr lang="fi-FI" sz="2000" dirty="0">
              <a:solidFill>
                <a:srgbClr val="000000"/>
              </a:solidFill>
            </a:endParaRPr>
          </a:p>
          <a:p>
            <a:pPr marL="0" indent="0">
              <a:buNone/>
            </a:pPr>
            <a:endParaRPr lang="fi-FI" sz="2000" dirty="0">
              <a:solidFill>
                <a:srgbClr val="000000"/>
              </a:solidFill>
            </a:endParaRPr>
          </a:p>
          <a:p>
            <a:pPr marL="0" indent="0">
              <a:buNone/>
            </a:pPr>
            <a:endParaRPr lang="fi-FI" sz="2000" dirty="0">
              <a:solidFill>
                <a:srgbClr val="000000"/>
              </a:solidFill>
            </a:endParaRPr>
          </a:p>
          <a:p>
            <a:pPr marL="0" indent="0">
              <a:buNone/>
            </a:pPr>
            <a:endParaRPr lang="fi-FI" sz="2000" dirty="0">
              <a:solidFill>
                <a:srgbClr val="000000"/>
              </a:solidFill>
            </a:endParaRPr>
          </a:p>
          <a:p>
            <a:pPr marL="0" indent="0">
              <a:buNone/>
            </a:pPr>
            <a:endParaRPr lang="fi-FI" sz="2000" dirty="0">
              <a:solidFill>
                <a:srgbClr val="000000"/>
              </a:solidFill>
            </a:endParaRPr>
          </a:p>
        </p:txBody>
      </p:sp>
    </p:spTree>
    <p:extLst>
      <p:ext uri="{BB962C8B-B14F-4D97-AF65-F5344CB8AC3E}">
        <p14:creationId xmlns:p14="http://schemas.microsoft.com/office/powerpoint/2010/main" val="180871761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B49E0AFD-F0AD-495A-B71B-F14EAD7AAA5D}"/>
              </a:ext>
            </a:extLst>
          </p:cNvPr>
          <p:cNvSpPr>
            <a:spLocks noGrp="1"/>
          </p:cNvSpPr>
          <p:nvPr>
            <p:ph type="title"/>
          </p:nvPr>
        </p:nvSpPr>
        <p:spPr>
          <a:xfrm>
            <a:off x="640079" y="2053641"/>
            <a:ext cx="3669161" cy="2760098"/>
          </a:xfrm>
        </p:spPr>
        <p:txBody>
          <a:bodyPr>
            <a:normAutofit/>
          </a:bodyPr>
          <a:lstStyle/>
          <a:p>
            <a:r>
              <a:rPr lang="fi-FI" sz="4100">
                <a:solidFill>
                  <a:srgbClr val="FFFFFF"/>
                </a:solidFill>
              </a:rPr>
              <a:t>Häiritsevän seksuaalisuuden puheeksi ottaminen</a:t>
            </a:r>
          </a:p>
        </p:txBody>
      </p:sp>
      <p:sp>
        <p:nvSpPr>
          <p:cNvPr id="3" name="Sisällön paikkamerkki 2">
            <a:extLst>
              <a:ext uri="{FF2B5EF4-FFF2-40B4-BE49-F238E27FC236}">
                <a16:creationId xmlns:a16="http://schemas.microsoft.com/office/drawing/2014/main" id="{5B9E6A6D-FF73-44E0-9CB6-F074BA8CD60A}"/>
              </a:ext>
            </a:extLst>
          </p:cNvPr>
          <p:cNvSpPr>
            <a:spLocks noGrp="1"/>
          </p:cNvSpPr>
          <p:nvPr>
            <p:ph idx="1"/>
          </p:nvPr>
        </p:nvSpPr>
        <p:spPr>
          <a:xfrm>
            <a:off x="6090574" y="801866"/>
            <a:ext cx="5306084" cy="5230634"/>
          </a:xfrm>
        </p:spPr>
        <p:txBody>
          <a:bodyPr anchor="ctr">
            <a:normAutofit/>
          </a:bodyPr>
          <a:lstStyle/>
          <a:p>
            <a:r>
              <a:rPr lang="fi-FI" sz="2400" dirty="0">
                <a:solidFill>
                  <a:srgbClr val="000000"/>
                </a:solidFill>
              </a:rPr>
              <a:t>Kunnioitus ja arvostaminen</a:t>
            </a:r>
          </a:p>
          <a:p>
            <a:r>
              <a:rPr lang="fi-FI" sz="2400" dirty="0">
                <a:solidFill>
                  <a:srgbClr val="000000"/>
                </a:solidFill>
              </a:rPr>
              <a:t>Älä tuomitse – ohjaa!</a:t>
            </a:r>
          </a:p>
          <a:p>
            <a:r>
              <a:rPr lang="fi-FI" sz="2400" dirty="0">
                <a:solidFill>
                  <a:srgbClr val="000000"/>
                </a:solidFill>
              </a:rPr>
              <a:t>Seksuaalisuus on herkkä alue, joka kuuluu kaikille</a:t>
            </a:r>
          </a:p>
          <a:p>
            <a:r>
              <a:rPr lang="fi-FI" sz="2400" dirty="0">
                <a:solidFill>
                  <a:srgbClr val="000000"/>
                </a:solidFill>
              </a:rPr>
              <a:t>Missä ja milloin seksuaalisuuttaan voi harjoittaa – väärä aika ja paikka</a:t>
            </a:r>
          </a:p>
          <a:p>
            <a:r>
              <a:rPr lang="fi-FI" sz="2400" dirty="0">
                <a:solidFill>
                  <a:srgbClr val="000000"/>
                </a:solidFill>
              </a:rPr>
              <a:t>Muiden ihmisten huomioiminen</a:t>
            </a:r>
          </a:p>
          <a:p>
            <a:r>
              <a:rPr lang="fi-FI" sz="2400" dirty="0">
                <a:solidFill>
                  <a:srgbClr val="000000"/>
                </a:solidFill>
              </a:rPr>
              <a:t>Vammaista ihmistä ei välttämättä koskaan ole ohjattu oman seksuaalisuuden suhteen</a:t>
            </a:r>
          </a:p>
          <a:p>
            <a:r>
              <a:rPr lang="fi-FI" sz="2400" dirty="0">
                <a:solidFill>
                  <a:srgbClr val="000000"/>
                </a:solidFill>
              </a:rPr>
              <a:t>Työpaikan yhdessä sovitut toimintaohjeet </a:t>
            </a:r>
          </a:p>
        </p:txBody>
      </p:sp>
    </p:spTree>
    <p:extLst>
      <p:ext uri="{BB962C8B-B14F-4D97-AF65-F5344CB8AC3E}">
        <p14:creationId xmlns:p14="http://schemas.microsoft.com/office/powerpoint/2010/main" val="823867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EF7C81-D7D2-4ACF-AD3E-CB225AFCD5ED}"/>
              </a:ext>
            </a:extLst>
          </p:cNvPr>
          <p:cNvSpPr>
            <a:spLocks noGrp="1"/>
          </p:cNvSpPr>
          <p:nvPr>
            <p:ph type="title"/>
          </p:nvPr>
        </p:nvSpPr>
        <p:spPr>
          <a:xfrm>
            <a:off x="4965430" y="629268"/>
            <a:ext cx="6586491" cy="1286160"/>
          </a:xfrm>
        </p:spPr>
        <p:txBody>
          <a:bodyPr anchor="b">
            <a:normAutofit/>
          </a:bodyPr>
          <a:lstStyle/>
          <a:p>
            <a:r>
              <a:rPr lang="fi-FI" sz="4100"/>
              <a:t>Itsemääräämisoikeus ja osallistuminen</a:t>
            </a:r>
          </a:p>
        </p:txBody>
      </p:sp>
      <p:sp>
        <p:nvSpPr>
          <p:cNvPr id="3" name="Sisällön paikkamerkki 2">
            <a:extLst>
              <a:ext uri="{FF2B5EF4-FFF2-40B4-BE49-F238E27FC236}">
                <a16:creationId xmlns:a16="http://schemas.microsoft.com/office/drawing/2014/main" id="{2A917B9E-AA88-49EA-91E4-2C63149F0159}"/>
              </a:ext>
            </a:extLst>
          </p:cNvPr>
          <p:cNvSpPr>
            <a:spLocks noGrp="1"/>
          </p:cNvSpPr>
          <p:nvPr>
            <p:ph idx="1"/>
          </p:nvPr>
        </p:nvSpPr>
        <p:spPr>
          <a:xfrm>
            <a:off x="4965431" y="2438400"/>
            <a:ext cx="6586489" cy="3785419"/>
          </a:xfrm>
        </p:spPr>
        <p:txBody>
          <a:bodyPr>
            <a:normAutofit/>
          </a:bodyPr>
          <a:lstStyle/>
          <a:p>
            <a:pPr marL="0" indent="0" fontAlgn="base">
              <a:buNone/>
            </a:pPr>
            <a:endParaRPr lang="fi-FI" sz="2000" b="0" i="0" dirty="0">
              <a:effectLst/>
              <a:latin typeface="IntervalSansProSemiBold"/>
            </a:endParaRPr>
          </a:p>
          <a:p>
            <a:pPr fontAlgn="base"/>
            <a:r>
              <a:rPr lang="fi-FI" sz="2000" b="0" i="0">
                <a:effectLst/>
                <a:latin typeface="IntervalSansProRegular"/>
              </a:rPr>
              <a:t>Sosiaalihuoltoa toteutettaessa on ensisijaisesti otettava huomioon asiakkaan toivomukset ja mielipide ja muutoinkin kunnioitettava hänen itsemääräämisoikeuttaan.</a:t>
            </a:r>
          </a:p>
          <a:p>
            <a:pPr fontAlgn="base"/>
            <a:r>
              <a:rPr lang="fi-FI" sz="2000" b="0" i="0">
                <a:effectLst/>
                <a:latin typeface="IntervalSansProRegular"/>
              </a:rPr>
              <a:t>Asiakkaalle on annettava mahdollisuus osallistua ja vaikuttaa palvelujensa suunnitteluun ja toteuttamiseen. Sama koskee hänen sosiaalihuoltoonsa liittyviä muita toimenpiteitä. Asiakasta koskeva asia on käsiteltävä ja ratkaistava siten, että ensisijaisesti otetaan huomioon asiakkaan etu.</a:t>
            </a:r>
          </a:p>
          <a:p>
            <a:pPr fontAlgn="base"/>
            <a:r>
              <a:rPr lang="fi-FI" sz="2000" b="0" i="0">
                <a:effectLst/>
                <a:latin typeface="IntervalSansProRegular"/>
              </a:rPr>
              <a:t>Asiakkaan kuulemisesta ennen häntä koskevan päätöksen tekemistä säädetään hallintolaissa. </a:t>
            </a:r>
            <a:r>
              <a:rPr lang="fi-FI" sz="2000" b="0" i="0" u="sng">
                <a:effectLst/>
                <a:latin typeface="inherit"/>
                <a:hlinkClick r:id="rId2" tooltip="Linkki muutossäädöksen voimaantulotietoihin"/>
              </a:rPr>
              <a:t>(30.12.2003/1361)</a:t>
            </a:r>
            <a:endParaRPr lang="fi-FI" sz="2000" b="0" i="0">
              <a:effectLst/>
              <a:latin typeface="IntervalSansProRegular"/>
            </a:endParaRPr>
          </a:p>
          <a:p>
            <a:pPr marL="0" indent="0">
              <a:buNone/>
            </a:pPr>
            <a:endParaRPr lang="fi-FI" sz="2000" dirty="0"/>
          </a:p>
        </p:txBody>
      </p:sp>
      <p:pic>
        <p:nvPicPr>
          <p:cNvPr id="5" name="Picture 4">
            <a:extLst>
              <a:ext uri="{FF2B5EF4-FFF2-40B4-BE49-F238E27FC236}">
                <a16:creationId xmlns:a16="http://schemas.microsoft.com/office/drawing/2014/main" id="{48EE3301-BBC0-46FD-A75C-D915A3C0B67B}"/>
              </a:ext>
            </a:extLst>
          </p:cNvPr>
          <p:cNvPicPr>
            <a:picLocks noChangeAspect="1"/>
          </p:cNvPicPr>
          <p:nvPr/>
        </p:nvPicPr>
        <p:blipFill rotWithShape="1">
          <a:blip r:embed="rId3"/>
          <a:srcRect l="51344" r="7086"/>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5E83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263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0B07D81A-BE46-4D12-B378-47A6EC39DE2D}"/>
              </a:ext>
            </a:extLst>
          </p:cNvPr>
          <p:cNvSpPr>
            <a:spLocks noGrp="1"/>
          </p:cNvSpPr>
          <p:nvPr>
            <p:ph type="title"/>
          </p:nvPr>
        </p:nvSpPr>
        <p:spPr>
          <a:xfrm>
            <a:off x="6585882" y="4267832"/>
            <a:ext cx="4805996" cy="1401448"/>
          </a:xfrm>
        </p:spPr>
        <p:txBody>
          <a:bodyPr vert="horz" lIns="91440" tIns="45720" rIns="91440" bIns="45720" rtlCol="0" anchor="t">
            <a:normAutofit/>
          </a:bodyPr>
          <a:lstStyle/>
          <a:p>
            <a:r>
              <a:rPr lang="en-US" sz="6600" b="1" dirty="0">
                <a:solidFill>
                  <a:srgbClr val="000000"/>
                </a:solidFill>
              </a:rPr>
              <a:t>KIITOS!!</a:t>
            </a:r>
          </a:p>
        </p:txBody>
      </p:sp>
      <p:sp>
        <p:nvSpPr>
          <p:cNvPr id="1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2"/>
                </a:gs>
                <a:gs pos="23000">
                  <a:schemeClr val="accent2"/>
                </a:gs>
                <a:gs pos="83000">
                  <a:schemeClr val="accent1"/>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Kuva 3">
            <a:extLst>
              <a:ext uri="{FF2B5EF4-FFF2-40B4-BE49-F238E27FC236}">
                <a16:creationId xmlns:a16="http://schemas.microsoft.com/office/drawing/2014/main" id="{DB98956F-F7A5-40A3-BD99-927A2D9689D8}"/>
              </a:ext>
            </a:extLst>
          </p:cNvPr>
          <p:cNvPicPr>
            <a:picLocks noChangeAspect="1"/>
          </p:cNvPicPr>
          <p:nvPr/>
        </p:nvPicPr>
        <p:blipFill rotWithShape="1">
          <a:blip r:embed="rId3">
            <a:alphaModFix/>
          </a:blip>
          <a:srcRect l="24966" r="21808" b="2"/>
          <a:stretch/>
        </p:blipFill>
        <p:spPr>
          <a:xfrm>
            <a:off x="0" y="760562"/>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3372679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433EEA-5CC8-494B-8D45-8F9E5142CB76}"/>
              </a:ext>
            </a:extLst>
          </p:cNvPr>
          <p:cNvPicPr>
            <a:picLocks noChangeAspect="1"/>
          </p:cNvPicPr>
          <p:nvPr/>
        </p:nvPicPr>
        <p:blipFill rotWithShape="1">
          <a:blip r:embed="rId2">
            <a:alphaModFix amt="30000"/>
          </a:blip>
          <a:srcRect t="9655" b="5758"/>
          <a:stretch/>
        </p:blipFill>
        <p:spPr>
          <a:xfrm>
            <a:off x="20" y="10"/>
            <a:ext cx="12191980" cy="6857990"/>
          </a:xfrm>
          <a:prstGeom prst="rect">
            <a:avLst/>
          </a:prstGeom>
        </p:spPr>
      </p:pic>
      <p:sp>
        <p:nvSpPr>
          <p:cNvPr id="2" name="Otsikko 1">
            <a:extLst>
              <a:ext uri="{FF2B5EF4-FFF2-40B4-BE49-F238E27FC236}">
                <a16:creationId xmlns:a16="http://schemas.microsoft.com/office/drawing/2014/main" id="{E3956881-DAF3-40E3-889B-7A0391EE73B2}"/>
              </a:ext>
            </a:extLst>
          </p:cNvPr>
          <p:cNvSpPr>
            <a:spLocks noGrp="1"/>
          </p:cNvSpPr>
          <p:nvPr>
            <p:ph type="title"/>
          </p:nvPr>
        </p:nvSpPr>
        <p:spPr>
          <a:xfrm>
            <a:off x="2895600" y="764373"/>
            <a:ext cx="8610600" cy="1293028"/>
          </a:xfrm>
        </p:spPr>
        <p:txBody>
          <a:bodyPr>
            <a:normAutofit/>
          </a:bodyPr>
          <a:lstStyle/>
          <a:p>
            <a:r>
              <a:rPr lang="fi-FI" sz="3400">
                <a:latin typeface="IntervalSansProSemiBold"/>
              </a:rPr>
              <a:t>Itsemääräämisoikeus erityistilanteissa</a:t>
            </a:r>
            <a:br>
              <a:rPr lang="fi-FI" sz="3400">
                <a:latin typeface="IntervalSansProSemiBold"/>
              </a:rPr>
            </a:br>
            <a:endParaRPr lang="fi-FI" sz="3400"/>
          </a:p>
        </p:txBody>
      </p:sp>
      <p:sp>
        <p:nvSpPr>
          <p:cNvPr id="3" name="Sisällön paikkamerkki 2">
            <a:extLst>
              <a:ext uri="{FF2B5EF4-FFF2-40B4-BE49-F238E27FC236}">
                <a16:creationId xmlns:a16="http://schemas.microsoft.com/office/drawing/2014/main" id="{2F9CB517-D5ED-4A26-83A2-B651E385B3D7}"/>
              </a:ext>
            </a:extLst>
          </p:cNvPr>
          <p:cNvSpPr>
            <a:spLocks noGrp="1"/>
          </p:cNvSpPr>
          <p:nvPr>
            <p:ph idx="1"/>
          </p:nvPr>
        </p:nvSpPr>
        <p:spPr>
          <a:xfrm>
            <a:off x="685800" y="2194560"/>
            <a:ext cx="10820400" cy="4024125"/>
          </a:xfrm>
        </p:spPr>
        <p:txBody>
          <a:bodyPr>
            <a:normAutofit fontScale="92500" lnSpcReduction="10000"/>
          </a:bodyPr>
          <a:lstStyle/>
          <a:p>
            <a:pPr fontAlgn="base"/>
            <a:r>
              <a:rPr lang="fi-FI" b="0" i="0">
                <a:effectLst/>
                <a:latin typeface="IntervalSansProRegular"/>
              </a:rPr>
              <a:t>Jos täysi-ikäinen asiakas ei sairauden, henkisen toimintakyvyn vajavuuden tai muun vastaavan syyn vuoksi pysty osallistumaan ja vaikuttamaan palvelujensa tai sosiaalihuoltoonsa liittyvien muiden toimenpiteiden suunnitteluun ja toteuttamiseen taikka ymmärtämään ehdotettuja ratkaisuvaihtoehtoja tai päätösten vaikutuksia, on asiakkaan tahtoa selvitettävä yhteistyössä hänen laillisen edustajansa taikka omaisensa tai muun läheisen henkilön kanssa.</a:t>
            </a:r>
          </a:p>
          <a:p>
            <a:pPr fontAlgn="base"/>
            <a:r>
              <a:rPr lang="fi-FI" b="0" i="0">
                <a:effectLst/>
                <a:latin typeface="IntervalSansProRegular"/>
              </a:rPr>
              <a:t>Jos täysi-ikäinen asiakas on henkilöään tai varallisuuttaan koskevassa asiassa ilmeisen edunvalvonnan tarpeessa, tulee sosiaalihuoltolain 6 §:n 1 momentissa tarkoitetun toimielimen tehdä holhoustoimesta annetun lain </a:t>
            </a:r>
            <a:r>
              <a:rPr lang="fi-FI" b="0" i="0" u="sng">
                <a:effectLst/>
                <a:latin typeface="inherit"/>
                <a:hlinkClick r:id="rId3" tooltip="Linkki SMUR-kortille"/>
              </a:rPr>
              <a:t>(442/1999) 91 §:ssä</a:t>
            </a:r>
            <a:r>
              <a:rPr lang="fi-FI" b="0" i="0">
                <a:effectLst/>
                <a:latin typeface="IntervalSansProRegular"/>
              </a:rPr>
              <a:t> tarkoitettu ilmoitus holhousviranomaiselle edunvalvojan määräämiseksi asiakkaalle.</a:t>
            </a:r>
          </a:p>
          <a:p>
            <a:endParaRPr lang="fi-FI" dirty="0"/>
          </a:p>
        </p:txBody>
      </p:sp>
    </p:spTree>
    <p:extLst>
      <p:ext uri="{BB962C8B-B14F-4D97-AF65-F5344CB8AC3E}">
        <p14:creationId xmlns:p14="http://schemas.microsoft.com/office/powerpoint/2010/main" val="1500549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tsikko 1">
            <a:extLst>
              <a:ext uri="{FF2B5EF4-FFF2-40B4-BE49-F238E27FC236}">
                <a16:creationId xmlns:a16="http://schemas.microsoft.com/office/drawing/2014/main" id="{96834491-0475-4A39-A46A-FBFAC16655B7}"/>
              </a:ext>
            </a:extLst>
          </p:cNvPr>
          <p:cNvSpPr>
            <a:spLocks noGrp="1"/>
          </p:cNvSpPr>
          <p:nvPr>
            <p:ph type="title"/>
          </p:nvPr>
        </p:nvSpPr>
        <p:spPr>
          <a:xfrm>
            <a:off x="804671" y="640263"/>
            <a:ext cx="3284331" cy="5254510"/>
          </a:xfrm>
        </p:spPr>
        <p:txBody>
          <a:bodyPr>
            <a:normAutofit/>
          </a:bodyPr>
          <a:lstStyle/>
          <a:p>
            <a:r>
              <a:rPr lang="fi-FI" sz="2100"/>
              <a:t>Poikkeukset itsemääräämisoikeudessa</a:t>
            </a:r>
          </a:p>
        </p:txBody>
      </p:sp>
      <p:sp>
        <p:nvSpPr>
          <p:cNvPr id="3" name="Sisällön paikkamerkki 2">
            <a:extLst>
              <a:ext uri="{FF2B5EF4-FFF2-40B4-BE49-F238E27FC236}">
                <a16:creationId xmlns:a16="http://schemas.microsoft.com/office/drawing/2014/main" id="{536E325E-1F8B-4088-82DC-1689523AFD4E}"/>
              </a:ext>
            </a:extLst>
          </p:cNvPr>
          <p:cNvSpPr>
            <a:spLocks noGrp="1"/>
          </p:cNvSpPr>
          <p:nvPr>
            <p:ph idx="1"/>
          </p:nvPr>
        </p:nvSpPr>
        <p:spPr>
          <a:xfrm>
            <a:off x="5358384" y="640263"/>
            <a:ext cx="6028944" cy="5254510"/>
          </a:xfrm>
        </p:spPr>
        <p:txBody>
          <a:bodyPr anchor="ctr">
            <a:normAutofit/>
          </a:bodyPr>
          <a:lstStyle/>
          <a:p>
            <a:r>
              <a:rPr lang="fi-FI" sz="2200" b="0" i="0">
                <a:solidFill>
                  <a:schemeClr val="bg1"/>
                </a:solidFill>
                <a:effectLst/>
                <a:latin typeface="Trebuchet"/>
              </a:rPr>
              <a:t>Lääkäri saattaa työssään joutua tekemään potilaan itsemääräämisoikeuden ja vapauden ohittavia päätöksiä. </a:t>
            </a:r>
          </a:p>
          <a:p>
            <a:r>
              <a:rPr lang="fi-FI" sz="2200" b="0" i="0">
                <a:solidFill>
                  <a:schemeClr val="bg1"/>
                </a:solidFill>
                <a:effectLst/>
                <a:latin typeface="Trebuchet"/>
              </a:rPr>
              <a:t>Vapaus ja itsemääräämisoikeus ovat Suomen perustuslakiin (731/1999) kirjattuja kansalaisten perusoikeuksia, joihin puuttumiseen tarvitaan lain antamat perusteet. </a:t>
            </a:r>
          </a:p>
          <a:p>
            <a:r>
              <a:rPr lang="fi-FI" sz="2200" b="0" i="0">
                <a:solidFill>
                  <a:schemeClr val="bg1"/>
                </a:solidFill>
                <a:effectLst/>
                <a:latin typeface="Trebuchet"/>
              </a:rPr>
              <a:t>Mielenterveyslaissa (1116/1990), päihdehuoltolaissa (41/1986), laissa kehitysvammaisten erityishuollosta (519/1977), tartuntatautilaissa (583/1986) sekä lastensuojelulaissa (417/2007) onkin säännökset niin sanotuista pakkokeinoista, joita voidaan tarvittaessa käyttää.</a:t>
            </a:r>
            <a:endParaRPr lang="fi-FI" sz="2200">
              <a:solidFill>
                <a:schemeClr val="bg1"/>
              </a:solidFill>
            </a:endParaRPr>
          </a:p>
        </p:txBody>
      </p:sp>
    </p:spTree>
    <p:extLst>
      <p:ext uri="{BB962C8B-B14F-4D97-AF65-F5344CB8AC3E}">
        <p14:creationId xmlns:p14="http://schemas.microsoft.com/office/powerpoint/2010/main" val="3947802370"/>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5D1484-3194-4AC8-ADC2-20B81547CB09}"/>
              </a:ext>
            </a:extLst>
          </p:cNvPr>
          <p:cNvPicPr>
            <a:picLocks noChangeAspect="1"/>
          </p:cNvPicPr>
          <p:nvPr/>
        </p:nvPicPr>
        <p:blipFill rotWithShape="1">
          <a:blip r:embed="rId2"/>
          <a:srcRect t="7407"/>
          <a:stretch/>
        </p:blipFill>
        <p:spPr>
          <a:xfrm>
            <a:off x="20" y="-205473"/>
            <a:ext cx="12191980" cy="6857990"/>
          </a:xfrm>
          <a:prstGeom prst="rect">
            <a:avLst/>
          </a:prstGeom>
        </p:spPr>
      </p:pic>
      <p:sp>
        <p:nvSpPr>
          <p:cNvPr id="12"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Otsikko 3">
            <a:extLst>
              <a:ext uri="{FF2B5EF4-FFF2-40B4-BE49-F238E27FC236}">
                <a16:creationId xmlns:a16="http://schemas.microsoft.com/office/drawing/2014/main" id="{12022B2A-75EC-41E1-A669-8411A93215D9}"/>
              </a:ext>
            </a:extLst>
          </p:cNvPr>
          <p:cNvSpPr>
            <a:spLocks noGrp="1"/>
          </p:cNvSpPr>
          <p:nvPr>
            <p:ph type="title"/>
          </p:nvPr>
        </p:nvSpPr>
        <p:spPr>
          <a:xfrm>
            <a:off x="8022021" y="3231930"/>
            <a:ext cx="3852041" cy="3035305"/>
          </a:xfrm>
        </p:spPr>
        <p:txBody>
          <a:bodyPr vert="horz" lIns="91440" tIns="45720" rIns="91440" bIns="45720" rtlCol="0" anchor="b">
            <a:normAutofit/>
          </a:bodyPr>
          <a:lstStyle/>
          <a:p>
            <a:pPr algn="ctr"/>
            <a:r>
              <a:rPr lang="en-US" sz="2400" b="1" dirty="0" err="1"/>
              <a:t>Millaisia</a:t>
            </a:r>
            <a:r>
              <a:rPr lang="en-US" sz="2400" b="1" dirty="0"/>
              <a:t> </a:t>
            </a:r>
            <a:r>
              <a:rPr lang="en-US" sz="2400" b="1" dirty="0" err="1"/>
              <a:t>haastavia</a:t>
            </a:r>
            <a:r>
              <a:rPr lang="en-US" sz="2400" b="1" dirty="0"/>
              <a:t> </a:t>
            </a:r>
            <a:r>
              <a:rPr lang="en-US" sz="2400" b="1" dirty="0" err="1"/>
              <a:t>tilanteita</a:t>
            </a:r>
            <a:r>
              <a:rPr lang="en-US" sz="2400" b="1" dirty="0"/>
              <a:t>?</a:t>
            </a:r>
            <a:br>
              <a:rPr lang="en-US" sz="2400" b="1" dirty="0"/>
            </a:br>
            <a:r>
              <a:rPr lang="en-US" sz="2400" b="1" dirty="0" err="1"/>
              <a:t>Miten</a:t>
            </a:r>
            <a:r>
              <a:rPr lang="en-US" sz="2400" b="1" dirty="0"/>
              <a:t> </a:t>
            </a:r>
            <a:r>
              <a:rPr lang="en-US" sz="2400" b="1" dirty="0" err="1"/>
              <a:t>toimia</a:t>
            </a:r>
            <a:r>
              <a:rPr lang="en-US" sz="2400" b="1" dirty="0"/>
              <a:t> </a:t>
            </a:r>
            <a:r>
              <a:rPr lang="en-US" sz="2400" b="1" dirty="0" err="1"/>
              <a:t>vaikeissa</a:t>
            </a:r>
            <a:r>
              <a:rPr lang="en-US" sz="2400" b="1" dirty="0"/>
              <a:t> </a:t>
            </a:r>
            <a:r>
              <a:rPr lang="en-US" sz="2400" b="1" dirty="0" err="1"/>
              <a:t>tilanteissa</a:t>
            </a:r>
            <a:r>
              <a:rPr lang="en-US" sz="2400" b="1" dirty="0"/>
              <a:t>??</a:t>
            </a:r>
            <a:br>
              <a:rPr lang="en-US" sz="2400" b="1" dirty="0"/>
            </a:br>
            <a:br>
              <a:rPr lang="en-US" sz="2400" b="1" dirty="0"/>
            </a:br>
            <a:r>
              <a:rPr lang="en-US" sz="2400" b="1" dirty="0"/>
              <a:t>Onko </a:t>
            </a:r>
            <a:r>
              <a:rPr lang="en-US" sz="2400" b="1" dirty="0" err="1"/>
              <a:t>asiakas</a:t>
            </a:r>
            <a:r>
              <a:rPr lang="en-US" sz="2400" b="1" dirty="0"/>
              <a:t> </a:t>
            </a:r>
            <a:r>
              <a:rPr lang="en-US" sz="2400" b="1" dirty="0" err="1"/>
              <a:t>edes</a:t>
            </a:r>
            <a:r>
              <a:rPr lang="en-US" sz="2400" b="1" dirty="0"/>
              <a:t> </a:t>
            </a:r>
            <a:r>
              <a:rPr lang="en-US" sz="2400" b="1" dirty="0" err="1"/>
              <a:t>toimintakuntoinen</a:t>
            </a:r>
            <a:r>
              <a:rPr lang="en-US" sz="2400" b="1" dirty="0"/>
              <a:t> ja –</a:t>
            </a:r>
            <a:r>
              <a:rPr lang="en-US" sz="2400" b="1" dirty="0" err="1"/>
              <a:t>kykyinen</a:t>
            </a:r>
            <a:r>
              <a:rPr lang="en-US" sz="2400" b="1" dirty="0"/>
              <a:t> ???</a:t>
            </a:r>
          </a:p>
        </p:txBody>
      </p:sp>
      <p:cxnSp>
        <p:nvCxnSpPr>
          <p:cNvPr id="14" name="Straight Connector 13">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0675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C8C3900-B8A1-4965-88E6-CBCBFE067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5945"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tsikko 3">
            <a:extLst>
              <a:ext uri="{FF2B5EF4-FFF2-40B4-BE49-F238E27FC236}">
                <a16:creationId xmlns:a16="http://schemas.microsoft.com/office/drawing/2014/main" id="{03DCCFA8-C885-4597-BEDC-E085AFE1C392}"/>
              </a:ext>
            </a:extLst>
          </p:cNvPr>
          <p:cNvSpPr>
            <a:spLocks noGrp="1"/>
          </p:cNvSpPr>
          <p:nvPr>
            <p:ph type="title"/>
          </p:nvPr>
        </p:nvSpPr>
        <p:spPr>
          <a:xfrm>
            <a:off x="838201" y="624568"/>
            <a:ext cx="3351755" cy="5412920"/>
          </a:xfrm>
        </p:spPr>
        <p:txBody>
          <a:bodyPr>
            <a:normAutofit/>
          </a:bodyPr>
          <a:lstStyle/>
          <a:p>
            <a:r>
              <a:rPr lang="fi-FI" sz="3100">
                <a:solidFill>
                  <a:schemeClr val="bg1"/>
                </a:solidFill>
              </a:rPr>
              <a:t>Moniammatillinen yhteistyö</a:t>
            </a:r>
          </a:p>
        </p:txBody>
      </p:sp>
      <p:graphicFrame>
        <p:nvGraphicFramePr>
          <p:cNvPr id="7" name="Sisällön paikkamerkki 4">
            <a:extLst>
              <a:ext uri="{FF2B5EF4-FFF2-40B4-BE49-F238E27FC236}">
                <a16:creationId xmlns:a16="http://schemas.microsoft.com/office/drawing/2014/main" id="{A39F16F7-3126-4F90-91F3-14D694957A60}"/>
              </a:ext>
            </a:extLst>
          </p:cNvPr>
          <p:cNvGraphicFramePr>
            <a:graphicFrameLocks noGrp="1"/>
          </p:cNvGraphicFramePr>
          <p:nvPr>
            <p:ph idx="1"/>
            <p:extLst>
              <p:ext uri="{D42A27DB-BD31-4B8C-83A1-F6EECF244321}">
                <p14:modId xmlns:p14="http://schemas.microsoft.com/office/powerpoint/2010/main" val="4168887227"/>
              </p:ext>
            </p:extLst>
          </p:nvPr>
        </p:nvGraphicFramePr>
        <p:xfrm>
          <a:off x="5392455" y="623888"/>
          <a:ext cx="5961345" cy="541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7735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B9A519-3AA2-49E7-A39C-15C7AD403BA9}"/>
              </a:ext>
            </a:extLst>
          </p:cNvPr>
          <p:cNvPicPr>
            <a:picLocks noChangeAspect="1"/>
          </p:cNvPicPr>
          <p:nvPr/>
        </p:nvPicPr>
        <p:blipFill rotWithShape="1">
          <a:blip r:embed="rId2">
            <a:alphaModFix amt="30000"/>
          </a:blip>
          <a:srcRect t="4793" b="10620"/>
          <a:stretch/>
        </p:blipFill>
        <p:spPr>
          <a:xfrm>
            <a:off x="20" y="10"/>
            <a:ext cx="12191980" cy="6857990"/>
          </a:xfrm>
          <a:prstGeom prst="rect">
            <a:avLst/>
          </a:prstGeom>
        </p:spPr>
      </p:pic>
      <p:sp>
        <p:nvSpPr>
          <p:cNvPr id="3" name="Sisällön paikkamerkki 2">
            <a:extLst>
              <a:ext uri="{FF2B5EF4-FFF2-40B4-BE49-F238E27FC236}">
                <a16:creationId xmlns:a16="http://schemas.microsoft.com/office/drawing/2014/main" id="{6344E688-BBC4-4361-8FF9-E28CBEDDB7A5}"/>
              </a:ext>
            </a:extLst>
          </p:cNvPr>
          <p:cNvSpPr>
            <a:spLocks noGrp="1"/>
          </p:cNvSpPr>
          <p:nvPr>
            <p:ph idx="1"/>
          </p:nvPr>
        </p:nvSpPr>
        <p:spPr>
          <a:xfrm>
            <a:off x="685800" y="2194560"/>
            <a:ext cx="10820400" cy="4024125"/>
          </a:xfrm>
        </p:spPr>
        <p:txBody>
          <a:bodyPr>
            <a:normAutofit/>
          </a:bodyPr>
          <a:lstStyle/>
          <a:p>
            <a:pPr marL="0" indent="0">
              <a:buNone/>
            </a:pPr>
            <a:endParaRPr lang="fi-FI" dirty="0"/>
          </a:p>
          <a:p>
            <a:pPr marL="0" indent="0">
              <a:buNone/>
            </a:pPr>
            <a:endParaRPr lang="fi-FI" dirty="0"/>
          </a:p>
          <a:p>
            <a:pPr marL="0" indent="0" algn="ctr">
              <a:buNone/>
            </a:pPr>
            <a:r>
              <a:rPr lang="fi-FI" sz="2800" dirty="0"/>
              <a:t>Parempi kysyä </a:t>
            </a:r>
            <a:r>
              <a:rPr lang="fi-FI" sz="2800" b="1" dirty="0"/>
              <a:t>asiakkaan luvalla </a:t>
            </a:r>
            <a:r>
              <a:rPr lang="fi-FI" sz="2800" dirty="0"/>
              <a:t>yhteistyön mahdollisuuksia ja neuvoa, </a:t>
            </a:r>
          </a:p>
          <a:p>
            <a:pPr marL="0" indent="0" algn="ctr">
              <a:buNone/>
            </a:pPr>
            <a:r>
              <a:rPr lang="fi-FI" sz="2800" dirty="0"/>
              <a:t>kuin jäädä yksin miettimään asiakkaan tilannetta.</a:t>
            </a:r>
          </a:p>
          <a:p>
            <a:pPr marL="0" indent="0" algn="ctr">
              <a:buNone/>
            </a:pPr>
            <a:endParaRPr lang="fi-FI" sz="2800" dirty="0"/>
          </a:p>
          <a:p>
            <a:pPr marL="0" indent="0" algn="ctr">
              <a:buNone/>
            </a:pPr>
            <a:r>
              <a:rPr lang="fi-FI" sz="2800" dirty="0"/>
              <a:t>Asiakkaan paras ja asiakkaan oma tahto ovat määräävät tekijät!</a:t>
            </a:r>
          </a:p>
        </p:txBody>
      </p:sp>
    </p:spTree>
    <p:extLst>
      <p:ext uri="{BB962C8B-B14F-4D97-AF65-F5344CB8AC3E}">
        <p14:creationId xmlns:p14="http://schemas.microsoft.com/office/powerpoint/2010/main" val="1006999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D9E2E6-53B1-4D4B-8246-C0A2D839755C}"/>
              </a:ext>
            </a:extLst>
          </p:cNvPr>
          <p:cNvPicPr>
            <a:picLocks noChangeAspect="1"/>
          </p:cNvPicPr>
          <p:nvPr/>
        </p:nvPicPr>
        <p:blipFill rotWithShape="1">
          <a:blip r:embed="rId2">
            <a:alphaModFix amt="40000"/>
          </a:blip>
          <a:srcRect t="22748" b="21002"/>
          <a:stretch/>
        </p:blipFill>
        <p:spPr>
          <a:xfrm>
            <a:off x="20" y="-205473"/>
            <a:ext cx="12191980" cy="6857990"/>
          </a:xfrm>
          <a:prstGeom prst="rect">
            <a:avLst/>
          </a:prstGeom>
        </p:spPr>
      </p:pic>
      <p:sp>
        <p:nvSpPr>
          <p:cNvPr id="4" name="Otsikko 3">
            <a:extLst>
              <a:ext uri="{FF2B5EF4-FFF2-40B4-BE49-F238E27FC236}">
                <a16:creationId xmlns:a16="http://schemas.microsoft.com/office/drawing/2014/main" id="{7E729E11-49C7-48EB-A139-3DC72C5D3427}"/>
              </a:ext>
            </a:extLst>
          </p:cNvPr>
          <p:cNvSpPr>
            <a:spLocks noGrp="1"/>
          </p:cNvSpPr>
          <p:nvPr>
            <p:ph type="ctrTitle"/>
          </p:nvPr>
        </p:nvSpPr>
        <p:spPr>
          <a:xfrm>
            <a:off x="1371600" y="3014139"/>
            <a:ext cx="9448800" cy="1825096"/>
          </a:xfrm>
        </p:spPr>
        <p:txBody>
          <a:bodyPr>
            <a:normAutofit/>
          </a:bodyPr>
          <a:lstStyle/>
          <a:p>
            <a:r>
              <a:rPr lang="fi-FI" b="1" dirty="0"/>
              <a:t>RIIPPUVUUS ELI ADDIKTIO</a:t>
            </a:r>
          </a:p>
        </p:txBody>
      </p:sp>
      <p:sp>
        <p:nvSpPr>
          <p:cNvPr id="5" name="Alaotsikko 4">
            <a:extLst>
              <a:ext uri="{FF2B5EF4-FFF2-40B4-BE49-F238E27FC236}">
                <a16:creationId xmlns:a16="http://schemas.microsoft.com/office/drawing/2014/main" id="{D1D534A6-9492-4BB7-BF92-FBCB15FB6FD5}"/>
              </a:ext>
            </a:extLst>
          </p:cNvPr>
          <p:cNvSpPr>
            <a:spLocks noGrp="1"/>
          </p:cNvSpPr>
          <p:nvPr>
            <p:ph type="subTitle" idx="1"/>
          </p:nvPr>
        </p:nvSpPr>
        <p:spPr>
          <a:xfrm>
            <a:off x="1371600" y="4842935"/>
            <a:ext cx="9448800" cy="685800"/>
          </a:xfrm>
        </p:spPr>
        <p:txBody>
          <a:bodyPr>
            <a:normAutofit/>
          </a:bodyPr>
          <a:lstStyle/>
          <a:p>
            <a:endParaRPr lang="fi-FI"/>
          </a:p>
        </p:txBody>
      </p:sp>
    </p:spTree>
    <p:extLst>
      <p:ext uri="{BB962C8B-B14F-4D97-AF65-F5344CB8AC3E}">
        <p14:creationId xmlns:p14="http://schemas.microsoft.com/office/powerpoint/2010/main" val="83605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Kuva 19" descr="Kuva, joka sisältää kohteen henkilö, ulko, yleisurheilu, urheilu&#10;&#10;Kuvaus luotu automaattisesti">
            <a:extLst>
              <a:ext uri="{FF2B5EF4-FFF2-40B4-BE49-F238E27FC236}">
                <a16:creationId xmlns:a16="http://schemas.microsoft.com/office/drawing/2014/main" id="{E4EC79BD-77D0-4DD1-9F95-81FAF5ABE28B}"/>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1012425" y="-15625"/>
            <a:ext cx="10295043" cy="6858000"/>
          </a:xfrm>
          <a:prstGeom prst="rect">
            <a:avLst/>
          </a:prstGeom>
        </p:spPr>
      </p:pic>
      <p:sp>
        <p:nvSpPr>
          <p:cNvPr id="4" name="Tekstiruutu 3">
            <a:extLst>
              <a:ext uri="{FF2B5EF4-FFF2-40B4-BE49-F238E27FC236}">
                <a16:creationId xmlns:a16="http://schemas.microsoft.com/office/drawing/2014/main" id="{358EF058-8232-466D-B22C-BEBAA7BFC638}"/>
              </a:ext>
            </a:extLst>
          </p:cNvPr>
          <p:cNvSpPr txBox="1"/>
          <p:nvPr/>
        </p:nvSpPr>
        <p:spPr>
          <a:xfrm>
            <a:off x="1876746" y="2053975"/>
            <a:ext cx="3071973" cy="523220"/>
          </a:xfrm>
          <a:prstGeom prst="rect">
            <a:avLst/>
          </a:prstGeom>
          <a:noFill/>
        </p:spPr>
        <p:txBody>
          <a:bodyPr wrap="square" rtlCol="0">
            <a:spAutoFit/>
          </a:bodyPr>
          <a:lstStyle/>
          <a:p>
            <a:r>
              <a:rPr lang="fi-FI" sz="2800" b="1" dirty="0"/>
              <a:t>ALKOHOLI</a:t>
            </a:r>
          </a:p>
        </p:txBody>
      </p:sp>
      <p:sp>
        <p:nvSpPr>
          <p:cNvPr id="5" name="Tekstiruutu 4">
            <a:extLst>
              <a:ext uri="{FF2B5EF4-FFF2-40B4-BE49-F238E27FC236}">
                <a16:creationId xmlns:a16="http://schemas.microsoft.com/office/drawing/2014/main" id="{305BB86B-05EB-4287-B890-EDE759567AAD}"/>
              </a:ext>
            </a:extLst>
          </p:cNvPr>
          <p:cNvSpPr txBox="1"/>
          <p:nvPr/>
        </p:nvSpPr>
        <p:spPr>
          <a:xfrm>
            <a:off x="4654193" y="3339101"/>
            <a:ext cx="2301411" cy="523220"/>
          </a:xfrm>
          <a:prstGeom prst="rect">
            <a:avLst/>
          </a:prstGeom>
          <a:noFill/>
        </p:spPr>
        <p:txBody>
          <a:bodyPr wrap="square" rtlCol="0">
            <a:spAutoFit/>
          </a:bodyPr>
          <a:lstStyle/>
          <a:p>
            <a:r>
              <a:rPr lang="fi-FI" sz="2800" b="1" dirty="0"/>
              <a:t>TUPAKKA</a:t>
            </a:r>
          </a:p>
        </p:txBody>
      </p:sp>
      <p:sp>
        <p:nvSpPr>
          <p:cNvPr id="6" name="Tekstiruutu 5">
            <a:extLst>
              <a:ext uri="{FF2B5EF4-FFF2-40B4-BE49-F238E27FC236}">
                <a16:creationId xmlns:a16="http://schemas.microsoft.com/office/drawing/2014/main" id="{5E6658C6-6FBD-4BC6-94E0-44D324C49AC2}"/>
              </a:ext>
            </a:extLst>
          </p:cNvPr>
          <p:cNvSpPr txBox="1"/>
          <p:nvPr/>
        </p:nvSpPr>
        <p:spPr>
          <a:xfrm>
            <a:off x="9395717" y="1076736"/>
            <a:ext cx="2229492" cy="523220"/>
          </a:xfrm>
          <a:prstGeom prst="rect">
            <a:avLst/>
          </a:prstGeom>
          <a:noFill/>
        </p:spPr>
        <p:txBody>
          <a:bodyPr wrap="square" rtlCol="0">
            <a:spAutoFit/>
          </a:bodyPr>
          <a:lstStyle/>
          <a:p>
            <a:r>
              <a:rPr lang="fi-FI" sz="2800" b="1" dirty="0"/>
              <a:t>PORNO</a:t>
            </a:r>
          </a:p>
        </p:txBody>
      </p:sp>
      <p:sp>
        <p:nvSpPr>
          <p:cNvPr id="7" name="Tekstiruutu 6">
            <a:extLst>
              <a:ext uri="{FF2B5EF4-FFF2-40B4-BE49-F238E27FC236}">
                <a16:creationId xmlns:a16="http://schemas.microsoft.com/office/drawing/2014/main" id="{DD941ED0-38D6-4807-A9F6-46B49418D9F2}"/>
              </a:ext>
            </a:extLst>
          </p:cNvPr>
          <p:cNvSpPr txBox="1"/>
          <p:nvPr/>
        </p:nvSpPr>
        <p:spPr>
          <a:xfrm>
            <a:off x="7109717" y="3534310"/>
            <a:ext cx="2229492" cy="584775"/>
          </a:xfrm>
          <a:prstGeom prst="rect">
            <a:avLst/>
          </a:prstGeom>
          <a:noFill/>
        </p:spPr>
        <p:txBody>
          <a:bodyPr wrap="square" rtlCol="0">
            <a:spAutoFit/>
          </a:bodyPr>
          <a:lstStyle/>
          <a:p>
            <a:r>
              <a:rPr lang="fi-FI" sz="3200" b="1" dirty="0"/>
              <a:t>SHOPPAILU</a:t>
            </a:r>
          </a:p>
        </p:txBody>
      </p:sp>
      <p:sp>
        <p:nvSpPr>
          <p:cNvPr id="8" name="Tekstiruutu 7">
            <a:extLst>
              <a:ext uri="{FF2B5EF4-FFF2-40B4-BE49-F238E27FC236}">
                <a16:creationId xmlns:a16="http://schemas.microsoft.com/office/drawing/2014/main" id="{D5376B0B-8033-41AF-B005-9BA869F95D5B}"/>
              </a:ext>
            </a:extLst>
          </p:cNvPr>
          <p:cNvSpPr txBox="1"/>
          <p:nvPr/>
        </p:nvSpPr>
        <p:spPr>
          <a:xfrm>
            <a:off x="3770616" y="4880225"/>
            <a:ext cx="2325384" cy="461665"/>
          </a:xfrm>
          <a:prstGeom prst="rect">
            <a:avLst/>
          </a:prstGeom>
          <a:noFill/>
        </p:spPr>
        <p:txBody>
          <a:bodyPr wrap="square" rtlCol="0">
            <a:spAutoFit/>
          </a:bodyPr>
          <a:lstStyle/>
          <a:p>
            <a:r>
              <a:rPr lang="fi-FI" sz="2400" b="1" dirty="0"/>
              <a:t>MARATONIT</a:t>
            </a:r>
          </a:p>
        </p:txBody>
      </p:sp>
      <p:sp>
        <p:nvSpPr>
          <p:cNvPr id="9" name="Tekstiruutu 8">
            <a:extLst>
              <a:ext uri="{FF2B5EF4-FFF2-40B4-BE49-F238E27FC236}">
                <a16:creationId xmlns:a16="http://schemas.microsoft.com/office/drawing/2014/main" id="{3A027264-53E6-4D69-A139-D1DC9CFC7667}"/>
              </a:ext>
            </a:extLst>
          </p:cNvPr>
          <p:cNvSpPr txBox="1"/>
          <p:nvPr/>
        </p:nvSpPr>
        <p:spPr>
          <a:xfrm>
            <a:off x="8804953" y="2527443"/>
            <a:ext cx="1705510" cy="523220"/>
          </a:xfrm>
          <a:prstGeom prst="rect">
            <a:avLst/>
          </a:prstGeom>
          <a:noFill/>
        </p:spPr>
        <p:txBody>
          <a:bodyPr wrap="square" rtlCol="0">
            <a:spAutoFit/>
          </a:bodyPr>
          <a:lstStyle/>
          <a:p>
            <a:r>
              <a:rPr lang="fi-FI" sz="2800" b="1" dirty="0"/>
              <a:t>URHEILU</a:t>
            </a:r>
          </a:p>
        </p:txBody>
      </p:sp>
      <p:sp>
        <p:nvSpPr>
          <p:cNvPr id="10" name="Tekstiruutu 9">
            <a:extLst>
              <a:ext uri="{FF2B5EF4-FFF2-40B4-BE49-F238E27FC236}">
                <a16:creationId xmlns:a16="http://schemas.microsoft.com/office/drawing/2014/main" id="{DDA32040-19B4-47F1-A229-D1FA24E2732E}"/>
              </a:ext>
            </a:extLst>
          </p:cNvPr>
          <p:cNvSpPr txBox="1"/>
          <p:nvPr/>
        </p:nvSpPr>
        <p:spPr>
          <a:xfrm>
            <a:off x="6505789" y="4789758"/>
            <a:ext cx="2299164" cy="584775"/>
          </a:xfrm>
          <a:prstGeom prst="rect">
            <a:avLst/>
          </a:prstGeom>
          <a:noFill/>
        </p:spPr>
        <p:txBody>
          <a:bodyPr wrap="square" rtlCol="0">
            <a:spAutoFit/>
          </a:bodyPr>
          <a:lstStyle/>
          <a:p>
            <a:r>
              <a:rPr lang="fi-FI" sz="3200" b="1" dirty="0"/>
              <a:t>MAKEISET</a:t>
            </a:r>
          </a:p>
        </p:txBody>
      </p:sp>
      <p:sp>
        <p:nvSpPr>
          <p:cNvPr id="11" name="Tekstiruutu 10">
            <a:extLst>
              <a:ext uri="{FF2B5EF4-FFF2-40B4-BE49-F238E27FC236}">
                <a16:creationId xmlns:a16="http://schemas.microsoft.com/office/drawing/2014/main" id="{0D3A5D13-4C07-4826-9DAC-A9E20B27B056}"/>
              </a:ext>
            </a:extLst>
          </p:cNvPr>
          <p:cNvSpPr txBox="1"/>
          <p:nvPr/>
        </p:nvSpPr>
        <p:spPr>
          <a:xfrm>
            <a:off x="965771" y="3339101"/>
            <a:ext cx="2065105" cy="830997"/>
          </a:xfrm>
          <a:prstGeom prst="rect">
            <a:avLst/>
          </a:prstGeom>
          <a:noFill/>
        </p:spPr>
        <p:txBody>
          <a:bodyPr wrap="square" rtlCol="0">
            <a:spAutoFit/>
          </a:bodyPr>
          <a:lstStyle/>
          <a:p>
            <a:pPr algn="ctr"/>
            <a:r>
              <a:rPr lang="fi-FI" sz="2400" b="1" dirty="0"/>
              <a:t>SOSIAALINEN MEDIA</a:t>
            </a:r>
          </a:p>
        </p:txBody>
      </p:sp>
      <p:sp>
        <p:nvSpPr>
          <p:cNvPr id="12" name="Tekstiruutu 11">
            <a:extLst>
              <a:ext uri="{FF2B5EF4-FFF2-40B4-BE49-F238E27FC236}">
                <a16:creationId xmlns:a16="http://schemas.microsoft.com/office/drawing/2014/main" id="{CFEAF801-3F54-4AE1-B050-31D15158E972}"/>
              </a:ext>
            </a:extLst>
          </p:cNvPr>
          <p:cNvSpPr txBox="1"/>
          <p:nvPr/>
        </p:nvSpPr>
        <p:spPr>
          <a:xfrm>
            <a:off x="3906748" y="1689213"/>
            <a:ext cx="1600200" cy="461665"/>
          </a:xfrm>
          <a:prstGeom prst="rect">
            <a:avLst/>
          </a:prstGeom>
          <a:noFill/>
        </p:spPr>
        <p:txBody>
          <a:bodyPr wrap="square" rtlCol="0">
            <a:spAutoFit/>
          </a:bodyPr>
          <a:lstStyle/>
          <a:p>
            <a:r>
              <a:rPr lang="fi-FI" sz="2400" b="1" dirty="0"/>
              <a:t>HUUMEET</a:t>
            </a:r>
          </a:p>
        </p:txBody>
      </p:sp>
      <p:sp>
        <p:nvSpPr>
          <p:cNvPr id="13" name="Tekstiruutu 12">
            <a:extLst>
              <a:ext uri="{FF2B5EF4-FFF2-40B4-BE49-F238E27FC236}">
                <a16:creationId xmlns:a16="http://schemas.microsoft.com/office/drawing/2014/main" id="{837AB1F7-BC50-47CC-B228-963464A98DCA}"/>
              </a:ext>
            </a:extLst>
          </p:cNvPr>
          <p:cNvSpPr txBox="1"/>
          <p:nvPr/>
        </p:nvSpPr>
        <p:spPr>
          <a:xfrm>
            <a:off x="8804953" y="4323454"/>
            <a:ext cx="2325384" cy="523220"/>
          </a:xfrm>
          <a:prstGeom prst="rect">
            <a:avLst/>
          </a:prstGeom>
          <a:noFill/>
        </p:spPr>
        <p:txBody>
          <a:bodyPr wrap="square" rtlCol="0">
            <a:spAutoFit/>
          </a:bodyPr>
          <a:lstStyle/>
          <a:p>
            <a:r>
              <a:rPr lang="fi-FI" sz="2800" b="1" dirty="0"/>
              <a:t>RAHAPELIT</a:t>
            </a:r>
          </a:p>
        </p:txBody>
      </p:sp>
      <p:sp>
        <p:nvSpPr>
          <p:cNvPr id="14" name="Tekstiruutu 13">
            <a:extLst>
              <a:ext uri="{FF2B5EF4-FFF2-40B4-BE49-F238E27FC236}">
                <a16:creationId xmlns:a16="http://schemas.microsoft.com/office/drawing/2014/main" id="{12C67343-C920-4B74-91DD-1A0DFD77BDF8}"/>
              </a:ext>
            </a:extLst>
          </p:cNvPr>
          <p:cNvSpPr txBox="1"/>
          <p:nvPr/>
        </p:nvSpPr>
        <p:spPr>
          <a:xfrm>
            <a:off x="5917807" y="491961"/>
            <a:ext cx="2299164" cy="584775"/>
          </a:xfrm>
          <a:prstGeom prst="rect">
            <a:avLst/>
          </a:prstGeom>
          <a:noFill/>
        </p:spPr>
        <p:txBody>
          <a:bodyPr wrap="square" rtlCol="0">
            <a:spAutoFit/>
          </a:bodyPr>
          <a:lstStyle/>
          <a:p>
            <a:r>
              <a:rPr lang="fi-FI" sz="3200" b="1" dirty="0"/>
              <a:t>NETTIPELIT</a:t>
            </a:r>
          </a:p>
        </p:txBody>
      </p:sp>
      <p:sp>
        <p:nvSpPr>
          <p:cNvPr id="15" name="Tekstiruutu 14">
            <a:extLst>
              <a:ext uri="{FF2B5EF4-FFF2-40B4-BE49-F238E27FC236}">
                <a16:creationId xmlns:a16="http://schemas.microsoft.com/office/drawing/2014/main" id="{BEB76CAE-7D7E-42E0-A680-4597FDDAD6AA}"/>
              </a:ext>
            </a:extLst>
          </p:cNvPr>
          <p:cNvSpPr txBox="1"/>
          <p:nvPr/>
        </p:nvSpPr>
        <p:spPr>
          <a:xfrm>
            <a:off x="1228725" y="4800600"/>
            <a:ext cx="1943100" cy="461665"/>
          </a:xfrm>
          <a:prstGeom prst="rect">
            <a:avLst/>
          </a:prstGeom>
          <a:noFill/>
        </p:spPr>
        <p:txBody>
          <a:bodyPr wrap="square" rtlCol="0">
            <a:spAutoFit/>
          </a:bodyPr>
          <a:lstStyle/>
          <a:p>
            <a:r>
              <a:rPr lang="fi-FI" sz="2400" b="1" dirty="0"/>
              <a:t>UHKAPELIT</a:t>
            </a:r>
          </a:p>
        </p:txBody>
      </p:sp>
      <p:sp>
        <p:nvSpPr>
          <p:cNvPr id="16" name="Tekstiruutu 15">
            <a:extLst>
              <a:ext uri="{FF2B5EF4-FFF2-40B4-BE49-F238E27FC236}">
                <a16:creationId xmlns:a16="http://schemas.microsoft.com/office/drawing/2014/main" id="{27A3B258-54B3-45A7-9F03-AB6E9EEA83B4}"/>
              </a:ext>
            </a:extLst>
          </p:cNvPr>
          <p:cNvSpPr txBox="1"/>
          <p:nvPr/>
        </p:nvSpPr>
        <p:spPr>
          <a:xfrm>
            <a:off x="2505075" y="5772150"/>
            <a:ext cx="1990725" cy="461665"/>
          </a:xfrm>
          <a:prstGeom prst="rect">
            <a:avLst/>
          </a:prstGeom>
          <a:noFill/>
        </p:spPr>
        <p:txBody>
          <a:bodyPr wrap="square" rtlCol="0">
            <a:spAutoFit/>
          </a:bodyPr>
          <a:lstStyle/>
          <a:p>
            <a:r>
              <a:rPr lang="fi-FI" sz="2400" b="1" dirty="0"/>
              <a:t>SIIVOUS</a:t>
            </a:r>
          </a:p>
        </p:txBody>
      </p:sp>
      <p:sp>
        <p:nvSpPr>
          <p:cNvPr id="17" name="Tekstiruutu 16">
            <a:extLst>
              <a:ext uri="{FF2B5EF4-FFF2-40B4-BE49-F238E27FC236}">
                <a16:creationId xmlns:a16="http://schemas.microsoft.com/office/drawing/2014/main" id="{0D45AA60-1285-4996-AD69-BBE0A4DD79EA}"/>
              </a:ext>
            </a:extLst>
          </p:cNvPr>
          <p:cNvSpPr txBox="1"/>
          <p:nvPr/>
        </p:nvSpPr>
        <p:spPr>
          <a:xfrm>
            <a:off x="5503630" y="5521986"/>
            <a:ext cx="1705510" cy="523220"/>
          </a:xfrm>
          <a:prstGeom prst="rect">
            <a:avLst/>
          </a:prstGeom>
          <a:noFill/>
        </p:spPr>
        <p:txBody>
          <a:bodyPr wrap="square" rtlCol="0">
            <a:spAutoFit/>
          </a:bodyPr>
          <a:lstStyle/>
          <a:p>
            <a:r>
              <a:rPr lang="fi-FI" sz="2800" b="1" dirty="0"/>
              <a:t>SEKSI</a:t>
            </a:r>
          </a:p>
        </p:txBody>
      </p:sp>
      <p:sp>
        <p:nvSpPr>
          <p:cNvPr id="18" name="Tekstiruutu 17">
            <a:extLst>
              <a:ext uri="{FF2B5EF4-FFF2-40B4-BE49-F238E27FC236}">
                <a16:creationId xmlns:a16="http://schemas.microsoft.com/office/drawing/2014/main" id="{0C7BC124-3471-411E-BD32-C2C5B60C7F36}"/>
              </a:ext>
            </a:extLst>
          </p:cNvPr>
          <p:cNvSpPr txBox="1"/>
          <p:nvPr/>
        </p:nvSpPr>
        <p:spPr>
          <a:xfrm>
            <a:off x="965771" y="1156216"/>
            <a:ext cx="1958404" cy="461665"/>
          </a:xfrm>
          <a:prstGeom prst="rect">
            <a:avLst/>
          </a:prstGeom>
          <a:noFill/>
        </p:spPr>
        <p:txBody>
          <a:bodyPr wrap="square" rtlCol="0">
            <a:spAutoFit/>
          </a:bodyPr>
          <a:lstStyle/>
          <a:p>
            <a:r>
              <a:rPr lang="fi-FI" sz="2400" b="1" dirty="0"/>
              <a:t>HAMSTRAUS</a:t>
            </a:r>
          </a:p>
        </p:txBody>
      </p:sp>
      <p:sp>
        <p:nvSpPr>
          <p:cNvPr id="21" name="Tekstiruutu 20">
            <a:extLst>
              <a:ext uri="{FF2B5EF4-FFF2-40B4-BE49-F238E27FC236}">
                <a16:creationId xmlns:a16="http://schemas.microsoft.com/office/drawing/2014/main" id="{B91AA4BE-B76E-44D3-B280-4A06B4617E1B}"/>
              </a:ext>
            </a:extLst>
          </p:cNvPr>
          <p:cNvSpPr txBox="1"/>
          <p:nvPr/>
        </p:nvSpPr>
        <p:spPr>
          <a:xfrm>
            <a:off x="2714625" y="581025"/>
            <a:ext cx="1866900" cy="523220"/>
          </a:xfrm>
          <a:prstGeom prst="rect">
            <a:avLst/>
          </a:prstGeom>
          <a:noFill/>
        </p:spPr>
        <p:txBody>
          <a:bodyPr wrap="square" rtlCol="0">
            <a:spAutoFit/>
          </a:bodyPr>
          <a:lstStyle/>
          <a:p>
            <a:r>
              <a:rPr lang="fi-FI" sz="2800" b="1" dirty="0"/>
              <a:t>LÄÄKKEET</a:t>
            </a:r>
          </a:p>
        </p:txBody>
      </p:sp>
      <p:sp>
        <p:nvSpPr>
          <p:cNvPr id="22" name="Tekstiruutu 21">
            <a:extLst>
              <a:ext uri="{FF2B5EF4-FFF2-40B4-BE49-F238E27FC236}">
                <a16:creationId xmlns:a16="http://schemas.microsoft.com/office/drawing/2014/main" id="{B4F3B9C9-FC6E-480D-95DA-C6D5AF9DB5BB}"/>
              </a:ext>
            </a:extLst>
          </p:cNvPr>
          <p:cNvSpPr txBox="1"/>
          <p:nvPr/>
        </p:nvSpPr>
        <p:spPr>
          <a:xfrm>
            <a:off x="8216971" y="6045206"/>
            <a:ext cx="1603304" cy="523220"/>
          </a:xfrm>
          <a:prstGeom prst="rect">
            <a:avLst/>
          </a:prstGeom>
          <a:noFill/>
        </p:spPr>
        <p:txBody>
          <a:bodyPr wrap="square" rtlCol="0">
            <a:spAutoFit/>
          </a:bodyPr>
          <a:lstStyle/>
          <a:p>
            <a:r>
              <a:rPr lang="fi-FI" sz="2800" b="1" dirty="0"/>
              <a:t>KAHVI</a:t>
            </a:r>
          </a:p>
        </p:txBody>
      </p:sp>
      <p:sp>
        <p:nvSpPr>
          <p:cNvPr id="23" name="Tekstiruutu 22">
            <a:extLst>
              <a:ext uri="{FF2B5EF4-FFF2-40B4-BE49-F238E27FC236}">
                <a16:creationId xmlns:a16="http://schemas.microsoft.com/office/drawing/2014/main" id="{97D3B8D3-16F4-4CC4-85A7-E6D18C003AA9}"/>
              </a:ext>
            </a:extLst>
          </p:cNvPr>
          <p:cNvSpPr txBox="1"/>
          <p:nvPr/>
        </p:nvSpPr>
        <p:spPr>
          <a:xfrm rot="20062770">
            <a:off x="3171825" y="2660763"/>
            <a:ext cx="2119366" cy="523220"/>
          </a:xfrm>
          <a:prstGeom prst="rect">
            <a:avLst/>
          </a:prstGeom>
          <a:noFill/>
        </p:spPr>
        <p:txBody>
          <a:bodyPr wrap="square" rtlCol="0">
            <a:spAutoFit/>
          </a:bodyPr>
          <a:lstStyle/>
          <a:p>
            <a:r>
              <a:rPr lang="fi-FI" sz="2800" b="1" dirty="0">
                <a:solidFill>
                  <a:srgbClr val="FF0000"/>
                </a:solidFill>
              </a:rPr>
              <a:t>ADDIKTIO</a:t>
            </a:r>
          </a:p>
        </p:txBody>
      </p:sp>
      <p:sp>
        <p:nvSpPr>
          <p:cNvPr id="24" name="Tekstiruutu 23">
            <a:extLst>
              <a:ext uri="{FF2B5EF4-FFF2-40B4-BE49-F238E27FC236}">
                <a16:creationId xmlns:a16="http://schemas.microsoft.com/office/drawing/2014/main" id="{D96BD35F-A2DB-4A69-A20A-445AF56E88AE}"/>
              </a:ext>
            </a:extLst>
          </p:cNvPr>
          <p:cNvSpPr txBox="1"/>
          <p:nvPr/>
        </p:nvSpPr>
        <p:spPr>
          <a:xfrm rot="1329974">
            <a:off x="8773381" y="5310392"/>
            <a:ext cx="2437329" cy="523220"/>
          </a:xfrm>
          <a:prstGeom prst="rect">
            <a:avLst/>
          </a:prstGeom>
          <a:noFill/>
        </p:spPr>
        <p:txBody>
          <a:bodyPr wrap="square" rtlCol="0">
            <a:spAutoFit/>
          </a:bodyPr>
          <a:lstStyle/>
          <a:p>
            <a:r>
              <a:rPr lang="fi-FI" sz="2800" b="1" dirty="0">
                <a:solidFill>
                  <a:srgbClr val="FF0000"/>
                </a:solidFill>
              </a:rPr>
              <a:t>INTOHIMO</a:t>
            </a:r>
          </a:p>
        </p:txBody>
      </p:sp>
      <p:sp>
        <p:nvSpPr>
          <p:cNvPr id="25" name="Tekstiruutu 24">
            <a:extLst>
              <a:ext uri="{FF2B5EF4-FFF2-40B4-BE49-F238E27FC236}">
                <a16:creationId xmlns:a16="http://schemas.microsoft.com/office/drawing/2014/main" id="{408301D3-A725-4DC4-A226-D1B29B921B70}"/>
              </a:ext>
            </a:extLst>
          </p:cNvPr>
          <p:cNvSpPr txBox="1"/>
          <p:nvPr/>
        </p:nvSpPr>
        <p:spPr>
          <a:xfrm>
            <a:off x="4219575" y="6233815"/>
            <a:ext cx="2890142" cy="523220"/>
          </a:xfrm>
          <a:prstGeom prst="rect">
            <a:avLst/>
          </a:prstGeom>
          <a:noFill/>
        </p:spPr>
        <p:txBody>
          <a:bodyPr wrap="square" rtlCol="0">
            <a:spAutoFit/>
          </a:bodyPr>
          <a:lstStyle/>
          <a:p>
            <a:r>
              <a:rPr lang="fi-FI" sz="2800" b="1" dirty="0">
                <a:solidFill>
                  <a:schemeClr val="accent4">
                    <a:lumMod val="60000"/>
                    <a:lumOff val="40000"/>
                  </a:schemeClr>
                </a:solidFill>
              </a:rPr>
              <a:t>PAKKOMIELLE</a:t>
            </a:r>
          </a:p>
        </p:txBody>
      </p:sp>
    </p:spTree>
    <p:extLst>
      <p:ext uri="{BB962C8B-B14F-4D97-AF65-F5344CB8AC3E}">
        <p14:creationId xmlns:p14="http://schemas.microsoft.com/office/powerpoint/2010/main" val="2426149580"/>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889</Words>
  <Application>Microsoft Office PowerPoint</Application>
  <PresentationFormat>Laajakuva</PresentationFormat>
  <Paragraphs>135</Paragraphs>
  <Slides>20</Slides>
  <Notes>0</Notes>
  <HiddenSlides>0</HiddenSlides>
  <MMClips>0</MMClips>
  <ScaleCrop>false</ScaleCrop>
  <HeadingPairs>
    <vt:vector size="6" baseType="variant">
      <vt:variant>
        <vt:lpstr>Käytetyt fontit</vt:lpstr>
      </vt:variant>
      <vt:variant>
        <vt:i4>10</vt:i4>
      </vt:variant>
      <vt:variant>
        <vt:lpstr>Teema</vt:lpstr>
      </vt:variant>
      <vt:variant>
        <vt:i4>1</vt:i4>
      </vt:variant>
      <vt:variant>
        <vt:lpstr>Dian otsikot</vt:lpstr>
      </vt:variant>
      <vt:variant>
        <vt:i4>20</vt:i4>
      </vt:variant>
    </vt:vector>
  </HeadingPairs>
  <TitlesOfParts>
    <vt:vector size="31" baseType="lpstr">
      <vt:lpstr>Arial</vt:lpstr>
      <vt:lpstr>Calibri</vt:lpstr>
      <vt:lpstr>Calibri Light</vt:lpstr>
      <vt:lpstr>inherit</vt:lpstr>
      <vt:lpstr>IntervalSansProRegular</vt:lpstr>
      <vt:lpstr>IntervalSansProSemiBold</vt:lpstr>
      <vt:lpstr>Lato</vt:lpstr>
      <vt:lpstr>Segoe UI</vt:lpstr>
      <vt:lpstr>Trebuchet</vt:lpstr>
      <vt:lpstr>visuelt-regular</vt:lpstr>
      <vt:lpstr>Office-teema</vt:lpstr>
      <vt:lpstr>Itsemääräämisoikeus</vt:lpstr>
      <vt:lpstr>Itsemääräämisoikeus ja osallistuminen</vt:lpstr>
      <vt:lpstr>Itsemääräämisoikeus erityistilanteissa </vt:lpstr>
      <vt:lpstr>Poikkeukset itsemääräämisoikeudessa</vt:lpstr>
      <vt:lpstr>Millaisia haastavia tilanteita? Miten toimia vaikeissa tilanteissa??  Onko asiakas edes toimintakuntoinen ja –kykyinen ???</vt:lpstr>
      <vt:lpstr>Moniammatillinen yhteistyö</vt:lpstr>
      <vt:lpstr>PowerPoint-esitys</vt:lpstr>
      <vt:lpstr>RIIPPUVUUS ELI ADDIKTIO</vt:lpstr>
      <vt:lpstr>PowerPoint-esitys</vt:lpstr>
      <vt:lpstr>ADDIKTIO</vt:lpstr>
      <vt:lpstr>KEMIALLINEN JA TOIMINNALLINEN RIIPPUVUUS</vt:lpstr>
      <vt:lpstr>Miten addiktiot poikkeavat toisistaan?</vt:lpstr>
      <vt:lpstr>KUN RIIPPUVUUS ON PAKKOMIELTEISTÄ JA  AIHEUTTAA HAITTAA ITSELLE TAI LÄHEISILLE  –    ASIALLE TARTTIS TEHDÄ JOTAIN!!</vt:lpstr>
      <vt:lpstr>Näkökulmia…</vt:lpstr>
      <vt:lpstr>Hoito</vt:lpstr>
      <vt:lpstr>SEKSUAALISUUS</vt:lpstr>
      <vt:lpstr>Mitä seksuaalisuus on</vt:lpstr>
      <vt:lpstr>Tietoa seksuaalisuudesta</vt:lpstr>
      <vt:lpstr>Häiritsevän seksuaalisuuden puheeksi ottaminen</vt:lpstr>
      <vt:lpstr>KIITOS!!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Itsemääräämisoikeus</dc:title>
  <dc:creator>Sirke Yrjösuuri</dc:creator>
  <cp:lastModifiedBy>Sirke Yrjösuuri</cp:lastModifiedBy>
  <cp:revision>1</cp:revision>
  <dcterms:created xsi:type="dcterms:W3CDTF">2020-12-08T16:39:08Z</dcterms:created>
  <dcterms:modified xsi:type="dcterms:W3CDTF">2020-12-08T16:39:44Z</dcterms:modified>
</cp:coreProperties>
</file>