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82" r:id="rId16"/>
    <p:sldId id="283" r:id="rId17"/>
    <p:sldId id="281" r:id="rId18"/>
    <p:sldId id="272" r:id="rId19"/>
    <p:sldId id="284" r:id="rId20"/>
    <p:sldId id="285" r:id="rId21"/>
    <p:sldId id="286" r:id="rId22"/>
    <p:sldId id="287" r:id="rId23"/>
    <p:sldId id="273" r:id="rId24"/>
    <p:sldId id="275" r:id="rId25"/>
    <p:sldId id="276" r:id="rId26"/>
    <p:sldId id="277" r:id="rId27"/>
    <p:sldId id="278" r:id="rId28"/>
    <p:sldId id="279" r:id="rId29"/>
    <p:sldId id="28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i-FI"/>
              <a:t>Muokkaa ots. perustyyl. napsautt.</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11/29/2020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530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197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Otsikko ja kuvateksti">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i-FI"/>
              <a:t>Muokkaa ots. perustyyl. napsautt.</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11/29/2020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205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ainaus ja kuvateksti">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i-FI"/>
              <a:t>Muokkaa ots. perustyyl. napsautt.</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11/29/2020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05796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imikortti">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i-FI"/>
              <a:t>Muokkaa ots. perustyyl. napsautt.</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11/29/2020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1259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i-FI"/>
              <a:t>Muokkaa ots. perustyyl. napsautt.</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smtClean="0"/>
              <a:t>11/29/2020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0854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i-FI"/>
              <a:t>Muokkaa ots. perustyyl. napsautt.</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smtClean="0"/>
              <a:t>11/29/2020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7866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3556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i-FI"/>
              <a:t>Muokkaa ots. perustyyl. napsautt.</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11/29/2020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387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23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i-FI"/>
              <a:t>Muokkaa ots. perustyyl. napsautt.</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11/29/2020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61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155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i-FI"/>
              <a:t>Muokkaa ots. perustyyl. napsautt.</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85800" y="3132666"/>
            <a:ext cx="5311775" cy="308601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3132666"/>
            <a:ext cx="5334000" cy="308601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407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3131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558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i-FI"/>
              <a:t>Muokkaa ots. perustyyl. napsautt.</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4819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213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11/29/2020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100064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reload=9&amp;v=_DYLaxwNcA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1CF7AA-BE63-4F2C-AD14-5559DB77E8F9}"/>
              </a:ext>
            </a:extLst>
          </p:cNvPr>
          <p:cNvSpPr>
            <a:spLocks noGrp="1"/>
          </p:cNvSpPr>
          <p:nvPr>
            <p:ph type="ctrTitle"/>
          </p:nvPr>
        </p:nvSpPr>
        <p:spPr/>
        <p:txBody>
          <a:bodyPr>
            <a:normAutofit fontScale="90000"/>
          </a:bodyPr>
          <a:lstStyle/>
          <a:p>
            <a:r>
              <a:rPr lang="fi-FI" dirty="0"/>
              <a:t>Mielenterveys – suojaavat tekijät ja  riskitekijät</a:t>
            </a:r>
          </a:p>
        </p:txBody>
      </p:sp>
      <p:sp>
        <p:nvSpPr>
          <p:cNvPr id="3" name="Alaotsikko 2">
            <a:extLst>
              <a:ext uri="{FF2B5EF4-FFF2-40B4-BE49-F238E27FC236}">
                <a16:creationId xmlns:a16="http://schemas.microsoft.com/office/drawing/2014/main" id="{7EFA9F92-5ED9-4045-8976-B56D7F4B26EE}"/>
              </a:ext>
            </a:extLst>
          </p:cNvPr>
          <p:cNvSpPr>
            <a:spLocks noGrp="1"/>
          </p:cNvSpPr>
          <p:nvPr>
            <p:ph type="subTitle" idx="1"/>
          </p:nvPr>
        </p:nvSpPr>
        <p:spPr>
          <a:xfrm>
            <a:off x="1371600" y="3632200"/>
            <a:ext cx="9448800" cy="1606549"/>
          </a:xfrm>
        </p:spPr>
        <p:txBody>
          <a:bodyPr>
            <a:normAutofit/>
          </a:bodyPr>
          <a:lstStyle/>
          <a:p>
            <a:r>
              <a:rPr lang="fi-FI" sz="2800" dirty="0"/>
              <a:t>KSAO – kunto </a:t>
            </a:r>
            <a:r>
              <a:rPr lang="fi-FI" sz="2800" dirty="0" err="1"/>
              <a:t>eat</a:t>
            </a:r>
            <a:endParaRPr lang="fi-FI" sz="2800" dirty="0"/>
          </a:p>
          <a:p>
            <a:endParaRPr lang="fi-FI" dirty="0"/>
          </a:p>
          <a:p>
            <a:r>
              <a:rPr lang="fi-FI" dirty="0"/>
              <a:t>Lähde thl.fi</a:t>
            </a:r>
          </a:p>
        </p:txBody>
      </p:sp>
    </p:spTree>
    <p:extLst>
      <p:ext uri="{BB962C8B-B14F-4D97-AF65-F5344CB8AC3E}">
        <p14:creationId xmlns:p14="http://schemas.microsoft.com/office/powerpoint/2010/main" val="678339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5E3AA6-CA45-4B4D-AC1D-5DE2D895E108}"/>
              </a:ext>
            </a:extLst>
          </p:cNvPr>
          <p:cNvSpPr>
            <a:spLocks noGrp="1"/>
          </p:cNvSpPr>
          <p:nvPr>
            <p:ph type="title"/>
          </p:nvPr>
        </p:nvSpPr>
        <p:spPr/>
        <p:txBody>
          <a:bodyPr/>
          <a:lstStyle/>
          <a:p>
            <a:r>
              <a:rPr lang="fi-FI" b="1" dirty="0">
                <a:solidFill>
                  <a:srgbClr val="303030"/>
                </a:solidFill>
                <a:latin typeface="source sans pro" panose="020B0503030403020204" pitchFamily="34" charset="0"/>
              </a:rPr>
              <a:t>1. Johtamistapa</a:t>
            </a:r>
            <a:br>
              <a:rPr lang="fi-FI" b="1" dirty="0">
                <a:solidFill>
                  <a:srgbClr val="303030"/>
                </a:solidFill>
                <a:latin typeface="source sans pro" panose="020B0503030403020204" pitchFamily="34" charset="0"/>
              </a:rPr>
            </a:br>
            <a:endParaRPr lang="fi-FI" dirty="0"/>
          </a:p>
        </p:txBody>
      </p:sp>
      <p:sp>
        <p:nvSpPr>
          <p:cNvPr id="3" name="Sisällön paikkamerkki 2">
            <a:extLst>
              <a:ext uri="{FF2B5EF4-FFF2-40B4-BE49-F238E27FC236}">
                <a16:creationId xmlns:a16="http://schemas.microsoft.com/office/drawing/2014/main" id="{87552866-7088-4C9D-BB6D-65CF2A8F28CB}"/>
              </a:ext>
            </a:extLst>
          </p:cNvPr>
          <p:cNvSpPr>
            <a:spLocks noGrp="1"/>
          </p:cNvSpPr>
          <p:nvPr>
            <p:ph idx="1"/>
          </p:nvPr>
        </p:nvSpPr>
        <p:spPr/>
        <p:txBody>
          <a:bodyPr/>
          <a:lstStyle/>
          <a:p>
            <a:pPr algn="l"/>
            <a:r>
              <a:rPr lang="fi-FI" sz="2800" b="0" i="0" dirty="0">
                <a:solidFill>
                  <a:srgbClr val="303030"/>
                </a:solidFill>
                <a:effectLst/>
                <a:latin typeface="source sans pro" panose="020B0503030403020204" pitchFamily="34" charset="0"/>
              </a:rPr>
              <a:t>Erilaiset johtamistavat vaikuttavat niin esimiehen kuin työntekijöiden mielenterveyteen. </a:t>
            </a:r>
          </a:p>
          <a:p>
            <a:pPr algn="l"/>
            <a:r>
              <a:rPr lang="fi-FI" sz="2800" b="0" i="0" dirty="0">
                <a:solidFill>
                  <a:srgbClr val="303030"/>
                </a:solidFill>
                <a:effectLst/>
                <a:latin typeface="source sans pro" panose="020B0503030403020204" pitchFamily="34" charset="0"/>
              </a:rPr>
              <a:t>Vakiintuneita hyvän johtajuuden käytäntöjä ovat esimerkiksi säännöllisten tiimipalaverien pitäminen sekä </a:t>
            </a:r>
          </a:p>
          <a:p>
            <a:pPr algn="l"/>
            <a:r>
              <a:rPr lang="fi-FI" sz="2800" b="0" i="0" dirty="0">
                <a:solidFill>
                  <a:srgbClr val="303030"/>
                </a:solidFill>
                <a:effectLst/>
                <a:latin typeface="source sans pro" panose="020B0503030403020204" pitchFamily="34" charset="0"/>
              </a:rPr>
              <a:t>neuvojen ja palautteen antaminen selvästi, mutta kunnioittavasti. </a:t>
            </a:r>
          </a:p>
          <a:p>
            <a:pPr algn="l"/>
            <a:r>
              <a:rPr lang="fi-FI" sz="2800" b="0" i="0" dirty="0">
                <a:solidFill>
                  <a:srgbClr val="303030"/>
                </a:solidFill>
                <a:effectLst/>
                <a:latin typeface="source sans pro" panose="020B0503030403020204" pitchFamily="34" charset="0"/>
              </a:rPr>
              <a:t>Kiusaamiseen tai häirintään tulee puuttua ajoissa.</a:t>
            </a:r>
          </a:p>
          <a:p>
            <a:endParaRPr lang="fi-FI" dirty="0"/>
          </a:p>
        </p:txBody>
      </p:sp>
    </p:spTree>
    <p:extLst>
      <p:ext uri="{BB962C8B-B14F-4D97-AF65-F5344CB8AC3E}">
        <p14:creationId xmlns:p14="http://schemas.microsoft.com/office/powerpoint/2010/main" val="514617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A489BD-9624-4DAC-ABC4-F9073385D7CC}"/>
              </a:ext>
            </a:extLst>
          </p:cNvPr>
          <p:cNvSpPr>
            <a:spLocks noGrp="1"/>
          </p:cNvSpPr>
          <p:nvPr>
            <p:ph type="title"/>
          </p:nvPr>
        </p:nvSpPr>
        <p:spPr/>
        <p:txBody>
          <a:bodyPr/>
          <a:lstStyle/>
          <a:p>
            <a:r>
              <a:rPr lang="fi-FI" b="1" dirty="0">
                <a:solidFill>
                  <a:srgbClr val="303030"/>
                </a:solidFill>
                <a:latin typeface="source sans pro" panose="020B0503030403020204" pitchFamily="34" charset="0"/>
              </a:rPr>
              <a:t>2. Viestinnän merkitys </a:t>
            </a:r>
            <a:br>
              <a:rPr lang="fi-FI" b="1" dirty="0">
                <a:solidFill>
                  <a:srgbClr val="303030"/>
                </a:solidFill>
                <a:latin typeface="source sans pro" panose="020B0503030403020204" pitchFamily="34" charset="0"/>
              </a:rPr>
            </a:br>
            <a:endParaRPr lang="fi-FI" dirty="0"/>
          </a:p>
        </p:txBody>
      </p:sp>
      <p:sp>
        <p:nvSpPr>
          <p:cNvPr id="3" name="Sisällön paikkamerkki 2">
            <a:extLst>
              <a:ext uri="{FF2B5EF4-FFF2-40B4-BE49-F238E27FC236}">
                <a16:creationId xmlns:a16="http://schemas.microsoft.com/office/drawing/2014/main" id="{3C860523-81EE-4DB5-B794-DD0D0572A607}"/>
              </a:ext>
            </a:extLst>
          </p:cNvPr>
          <p:cNvSpPr>
            <a:spLocks noGrp="1"/>
          </p:cNvSpPr>
          <p:nvPr>
            <p:ph idx="1"/>
          </p:nvPr>
        </p:nvSpPr>
        <p:spPr/>
        <p:txBody>
          <a:bodyPr/>
          <a:lstStyle/>
          <a:p>
            <a:pPr algn="l"/>
            <a:r>
              <a:rPr lang="fi-FI" sz="2400" b="0" i="0" dirty="0">
                <a:solidFill>
                  <a:srgbClr val="303030"/>
                </a:solidFill>
                <a:effectLst/>
                <a:latin typeface="source sans pro" panose="020B0503030403020204" pitchFamily="34" charset="0"/>
              </a:rPr>
              <a:t>Esimiesten ja alaisten välinen viestintä sekä työtovereiden välinen viestintä vaikuttavat työntekijöiden mielenterveyteen ja hyvinvointiin huomattavasti. </a:t>
            </a:r>
          </a:p>
          <a:p>
            <a:pPr algn="l"/>
            <a:r>
              <a:rPr lang="fi-FI" sz="2400" b="0" i="0" dirty="0">
                <a:solidFill>
                  <a:srgbClr val="303030"/>
                </a:solidFill>
                <a:effectLst/>
                <a:latin typeface="source sans pro" panose="020B0503030403020204" pitchFamily="34" charset="0"/>
              </a:rPr>
              <a:t>Olennaista työntekijöiden positiiviselle mielenterveydelle on se, miten viestintä järjestetään, miten sitä edistetään ja miten siihen kannustetaan. </a:t>
            </a:r>
          </a:p>
          <a:p>
            <a:pPr algn="l"/>
            <a:r>
              <a:rPr lang="fi-FI" sz="2400" b="0" i="0" dirty="0">
                <a:solidFill>
                  <a:srgbClr val="303030"/>
                </a:solidFill>
                <a:effectLst/>
                <a:latin typeface="source sans pro" panose="020B0503030403020204" pitchFamily="34" charset="0"/>
              </a:rPr>
              <a:t>Hyvällä viestinnällä on merkitystä sekä työntekijöille että työnantajalle, sillä päästään parempiin työsuorituksiin ja se auttaa myös yksilöä menestymään urallaan. </a:t>
            </a:r>
          </a:p>
          <a:p>
            <a:pPr marL="0" indent="0">
              <a:buNone/>
            </a:pPr>
            <a:endParaRPr lang="fi-FI" dirty="0"/>
          </a:p>
        </p:txBody>
      </p:sp>
      <p:sp>
        <p:nvSpPr>
          <p:cNvPr id="4" name="Ajatuskupla: Pilvi 3">
            <a:extLst>
              <a:ext uri="{FF2B5EF4-FFF2-40B4-BE49-F238E27FC236}">
                <a16:creationId xmlns:a16="http://schemas.microsoft.com/office/drawing/2014/main" id="{9DCE6F4F-9218-4C17-92F6-176E5069D2A8}"/>
              </a:ext>
            </a:extLst>
          </p:cNvPr>
          <p:cNvSpPr/>
          <p:nvPr/>
        </p:nvSpPr>
        <p:spPr>
          <a:xfrm>
            <a:off x="4905375" y="4657725"/>
            <a:ext cx="3486150" cy="1771650"/>
          </a:xfrm>
          <a:prstGeom prst="cloud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A010C3BC-672C-49CC-B1E3-4660BBDAEB9F}"/>
              </a:ext>
            </a:extLst>
          </p:cNvPr>
          <p:cNvSpPr txBox="1"/>
          <p:nvPr/>
        </p:nvSpPr>
        <p:spPr>
          <a:xfrm>
            <a:off x="5610225" y="5181600"/>
            <a:ext cx="2295525" cy="923330"/>
          </a:xfrm>
          <a:prstGeom prst="rect">
            <a:avLst/>
          </a:prstGeom>
          <a:noFill/>
        </p:spPr>
        <p:txBody>
          <a:bodyPr wrap="square" rtlCol="0">
            <a:spAutoFit/>
          </a:bodyPr>
          <a:lstStyle/>
          <a:p>
            <a:r>
              <a:rPr lang="fi-FI" dirty="0"/>
              <a:t>Kohdellaanko kuntoutujana vai työntekijänä???</a:t>
            </a:r>
          </a:p>
        </p:txBody>
      </p:sp>
    </p:spTree>
    <p:extLst>
      <p:ext uri="{BB962C8B-B14F-4D97-AF65-F5344CB8AC3E}">
        <p14:creationId xmlns:p14="http://schemas.microsoft.com/office/powerpoint/2010/main" val="1395984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2D9D71-4D8A-4FD3-B50A-790186EDA88B}"/>
              </a:ext>
            </a:extLst>
          </p:cNvPr>
          <p:cNvSpPr>
            <a:spLocks noGrp="1"/>
          </p:cNvSpPr>
          <p:nvPr>
            <p:ph type="title"/>
          </p:nvPr>
        </p:nvSpPr>
        <p:spPr/>
        <p:txBody>
          <a:bodyPr>
            <a:normAutofit fontScale="90000"/>
          </a:bodyPr>
          <a:lstStyle/>
          <a:p>
            <a:r>
              <a:rPr lang="fi-FI" b="1" dirty="0">
                <a:solidFill>
                  <a:srgbClr val="303030"/>
                </a:solidFill>
                <a:latin typeface="source sans pro" panose="020B0503030403020204" pitchFamily="34" charset="0"/>
              </a:rPr>
              <a:t>3. Työpaikkaan liittyvän stressin ymmärtäminen</a:t>
            </a:r>
            <a:br>
              <a:rPr lang="fi-FI" b="1" dirty="0">
                <a:solidFill>
                  <a:srgbClr val="303030"/>
                </a:solidFill>
                <a:latin typeface="source sans pro" panose="020B0503030403020204" pitchFamily="34" charset="0"/>
              </a:rPr>
            </a:br>
            <a:endParaRPr lang="fi-FI" dirty="0"/>
          </a:p>
        </p:txBody>
      </p:sp>
      <p:sp>
        <p:nvSpPr>
          <p:cNvPr id="3" name="Sisällön paikkamerkki 2">
            <a:extLst>
              <a:ext uri="{FF2B5EF4-FFF2-40B4-BE49-F238E27FC236}">
                <a16:creationId xmlns:a16="http://schemas.microsoft.com/office/drawing/2014/main" id="{CB7CACF6-D613-468F-B74F-35B438804EF8}"/>
              </a:ext>
            </a:extLst>
          </p:cNvPr>
          <p:cNvSpPr>
            <a:spLocks noGrp="1"/>
          </p:cNvSpPr>
          <p:nvPr>
            <p:ph idx="1"/>
          </p:nvPr>
        </p:nvSpPr>
        <p:spPr/>
        <p:txBody>
          <a:bodyPr>
            <a:normAutofit/>
          </a:bodyPr>
          <a:lstStyle/>
          <a:p>
            <a:pPr algn="l"/>
            <a:r>
              <a:rPr lang="fi-FI" b="0" i="0" dirty="0">
                <a:solidFill>
                  <a:srgbClr val="303030"/>
                </a:solidFill>
                <a:effectLst/>
                <a:latin typeface="source sans pro" panose="020B0503030403020204" pitchFamily="34" charset="0"/>
              </a:rPr>
              <a:t>Työnantaja on velvollinen huolehtimaan työntekijöiden terveydestä töissä. </a:t>
            </a:r>
          </a:p>
          <a:p>
            <a:pPr algn="l"/>
            <a:r>
              <a:rPr lang="fi-FI" b="0" i="0" dirty="0">
                <a:solidFill>
                  <a:srgbClr val="303030"/>
                </a:solidFill>
                <a:effectLst/>
                <a:latin typeface="source sans pro" panose="020B0503030403020204" pitchFamily="34" charset="0"/>
              </a:rPr>
              <a:t>Työpaikkaan liittyvä stressi on yleinen terveysongelma, ja siksi stressiä on tärkeää ehkäistä ja hoitaa edistettäessä työpaikan mielenterveyttä ja hyvinvointia. </a:t>
            </a:r>
          </a:p>
          <a:p>
            <a:pPr algn="l"/>
            <a:r>
              <a:rPr lang="fi-FI" b="0" i="0" dirty="0">
                <a:solidFill>
                  <a:srgbClr val="303030"/>
                </a:solidFill>
                <a:effectLst/>
                <a:latin typeface="source sans pro" panose="020B0503030403020204" pitchFamily="34" charset="0"/>
              </a:rPr>
              <a:t>Johtajien ja esimiesten on olennaista ymmärtää stressiä ja sen syntymistä, kun halutaan edistää psyykkistä hyvinvointia. </a:t>
            </a:r>
          </a:p>
          <a:p>
            <a:pPr algn="l"/>
            <a:r>
              <a:rPr lang="fi-FI" b="0" i="0" dirty="0">
                <a:solidFill>
                  <a:srgbClr val="303030"/>
                </a:solidFill>
                <a:effectLst/>
                <a:latin typeface="source sans pro" panose="020B0503030403020204" pitchFamily="34" charset="0"/>
              </a:rPr>
              <a:t>Työn kuormitustekijät ja työperäinen stressi kuuluvat myös työterveyshuolto- ja työturvallisuuslainsäädännön piiriin, joiden tarkoituksena on tukea terveyden ja työkyvyn säilyttämistä ja parantaa työelämän laatua sekä edistää työturvallisuutta.</a:t>
            </a:r>
          </a:p>
          <a:p>
            <a:endParaRPr lang="fi-FI" dirty="0"/>
          </a:p>
        </p:txBody>
      </p:sp>
    </p:spTree>
    <p:extLst>
      <p:ext uri="{BB962C8B-B14F-4D97-AF65-F5344CB8AC3E}">
        <p14:creationId xmlns:p14="http://schemas.microsoft.com/office/powerpoint/2010/main" val="3209410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453F0E-22CC-46AF-A68A-AF1AD9BD1080}"/>
              </a:ext>
            </a:extLst>
          </p:cNvPr>
          <p:cNvSpPr>
            <a:spLocks noGrp="1"/>
          </p:cNvSpPr>
          <p:nvPr>
            <p:ph type="title"/>
          </p:nvPr>
        </p:nvSpPr>
        <p:spPr>
          <a:xfrm>
            <a:off x="2600325" y="88098"/>
            <a:ext cx="8610600" cy="1293028"/>
          </a:xfrm>
        </p:spPr>
        <p:txBody>
          <a:bodyPr/>
          <a:lstStyle/>
          <a:p>
            <a:r>
              <a:rPr lang="fi-FI" b="1" dirty="0">
                <a:solidFill>
                  <a:srgbClr val="303030"/>
                </a:solidFill>
                <a:latin typeface="source sans pro" panose="020B0503030403020204" pitchFamily="34" charset="0"/>
              </a:rPr>
              <a:t>…ja hoitaminen</a:t>
            </a:r>
            <a:endParaRPr lang="fi-FI" dirty="0"/>
          </a:p>
        </p:txBody>
      </p:sp>
      <p:sp>
        <p:nvSpPr>
          <p:cNvPr id="3" name="Sisällön paikkamerkki 2">
            <a:extLst>
              <a:ext uri="{FF2B5EF4-FFF2-40B4-BE49-F238E27FC236}">
                <a16:creationId xmlns:a16="http://schemas.microsoft.com/office/drawing/2014/main" id="{01C9A958-8046-4238-8B12-B6634CBDBB61}"/>
              </a:ext>
            </a:extLst>
          </p:cNvPr>
          <p:cNvSpPr>
            <a:spLocks noGrp="1"/>
          </p:cNvSpPr>
          <p:nvPr>
            <p:ph idx="1"/>
          </p:nvPr>
        </p:nvSpPr>
        <p:spPr>
          <a:xfrm>
            <a:off x="876300" y="1381126"/>
            <a:ext cx="10629900" cy="5219699"/>
          </a:xfrm>
        </p:spPr>
        <p:txBody>
          <a:bodyPr>
            <a:normAutofit/>
          </a:bodyPr>
          <a:lstStyle/>
          <a:p>
            <a:pPr algn="l"/>
            <a:r>
              <a:rPr lang="fi-FI" b="0" i="0" dirty="0">
                <a:solidFill>
                  <a:srgbClr val="303030"/>
                </a:solidFill>
                <a:effectLst/>
                <a:latin typeface="source sans pro" panose="020B0503030403020204" pitchFamily="34" charset="0"/>
              </a:rPr>
              <a:t>Työhön liittyvän stressin poistamiseksi tai vähentämiseksi on olemassa keinoja. </a:t>
            </a:r>
          </a:p>
          <a:p>
            <a:pPr algn="l"/>
            <a:r>
              <a:rPr lang="fi-FI" b="0" i="0" dirty="0">
                <a:solidFill>
                  <a:srgbClr val="303030"/>
                </a:solidFill>
                <a:effectLst/>
                <a:latin typeface="source sans pro" panose="020B0503030403020204" pitchFamily="34" charset="0"/>
              </a:rPr>
              <a:t>Sen lisäksi, että työoloja ja organisaation toimintatapoja parannetaan, on tärkeää vahvistaa henkilöstön sosiaalisia ja yksilöllisiä voimavaroja ja suojaavia tekijöitä.  </a:t>
            </a:r>
          </a:p>
          <a:p>
            <a:pPr algn="l"/>
            <a:r>
              <a:rPr lang="fi-FI" b="0" i="0" dirty="0">
                <a:solidFill>
                  <a:srgbClr val="303030"/>
                </a:solidFill>
                <a:effectLst/>
                <a:latin typeface="source sans pro" panose="020B0503030403020204" pitchFamily="34" charset="0"/>
              </a:rPr>
              <a:t>Johtajien ja esimiesten pitää paitsi tietää stressistä, myös tarttua siihen ja vähentää ja ehkäistä sitä mahdollisuuksien mukaan. </a:t>
            </a:r>
          </a:p>
          <a:p>
            <a:pPr algn="l"/>
            <a:r>
              <a:rPr lang="fi-FI" b="0" i="0" dirty="0">
                <a:solidFill>
                  <a:srgbClr val="303030"/>
                </a:solidFill>
                <a:effectLst/>
                <a:latin typeface="source sans pro" panose="020B0503030403020204" pitchFamily="34" charset="0"/>
              </a:rPr>
              <a:t>Esimiehet voivat tehdä organisatorisia parannuksia ja muuttaa johtamistapaansa, ja vahvistaa stressin tai muiden psyykkisten kuormitustekijöiden kanssa kamppailevien työntekijöiden selviytymistaitoja. </a:t>
            </a:r>
          </a:p>
          <a:p>
            <a:pPr algn="l"/>
            <a:r>
              <a:rPr lang="fi-FI" b="0" i="0" dirty="0">
                <a:solidFill>
                  <a:srgbClr val="303030"/>
                </a:solidFill>
                <a:effectLst/>
                <a:latin typeface="source sans pro" panose="020B0503030403020204" pitchFamily="34" charset="0"/>
              </a:rPr>
              <a:t>Epätasapaino työn ja muiden velvollisuuksien, kuten perhe-elämän, sosiaalisen elämän ja vapaa-ajan tarpeiden välillä voi myös vaikuttaa työntekijöiden terveyteen. </a:t>
            </a:r>
          </a:p>
          <a:p>
            <a:pPr algn="l"/>
            <a:r>
              <a:rPr lang="fi-FI" b="0" i="0" dirty="0">
                <a:solidFill>
                  <a:srgbClr val="303030"/>
                </a:solidFill>
                <a:effectLst/>
                <a:latin typeface="source sans pro" panose="020B0503030403020204" pitchFamily="34" charset="0"/>
              </a:rPr>
              <a:t>Esimiesten tulisikin tukea työntekijöitään löytämään yksilölliset tarpeet täyttävä tasapaino työn ja yksityiselämän välillä. </a:t>
            </a:r>
          </a:p>
          <a:p>
            <a:endParaRPr lang="fi-FI" dirty="0"/>
          </a:p>
        </p:txBody>
      </p:sp>
    </p:spTree>
    <p:extLst>
      <p:ext uri="{BB962C8B-B14F-4D97-AF65-F5344CB8AC3E}">
        <p14:creationId xmlns:p14="http://schemas.microsoft.com/office/powerpoint/2010/main" val="2857999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8" name="Picture 7">
            <a:extLst>
              <a:ext uri="{FF2B5EF4-FFF2-40B4-BE49-F238E27FC236}">
                <a16:creationId xmlns:a16="http://schemas.microsoft.com/office/drawing/2014/main" id="{926BC0C6-2E6A-4FE0-8465-4642D24063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0" name="Rectangle 9">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CE42A09-4F29-4DF7-BE2A-F91C882A27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pic>
        <p:nvPicPr>
          <p:cNvPr id="7" name="Kuva 6">
            <a:extLst>
              <a:ext uri="{FF2B5EF4-FFF2-40B4-BE49-F238E27FC236}">
                <a16:creationId xmlns:a16="http://schemas.microsoft.com/office/drawing/2014/main" id="{17F1E505-6DBA-4FE6-B4AF-9078D55D5806}"/>
              </a:ext>
            </a:extLst>
          </p:cNvPr>
          <p:cNvPicPr>
            <a:picLocks noChangeAspect="1"/>
          </p:cNvPicPr>
          <p:nvPr/>
        </p:nvPicPr>
        <p:blipFill>
          <a:blip r:embed="rId4"/>
          <a:stretch>
            <a:fillRect/>
          </a:stretch>
        </p:blipFill>
        <p:spPr>
          <a:xfrm>
            <a:off x="2148949" y="0"/>
            <a:ext cx="7894101" cy="6858000"/>
          </a:xfrm>
          <a:prstGeom prst="rect">
            <a:avLst/>
          </a:prstGeom>
        </p:spPr>
      </p:pic>
    </p:spTree>
    <p:extLst>
      <p:ext uri="{BB962C8B-B14F-4D97-AF65-F5344CB8AC3E}">
        <p14:creationId xmlns:p14="http://schemas.microsoft.com/office/powerpoint/2010/main" val="3430700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1" name="Picture 10">
            <a:extLst>
              <a:ext uri="{FF2B5EF4-FFF2-40B4-BE49-F238E27FC236}">
                <a16:creationId xmlns:a16="http://schemas.microsoft.com/office/drawing/2014/main" id="{B606DC21-B3AA-4AE9-844F-E667E84438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13" name="Rectangle 12">
            <a:extLst>
              <a:ext uri="{FF2B5EF4-FFF2-40B4-BE49-F238E27FC236}">
                <a16:creationId xmlns:a16="http://schemas.microsoft.com/office/drawing/2014/main" id="{E8F1C256-2F11-4A02-95F5-6AF1309D4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CB7A76D-0641-463F-89B2-3325F56E7ADC}"/>
              </a:ext>
            </a:extLst>
          </p:cNvPr>
          <p:cNvPicPr>
            <a:picLocks noChangeAspect="1"/>
          </p:cNvPicPr>
          <p:nvPr/>
        </p:nvPicPr>
        <p:blipFill rotWithShape="1">
          <a:blip r:embed="rId4">
            <a:alphaModFix amt="40000"/>
          </a:blip>
          <a:srcRect l="3111" r="1" b="1"/>
          <a:stretch/>
        </p:blipFill>
        <p:spPr>
          <a:xfrm>
            <a:off x="0" y="10"/>
            <a:ext cx="12191980" cy="6857990"/>
          </a:xfrm>
          <a:prstGeom prst="rect">
            <a:avLst/>
          </a:prstGeom>
        </p:spPr>
      </p:pic>
      <p:pic>
        <p:nvPicPr>
          <p:cNvPr id="15" name="Picture 14">
            <a:extLst>
              <a:ext uri="{FF2B5EF4-FFF2-40B4-BE49-F238E27FC236}">
                <a16:creationId xmlns:a16="http://schemas.microsoft.com/office/drawing/2014/main" id="{D58DF76B-DED5-42E0-858C-715D29C802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7" name="Picture 16">
            <a:extLst>
              <a:ext uri="{FF2B5EF4-FFF2-40B4-BE49-F238E27FC236}">
                <a16:creationId xmlns:a16="http://schemas.microsoft.com/office/drawing/2014/main" id="{91DB274C-2710-4178-96F7-5B9CB12984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Otsikko 1">
            <a:extLst>
              <a:ext uri="{FF2B5EF4-FFF2-40B4-BE49-F238E27FC236}">
                <a16:creationId xmlns:a16="http://schemas.microsoft.com/office/drawing/2014/main" id="{66FD55FE-BABC-4034-BAA6-132B17721CBC}"/>
              </a:ext>
            </a:extLst>
          </p:cNvPr>
          <p:cNvSpPr>
            <a:spLocks noGrp="1"/>
          </p:cNvSpPr>
          <p:nvPr>
            <p:ph type="title"/>
          </p:nvPr>
        </p:nvSpPr>
        <p:spPr>
          <a:xfrm>
            <a:off x="1371600" y="3014139"/>
            <a:ext cx="9448800" cy="1825096"/>
          </a:xfrm>
        </p:spPr>
        <p:txBody>
          <a:bodyPr vert="horz" lIns="91440" tIns="45720" rIns="91440" bIns="45720" rtlCol="0" anchor="b">
            <a:normAutofit/>
          </a:bodyPr>
          <a:lstStyle/>
          <a:p>
            <a:pPr algn="l"/>
            <a:r>
              <a:rPr lang="en-US" sz="6000" dirty="0" err="1"/>
              <a:t>tunnetaidot</a:t>
            </a:r>
            <a:endParaRPr lang="en-US" sz="6000" dirty="0"/>
          </a:p>
        </p:txBody>
      </p:sp>
      <p:sp>
        <p:nvSpPr>
          <p:cNvPr id="3" name="Tekstin paikkamerkki 2">
            <a:extLst>
              <a:ext uri="{FF2B5EF4-FFF2-40B4-BE49-F238E27FC236}">
                <a16:creationId xmlns:a16="http://schemas.microsoft.com/office/drawing/2014/main" id="{B35A2326-F5F5-491E-BA08-F88E86837349}"/>
              </a:ext>
            </a:extLst>
          </p:cNvPr>
          <p:cNvSpPr>
            <a:spLocks noGrp="1"/>
          </p:cNvSpPr>
          <p:nvPr>
            <p:ph type="body" idx="1"/>
          </p:nvPr>
        </p:nvSpPr>
        <p:spPr>
          <a:xfrm>
            <a:off x="1371600" y="4842935"/>
            <a:ext cx="10629900" cy="685800"/>
          </a:xfrm>
        </p:spPr>
        <p:txBody>
          <a:bodyPr vert="horz" lIns="91440" tIns="45720" rIns="91440" bIns="45720" rtlCol="0">
            <a:normAutofit fontScale="92500" lnSpcReduction="10000"/>
          </a:bodyPr>
          <a:lstStyle/>
          <a:p>
            <a:r>
              <a:rPr lang="fi-FI" sz="2000" dirty="0">
                <a:solidFill>
                  <a:schemeClr val="tx1"/>
                </a:solidFill>
              </a:rPr>
              <a:t>Lähteet: mieli.fi</a:t>
            </a:r>
          </a:p>
          <a:p>
            <a:r>
              <a:rPr lang="fi-FI" sz="2000" dirty="0">
                <a:solidFill>
                  <a:schemeClr val="tx1"/>
                </a:solidFill>
              </a:rPr>
              <a:t>Parisuhdekeskus Kataja</a:t>
            </a:r>
          </a:p>
          <a:p>
            <a:pPr algn="l"/>
            <a:endParaRPr lang="en-US" sz="2000" dirty="0">
              <a:solidFill>
                <a:schemeClr val="tx1"/>
              </a:solidFill>
            </a:endParaRPr>
          </a:p>
        </p:txBody>
      </p:sp>
    </p:spTree>
    <p:extLst>
      <p:ext uri="{BB962C8B-B14F-4D97-AF65-F5344CB8AC3E}">
        <p14:creationId xmlns:p14="http://schemas.microsoft.com/office/powerpoint/2010/main" val="467952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tsikko 3">
            <a:extLst>
              <a:ext uri="{FF2B5EF4-FFF2-40B4-BE49-F238E27FC236}">
                <a16:creationId xmlns:a16="http://schemas.microsoft.com/office/drawing/2014/main" id="{9768A047-ECE4-4D83-9965-B3E4AD9F3720}"/>
              </a:ext>
            </a:extLst>
          </p:cNvPr>
          <p:cNvSpPr>
            <a:spLocks noGrp="1"/>
          </p:cNvSpPr>
          <p:nvPr>
            <p:ph type="title"/>
          </p:nvPr>
        </p:nvSpPr>
        <p:spPr>
          <a:xfrm>
            <a:off x="4090507" y="764372"/>
            <a:ext cx="7434070" cy="1432289"/>
          </a:xfrm>
        </p:spPr>
        <p:txBody>
          <a:bodyPr>
            <a:normAutofit/>
          </a:bodyPr>
          <a:lstStyle/>
          <a:p>
            <a:r>
              <a:rPr lang="fi-FI" dirty="0"/>
              <a:t>perustunteet</a:t>
            </a:r>
          </a:p>
        </p:txBody>
      </p:sp>
      <p:sp>
        <p:nvSpPr>
          <p:cNvPr id="12" name="Rectangle 11">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4" name="Picture 13">
            <a:extLst>
              <a:ext uri="{FF2B5EF4-FFF2-40B4-BE49-F238E27FC236}">
                <a16:creationId xmlns:a16="http://schemas.microsoft.com/office/drawing/2014/main" id="{336C8DBA-D7B5-4A9A-845B-43FBEA62A9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30"/>
          <a:stretch/>
        </p:blipFill>
        <p:spPr>
          <a:xfrm rot="16200000">
            <a:off x="-1266906" y="2188762"/>
            <a:ext cx="6860373" cy="2482850"/>
          </a:xfrm>
          <a:prstGeom prst="rect">
            <a:avLst/>
          </a:prstGeom>
        </p:spPr>
      </p:pic>
      <p:sp>
        <p:nvSpPr>
          <p:cNvPr id="5" name="Sisällön paikkamerkki 4">
            <a:extLst>
              <a:ext uri="{FF2B5EF4-FFF2-40B4-BE49-F238E27FC236}">
                <a16:creationId xmlns:a16="http://schemas.microsoft.com/office/drawing/2014/main" id="{164AE325-EA3B-4969-9117-A3F726D067AF}"/>
              </a:ext>
            </a:extLst>
          </p:cNvPr>
          <p:cNvSpPr>
            <a:spLocks noGrp="1"/>
          </p:cNvSpPr>
          <p:nvPr>
            <p:ph idx="1"/>
          </p:nvPr>
        </p:nvSpPr>
        <p:spPr>
          <a:xfrm>
            <a:off x="4090507" y="2628900"/>
            <a:ext cx="7454077" cy="3589785"/>
          </a:xfrm>
        </p:spPr>
        <p:txBody>
          <a:bodyPr>
            <a:normAutofit/>
          </a:bodyPr>
          <a:lstStyle/>
          <a:p>
            <a:r>
              <a:rPr lang="fi-FI" sz="2400" dirty="0"/>
              <a:t>ILO – elämää eteenpäin vievä voimavara </a:t>
            </a:r>
          </a:p>
          <a:p>
            <a:r>
              <a:rPr lang="fi-FI" sz="2400" dirty="0"/>
              <a:t>SURU – auttaa luopumaan</a:t>
            </a:r>
          </a:p>
          <a:p>
            <a:r>
              <a:rPr lang="fi-FI" sz="2400" dirty="0"/>
              <a:t>PELKO – elämää suojeleva</a:t>
            </a:r>
          </a:p>
          <a:p>
            <a:r>
              <a:rPr lang="fi-FI" sz="2400" dirty="0"/>
              <a:t>VIHA – puolustaa omaa reviiriä</a:t>
            </a:r>
          </a:p>
          <a:p>
            <a:endParaRPr lang="fi-FI" sz="2000" dirty="0"/>
          </a:p>
        </p:txBody>
      </p:sp>
    </p:spTree>
    <p:extLst>
      <p:ext uri="{BB962C8B-B14F-4D97-AF65-F5344CB8AC3E}">
        <p14:creationId xmlns:p14="http://schemas.microsoft.com/office/powerpoint/2010/main" val="134380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Kuva, joka sisältää kohteen teksti&#10;&#10;Kuvaus luotu automaattisesti">
            <a:extLst>
              <a:ext uri="{FF2B5EF4-FFF2-40B4-BE49-F238E27FC236}">
                <a16:creationId xmlns:a16="http://schemas.microsoft.com/office/drawing/2014/main" id="{D0F1730A-D855-40ED-8425-A9C4B5B5DFE7}"/>
              </a:ext>
            </a:extLst>
          </p:cNvPr>
          <p:cNvPicPr>
            <a:picLocks noGrp="1" noChangeAspect="1"/>
          </p:cNvPicPr>
          <p:nvPr>
            <p:ph idx="1"/>
          </p:nvPr>
        </p:nvPicPr>
        <p:blipFill>
          <a:blip r:embed="rId2"/>
          <a:stretch>
            <a:fillRect/>
          </a:stretch>
        </p:blipFill>
        <p:spPr>
          <a:xfrm>
            <a:off x="-309606" y="-27201"/>
            <a:ext cx="12501606" cy="7025197"/>
          </a:xfrm>
        </p:spPr>
      </p:pic>
    </p:spTree>
    <p:extLst>
      <p:ext uri="{BB962C8B-B14F-4D97-AF65-F5344CB8AC3E}">
        <p14:creationId xmlns:p14="http://schemas.microsoft.com/office/powerpoint/2010/main" val="946298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DED38-E809-47DF-A501-94A1EC4CF7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5" name="Kuva 4">
            <a:extLst>
              <a:ext uri="{FF2B5EF4-FFF2-40B4-BE49-F238E27FC236}">
                <a16:creationId xmlns:a16="http://schemas.microsoft.com/office/drawing/2014/main" id="{80AFF9C6-625B-4BD5-9976-AB1E59E64A71}"/>
              </a:ext>
            </a:extLst>
          </p:cNvPr>
          <p:cNvPicPr>
            <a:picLocks noChangeAspect="1"/>
          </p:cNvPicPr>
          <p:nvPr/>
        </p:nvPicPr>
        <p:blipFill rotWithShape="1">
          <a:blip r:embed="rId3"/>
          <a:srcRect t="11374" b="8555"/>
          <a:stretch/>
        </p:blipFill>
        <p:spPr>
          <a:xfrm>
            <a:off x="20" y="10"/>
            <a:ext cx="12191980" cy="6857990"/>
          </a:xfrm>
          <a:prstGeom prst="rect">
            <a:avLst/>
          </a:prstGeom>
        </p:spPr>
      </p:pic>
    </p:spTree>
    <p:extLst>
      <p:ext uri="{BB962C8B-B14F-4D97-AF65-F5344CB8AC3E}">
        <p14:creationId xmlns:p14="http://schemas.microsoft.com/office/powerpoint/2010/main" val="122324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9CAAAD-B02F-4979-B279-009C90EF3B8E}"/>
              </a:ext>
            </a:extLst>
          </p:cNvPr>
          <p:cNvSpPr>
            <a:spLocks noGrp="1"/>
          </p:cNvSpPr>
          <p:nvPr>
            <p:ph type="title"/>
          </p:nvPr>
        </p:nvSpPr>
        <p:spPr/>
        <p:txBody>
          <a:bodyPr/>
          <a:lstStyle/>
          <a:p>
            <a:r>
              <a:rPr lang="fi-FI" dirty="0"/>
              <a:t>tunteet</a:t>
            </a:r>
          </a:p>
        </p:txBody>
      </p:sp>
      <p:sp>
        <p:nvSpPr>
          <p:cNvPr id="3" name="Sisällön paikkamerkki 2">
            <a:extLst>
              <a:ext uri="{FF2B5EF4-FFF2-40B4-BE49-F238E27FC236}">
                <a16:creationId xmlns:a16="http://schemas.microsoft.com/office/drawing/2014/main" id="{9A7F3456-3E69-43A3-A1C9-3952FA28C1DB}"/>
              </a:ext>
            </a:extLst>
          </p:cNvPr>
          <p:cNvSpPr>
            <a:spLocks noGrp="1"/>
          </p:cNvSpPr>
          <p:nvPr>
            <p:ph idx="1"/>
          </p:nvPr>
        </p:nvSpPr>
        <p:spPr/>
        <p:txBody>
          <a:bodyPr/>
          <a:lstStyle/>
          <a:p>
            <a:r>
              <a:rPr lang="fi-FI" dirty="0"/>
              <a:t>Tunteet eivät ole oikein taikka väärin, eikä hyviä tai pahoja</a:t>
            </a:r>
          </a:p>
          <a:p>
            <a:r>
              <a:rPr lang="fi-FI" dirty="0"/>
              <a:t>Tunne on spontaani reaktio johonkin aistimukseen</a:t>
            </a:r>
          </a:p>
          <a:p>
            <a:r>
              <a:rPr lang="fi-FI" dirty="0"/>
              <a:t>Sen voi synnyttää myös tietyn asian, henkilön tai paikan ajatteleminen tai kohtaaminen</a:t>
            </a:r>
          </a:p>
          <a:p>
            <a:r>
              <a:rPr lang="fi-FI" dirty="0"/>
              <a:t>Tunteita syntyy koko ajan ja ne yrittävät aina viestiä jotain</a:t>
            </a:r>
          </a:p>
          <a:p>
            <a:r>
              <a:rPr lang="fi-FI" dirty="0"/>
              <a:t>Tunteet eivät ole positiivisia tai negatiivisia, sen sijaan ihminen kokee toiset tunteet miellyttäviksi ja toiset epämiellyttäviksi</a:t>
            </a:r>
          </a:p>
          <a:p>
            <a:r>
              <a:rPr lang="fi-FI" dirty="0"/>
              <a:t>Tunteiden vallassa tehtyihin tekoihin liittyy aina vastuu, ja kysymys oikeasta ja väärästä</a:t>
            </a:r>
          </a:p>
        </p:txBody>
      </p:sp>
    </p:spTree>
    <p:extLst>
      <p:ext uri="{BB962C8B-B14F-4D97-AF65-F5344CB8AC3E}">
        <p14:creationId xmlns:p14="http://schemas.microsoft.com/office/powerpoint/2010/main" val="209075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8E8848C-DF51-40AA-A993-0DB0E78F77B9}"/>
              </a:ext>
            </a:extLst>
          </p:cNvPr>
          <p:cNvSpPr>
            <a:spLocks noGrp="1"/>
          </p:cNvSpPr>
          <p:nvPr>
            <p:ph type="title"/>
          </p:nvPr>
        </p:nvSpPr>
        <p:spPr>
          <a:xfrm>
            <a:off x="2200275" y="0"/>
            <a:ext cx="8610600" cy="981075"/>
          </a:xfrm>
        </p:spPr>
        <p:txBody>
          <a:bodyPr/>
          <a:lstStyle/>
          <a:p>
            <a:r>
              <a:rPr lang="fi-FI" dirty="0"/>
              <a:t>Sisäiset tekijät</a:t>
            </a:r>
          </a:p>
        </p:txBody>
      </p:sp>
      <p:sp>
        <p:nvSpPr>
          <p:cNvPr id="5" name="Tekstin paikkamerkki 4">
            <a:extLst>
              <a:ext uri="{FF2B5EF4-FFF2-40B4-BE49-F238E27FC236}">
                <a16:creationId xmlns:a16="http://schemas.microsoft.com/office/drawing/2014/main" id="{0D687AE4-73CB-4A82-AEE1-7F841210C0DB}"/>
              </a:ext>
            </a:extLst>
          </p:cNvPr>
          <p:cNvSpPr>
            <a:spLocks noGrp="1"/>
          </p:cNvSpPr>
          <p:nvPr>
            <p:ph type="body" idx="1"/>
          </p:nvPr>
        </p:nvSpPr>
        <p:spPr>
          <a:xfrm>
            <a:off x="801691" y="981075"/>
            <a:ext cx="5079991" cy="823912"/>
          </a:xfrm>
        </p:spPr>
        <p:txBody>
          <a:bodyPr/>
          <a:lstStyle/>
          <a:p>
            <a:r>
              <a:rPr lang="fi-FI" dirty="0"/>
              <a:t>Suojatekijät</a:t>
            </a:r>
          </a:p>
        </p:txBody>
      </p:sp>
      <p:sp>
        <p:nvSpPr>
          <p:cNvPr id="6" name="Sisällön paikkamerkki 5">
            <a:extLst>
              <a:ext uri="{FF2B5EF4-FFF2-40B4-BE49-F238E27FC236}">
                <a16:creationId xmlns:a16="http://schemas.microsoft.com/office/drawing/2014/main" id="{768A5385-36D2-493B-83F8-9AFD582CACBF}"/>
              </a:ext>
            </a:extLst>
          </p:cNvPr>
          <p:cNvSpPr>
            <a:spLocks noGrp="1"/>
          </p:cNvSpPr>
          <p:nvPr>
            <p:ph sz="half" idx="2"/>
          </p:nvPr>
        </p:nvSpPr>
        <p:spPr>
          <a:xfrm>
            <a:off x="476250" y="1804988"/>
            <a:ext cx="5521325" cy="4843462"/>
          </a:xfrm>
        </p:spPr>
        <p:txBody>
          <a:bodyPr>
            <a:normAutofit fontScale="92500" lnSpcReduction="10000"/>
          </a:bodyPr>
          <a:lstStyle/>
          <a:p>
            <a:pPr marL="0" indent="0">
              <a:buNone/>
            </a:pPr>
            <a:r>
              <a:rPr lang="fi-FI" dirty="0"/>
              <a:t>• Fyysisestä terveydestä huolehtiminen • Kyky sanoittaa ja ilmaista tunteita </a:t>
            </a:r>
          </a:p>
          <a:p>
            <a:pPr marL="0" indent="0">
              <a:buNone/>
            </a:pPr>
            <a:r>
              <a:rPr lang="fi-FI" dirty="0"/>
              <a:t>• Kyky luoda ja ylläpitää ystävä- ja kaverisuhteita </a:t>
            </a:r>
          </a:p>
          <a:p>
            <a:pPr marL="0" indent="0">
              <a:buNone/>
            </a:pPr>
            <a:r>
              <a:rPr lang="fi-FI" dirty="0"/>
              <a:t>• Kyky ratkaista ongelmia ja ristiriitoja </a:t>
            </a:r>
          </a:p>
          <a:p>
            <a:pPr marL="0" indent="0">
              <a:buNone/>
            </a:pPr>
            <a:r>
              <a:rPr lang="fi-FI" dirty="0"/>
              <a:t>• Mieltä askarruttavista asioista puhuminen </a:t>
            </a:r>
          </a:p>
          <a:p>
            <a:pPr marL="0" indent="0">
              <a:buNone/>
            </a:pPr>
            <a:r>
              <a:rPr lang="fi-FI" dirty="0"/>
              <a:t>• Itsensä toteuttaminen esimerkiksi harrastusten kautta </a:t>
            </a:r>
          </a:p>
          <a:p>
            <a:pPr marL="0" indent="0">
              <a:buNone/>
            </a:pPr>
            <a:r>
              <a:rPr lang="fi-FI" dirty="0"/>
              <a:t>• Itsensä arvostaminen ja hyväksyminen </a:t>
            </a:r>
          </a:p>
          <a:p>
            <a:pPr marL="0" indent="0">
              <a:buNone/>
            </a:pPr>
            <a:r>
              <a:rPr lang="fi-FI" dirty="0"/>
              <a:t>• Hyväksytyksi tulemisen tunne </a:t>
            </a:r>
          </a:p>
          <a:p>
            <a:pPr marL="0" indent="0">
              <a:buNone/>
            </a:pPr>
            <a:r>
              <a:rPr lang="fi-FI" dirty="0"/>
              <a:t>• Perimä </a:t>
            </a:r>
          </a:p>
          <a:p>
            <a:pPr marL="0" indent="0">
              <a:buNone/>
            </a:pPr>
            <a:r>
              <a:rPr lang="fi-FI" dirty="0"/>
              <a:t>• Varhaiset ihmissuhteet</a:t>
            </a:r>
          </a:p>
          <a:p>
            <a:r>
              <a:rPr lang="fi-FI" dirty="0"/>
              <a:t>Vuorovaikutustaidot</a:t>
            </a:r>
          </a:p>
          <a:p>
            <a:r>
              <a:rPr lang="fi-FI" dirty="0"/>
              <a:t>Mahdollisuus toteuttaa itseään</a:t>
            </a:r>
          </a:p>
        </p:txBody>
      </p:sp>
      <p:sp>
        <p:nvSpPr>
          <p:cNvPr id="7" name="Tekstin paikkamerkki 6">
            <a:extLst>
              <a:ext uri="{FF2B5EF4-FFF2-40B4-BE49-F238E27FC236}">
                <a16:creationId xmlns:a16="http://schemas.microsoft.com/office/drawing/2014/main" id="{4197D183-3CA3-4B7B-BBB2-9BED6ED3E67C}"/>
              </a:ext>
            </a:extLst>
          </p:cNvPr>
          <p:cNvSpPr>
            <a:spLocks noGrp="1"/>
          </p:cNvSpPr>
          <p:nvPr>
            <p:ph type="body" sz="quarter" idx="3"/>
          </p:nvPr>
        </p:nvSpPr>
        <p:spPr>
          <a:xfrm>
            <a:off x="6400800" y="981075"/>
            <a:ext cx="5105400" cy="823912"/>
          </a:xfrm>
        </p:spPr>
        <p:txBody>
          <a:bodyPr/>
          <a:lstStyle/>
          <a:p>
            <a:r>
              <a:rPr lang="fi-FI" dirty="0"/>
              <a:t>Riskitekijät</a:t>
            </a:r>
          </a:p>
        </p:txBody>
      </p:sp>
      <p:sp>
        <p:nvSpPr>
          <p:cNvPr id="8" name="Sisällön paikkamerkki 7">
            <a:extLst>
              <a:ext uri="{FF2B5EF4-FFF2-40B4-BE49-F238E27FC236}">
                <a16:creationId xmlns:a16="http://schemas.microsoft.com/office/drawing/2014/main" id="{896095E3-5DE8-4BEE-B4B1-8D7C150E0C2F}"/>
              </a:ext>
            </a:extLst>
          </p:cNvPr>
          <p:cNvSpPr>
            <a:spLocks noGrp="1"/>
          </p:cNvSpPr>
          <p:nvPr>
            <p:ph sz="quarter" idx="4"/>
          </p:nvPr>
        </p:nvSpPr>
        <p:spPr>
          <a:xfrm>
            <a:off x="6207122" y="1804988"/>
            <a:ext cx="5299077" cy="4413698"/>
          </a:xfrm>
        </p:spPr>
        <p:txBody>
          <a:bodyPr>
            <a:normAutofit fontScale="92500" lnSpcReduction="10000"/>
          </a:bodyPr>
          <a:lstStyle/>
          <a:p>
            <a:pPr marL="0" indent="0">
              <a:buNone/>
            </a:pPr>
            <a:r>
              <a:rPr lang="fi-FI" dirty="0"/>
              <a:t>• Itsetunnon haavoittuvuus</a:t>
            </a:r>
          </a:p>
          <a:p>
            <a:pPr marL="0" indent="0">
              <a:buNone/>
            </a:pPr>
            <a:r>
              <a:rPr lang="fi-FI" dirty="0"/>
              <a:t> • Huonot suhteet kavereihin, vanhempiin, läheisiin </a:t>
            </a:r>
          </a:p>
          <a:p>
            <a:pPr marL="0" indent="0">
              <a:buNone/>
            </a:pPr>
            <a:r>
              <a:rPr lang="fi-FI" dirty="0"/>
              <a:t>• Yksinäisyys, eristäytyminen ja vieraantuminen tutuista ihmissuhteista</a:t>
            </a:r>
          </a:p>
          <a:p>
            <a:pPr marL="0" indent="0">
              <a:buNone/>
            </a:pPr>
            <a:r>
              <a:rPr lang="fi-FI" dirty="0"/>
              <a:t>• Avuttomuuden tunne </a:t>
            </a:r>
          </a:p>
          <a:p>
            <a:pPr marL="0" indent="0">
              <a:buNone/>
            </a:pPr>
            <a:r>
              <a:rPr lang="fi-FI" dirty="0"/>
              <a:t>• Huonommuuden tunne </a:t>
            </a:r>
          </a:p>
          <a:p>
            <a:pPr marL="0" indent="0">
              <a:buNone/>
            </a:pPr>
            <a:r>
              <a:rPr lang="fi-FI" dirty="0"/>
              <a:t>• Oppimisvaikeudet </a:t>
            </a:r>
          </a:p>
          <a:p>
            <a:pPr marL="0" indent="0">
              <a:buNone/>
            </a:pPr>
            <a:r>
              <a:rPr lang="fi-FI" dirty="0"/>
              <a:t>• Biologiset tekijät, kehityshäiriöt • Sairaudet</a:t>
            </a:r>
          </a:p>
          <a:p>
            <a:r>
              <a:rPr lang="fi-FI" dirty="0"/>
              <a:t>Seksuaaliset ongelmat</a:t>
            </a:r>
          </a:p>
          <a:p>
            <a:r>
              <a:rPr lang="fi-FI" dirty="0"/>
              <a:t>Eristyneisyys</a:t>
            </a:r>
          </a:p>
          <a:p>
            <a:r>
              <a:rPr lang="fi-FI" dirty="0"/>
              <a:t>vieraantuneisuus</a:t>
            </a:r>
          </a:p>
        </p:txBody>
      </p:sp>
    </p:spTree>
    <p:extLst>
      <p:ext uri="{BB962C8B-B14F-4D97-AF65-F5344CB8AC3E}">
        <p14:creationId xmlns:p14="http://schemas.microsoft.com/office/powerpoint/2010/main" val="3928359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1DBC2E-E534-49F0-B7E2-04097C20A140}"/>
              </a:ext>
            </a:extLst>
          </p:cNvPr>
          <p:cNvSpPr>
            <a:spLocks noGrp="1"/>
          </p:cNvSpPr>
          <p:nvPr>
            <p:ph type="title"/>
          </p:nvPr>
        </p:nvSpPr>
        <p:spPr/>
        <p:txBody>
          <a:bodyPr/>
          <a:lstStyle/>
          <a:p>
            <a:r>
              <a:rPr lang="fi-FI" dirty="0"/>
              <a:t>Tietoisuus tunteista</a:t>
            </a:r>
          </a:p>
        </p:txBody>
      </p:sp>
      <p:sp>
        <p:nvSpPr>
          <p:cNvPr id="3" name="Sisällön paikkamerkki 2">
            <a:extLst>
              <a:ext uri="{FF2B5EF4-FFF2-40B4-BE49-F238E27FC236}">
                <a16:creationId xmlns:a16="http://schemas.microsoft.com/office/drawing/2014/main" id="{26B91479-2945-42F3-96E5-0A774F7BD56B}"/>
              </a:ext>
            </a:extLst>
          </p:cNvPr>
          <p:cNvSpPr>
            <a:spLocks noGrp="1"/>
          </p:cNvSpPr>
          <p:nvPr>
            <p:ph idx="1"/>
          </p:nvPr>
        </p:nvSpPr>
        <p:spPr/>
        <p:txBody>
          <a:bodyPr/>
          <a:lstStyle/>
          <a:p>
            <a:r>
              <a:rPr lang="fi-FI" dirty="0"/>
              <a:t>Tietoisuus tunteista vaihtelee eri ihmisillä</a:t>
            </a:r>
          </a:p>
          <a:p>
            <a:r>
              <a:rPr lang="fi-FI" dirty="0"/>
              <a:t>Tunnistamme jotkut tunteet helpommin kuin toiset itsessämme, toiset voivat olla vieraampia</a:t>
            </a:r>
          </a:p>
          <a:p>
            <a:r>
              <a:rPr lang="fi-FI" dirty="0"/>
              <a:t>Toisille tunteiden tunnistaminen on helppoa, toisille raskasta ja vaikeaa</a:t>
            </a:r>
          </a:p>
          <a:p>
            <a:r>
              <a:rPr lang="fi-FI" dirty="0"/>
              <a:t>Joskus tunne tuntuu kehossa jopa pitkällisenä vaivana tai särkynä yrittäen kertoa itsestään</a:t>
            </a:r>
          </a:p>
          <a:p>
            <a:r>
              <a:rPr lang="fi-FI" dirty="0"/>
              <a:t>Tunteet eivät katoa torjumalla</a:t>
            </a:r>
          </a:p>
          <a:p>
            <a:r>
              <a:rPr lang="fi-FI" dirty="0"/>
              <a:t>Torjutut ja kielletyt tunteet ohjaavat käyttäytymistämme enemmän kuin ne tunteet, jotka tunnistamme ja hyväksymme</a:t>
            </a:r>
          </a:p>
        </p:txBody>
      </p:sp>
    </p:spTree>
    <p:extLst>
      <p:ext uri="{BB962C8B-B14F-4D97-AF65-F5344CB8AC3E}">
        <p14:creationId xmlns:p14="http://schemas.microsoft.com/office/powerpoint/2010/main" val="3618662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9A726C-A14D-47C4-88BC-8860E9E64075}"/>
              </a:ext>
            </a:extLst>
          </p:cNvPr>
          <p:cNvSpPr>
            <a:spLocks noGrp="1"/>
          </p:cNvSpPr>
          <p:nvPr>
            <p:ph type="title"/>
          </p:nvPr>
        </p:nvSpPr>
        <p:spPr/>
        <p:txBody>
          <a:bodyPr/>
          <a:lstStyle/>
          <a:p>
            <a:r>
              <a:rPr lang="fi-FI" dirty="0"/>
              <a:t>Tunteiden tunnistaminen</a:t>
            </a:r>
          </a:p>
        </p:txBody>
      </p:sp>
      <p:sp>
        <p:nvSpPr>
          <p:cNvPr id="3" name="Sisällön paikkamerkki 2">
            <a:extLst>
              <a:ext uri="{FF2B5EF4-FFF2-40B4-BE49-F238E27FC236}">
                <a16:creationId xmlns:a16="http://schemas.microsoft.com/office/drawing/2014/main" id="{B85514C4-CDFD-4E5B-A801-1AB8A4C12CEF}"/>
              </a:ext>
            </a:extLst>
          </p:cNvPr>
          <p:cNvSpPr>
            <a:spLocks noGrp="1"/>
          </p:cNvSpPr>
          <p:nvPr>
            <p:ph idx="1"/>
          </p:nvPr>
        </p:nvSpPr>
        <p:spPr/>
        <p:txBody>
          <a:bodyPr/>
          <a:lstStyle/>
          <a:p>
            <a:pPr marL="0" indent="0">
              <a:buNone/>
            </a:pPr>
            <a:endParaRPr lang="fi-FI" dirty="0"/>
          </a:p>
          <a:p>
            <a:pPr marL="0" indent="0">
              <a:buNone/>
            </a:pPr>
            <a:endParaRPr lang="fi-FI" dirty="0"/>
          </a:p>
          <a:p>
            <a:pPr marL="0" indent="0">
              <a:buNone/>
            </a:pPr>
            <a:endParaRPr lang="fi-FI" dirty="0"/>
          </a:p>
          <a:p>
            <a:r>
              <a:rPr lang="fi-FI" dirty="0"/>
              <a:t>Usein vastaamme ”hyvältä” tai ”pahalta”</a:t>
            </a:r>
          </a:p>
          <a:p>
            <a:r>
              <a:rPr lang="fi-FI" dirty="0"/>
              <a:t>Tarkempi tunteiden nimeäminen tarkoittaa sanallista ja suoraa puhetta siitä, miltä tuntuu:</a:t>
            </a:r>
          </a:p>
          <a:p>
            <a:pPr lvl="1"/>
            <a:r>
              <a:rPr lang="fi-FI" dirty="0"/>
              <a:t>Suoraan: ”jännitän…”    ”Kaipaan…”    ”iloitsen niin…”</a:t>
            </a:r>
          </a:p>
          <a:p>
            <a:pPr lvl="1"/>
            <a:r>
              <a:rPr lang="fi-FI" dirty="0"/>
              <a:t>Vertauskuvin: ”olen juuttunut paikoilleni, olen kuin suossa”   </a:t>
            </a:r>
          </a:p>
          <a:p>
            <a:pPr marL="457200" lvl="1" indent="0">
              <a:buNone/>
            </a:pPr>
            <a:r>
              <a:rPr lang="fi-FI" dirty="0"/>
              <a:t>        ”sisälläni kuplii ja poreilee”        ”tuntuu kuin vatsassani olisi kivi”</a:t>
            </a:r>
          </a:p>
          <a:p>
            <a:endParaRPr lang="fi-FI" dirty="0"/>
          </a:p>
        </p:txBody>
      </p:sp>
      <p:sp>
        <p:nvSpPr>
          <p:cNvPr id="4" name="Puhekupla: Soikea 3">
            <a:extLst>
              <a:ext uri="{FF2B5EF4-FFF2-40B4-BE49-F238E27FC236}">
                <a16:creationId xmlns:a16="http://schemas.microsoft.com/office/drawing/2014/main" id="{65D73D80-7B9D-468F-8DE0-8C490C103FA9}"/>
              </a:ext>
            </a:extLst>
          </p:cNvPr>
          <p:cNvSpPr/>
          <p:nvPr/>
        </p:nvSpPr>
        <p:spPr>
          <a:xfrm flipH="1">
            <a:off x="609600" y="504825"/>
            <a:ext cx="3790950" cy="2047875"/>
          </a:xfrm>
          <a:prstGeom prst="wedgeEllipse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3423A944-D1A8-4A21-BBC7-58156047DADB}"/>
              </a:ext>
            </a:extLst>
          </p:cNvPr>
          <p:cNvSpPr txBox="1"/>
          <p:nvPr/>
        </p:nvSpPr>
        <p:spPr>
          <a:xfrm>
            <a:off x="1171575" y="1102043"/>
            <a:ext cx="2400300" cy="954107"/>
          </a:xfrm>
          <a:prstGeom prst="rect">
            <a:avLst/>
          </a:prstGeom>
          <a:noFill/>
        </p:spPr>
        <p:txBody>
          <a:bodyPr wrap="square" rtlCol="0">
            <a:spAutoFit/>
          </a:bodyPr>
          <a:lstStyle/>
          <a:p>
            <a:pPr algn="ctr"/>
            <a:r>
              <a:rPr lang="fi-FI" sz="2800" b="1" dirty="0"/>
              <a:t>Miltä sinusta tuntuu?</a:t>
            </a:r>
          </a:p>
        </p:txBody>
      </p:sp>
    </p:spTree>
    <p:extLst>
      <p:ext uri="{BB962C8B-B14F-4D97-AF65-F5344CB8AC3E}">
        <p14:creationId xmlns:p14="http://schemas.microsoft.com/office/powerpoint/2010/main" val="376336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540956-9D61-48E5-9202-A011F9D21BC5}"/>
              </a:ext>
            </a:extLst>
          </p:cNvPr>
          <p:cNvSpPr>
            <a:spLocks noGrp="1"/>
          </p:cNvSpPr>
          <p:nvPr>
            <p:ph type="title"/>
          </p:nvPr>
        </p:nvSpPr>
        <p:spPr/>
        <p:txBody>
          <a:bodyPr/>
          <a:lstStyle/>
          <a:p>
            <a:r>
              <a:rPr lang="fi-FI" dirty="0"/>
              <a:t>Tunteiden vastaanottaminen</a:t>
            </a:r>
          </a:p>
        </p:txBody>
      </p:sp>
      <p:sp>
        <p:nvSpPr>
          <p:cNvPr id="3" name="Sisällön paikkamerkki 2">
            <a:extLst>
              <a:ext uri="{FF2B5EF4-FFF2-40B4-BE49-F238E27FC236}">
                <a16:creationId xmlns:a16="http://schemas.microsoft.com/office/drawing/2014/main" id="{13562A5D-0408-4580-AB79-64D3440E0BD3}"/>
              </a:ext>
            </a:extLst>
          </p:cNvPr>
          <p:cNvSpPr>
            <a:spLocks noGrp="1"/>
          </p:cNvSpPr>
          <p:nvPr>
            <p:ph idx="1"/>
          </p:nvPr>
        </p:nvSpPr>
        <p:spPr/>
        <p:txBody>
          <a:bodyPr>
            <a:normAutofit lnSpcReduction="10000"/>
          </a:bodyPr>
          <a:lstStyle/>
          <a:p>
            <a:r>
              <a:rPr lang="fi-FI" dirty="0"/>
              <a:t>Koetaan usein vaikeana, koska reagoimme omilla tunteillamme kuulemaamme</a:t>
            </a:r>
          </a:p>
          <a:p>
            <a:r>
              <a:rPr lang="fi-FI" dirty="0"/>
              <a:t>Vaikeus voi näkyä kyvyssä kohdata ja kuulla toisen tunteita</a:t>
            </a:r>
          </a:p>
          <a:p>
            <a:r>
              <a:rPr lang="fi-FI" dirty="0"/>
              <a:t>Saatamme yrittää tällöin rauhoittaa ”älä välitä” tai poistumme paikalta tai vältämme kohtaamista</a:t>
            </a:r>
          </a:p>
          <a:p>
            <a:r>
              <a:rPr lang="fi-FI" dirty="0"/>
              <a:t>Toisen tunteiden vastaanottaminen tarkoittaa hänen itkunsa, kiukkuisuutensa,, jännittämisensä tai riemunsa myötäelämistä ja kuuntelemista</a:t>
            </a:r>
          </a:p>
          <a:p>
            <a:r>
              <a:rPr lang="fi-FI" dirty="0"/>
              <a:t>Sen voi tehdä esim. olemalla hiljaa, halaamalla tai kiljahtelemalla iloisena toisen kanssa</a:t>
            </a:r>
          </a:p>
          <a:p>
            <a:r>
              <a:rPr lang="fi-FI" b="1" dirty="0"/>
              <a:t>Tunteiden vastaanottaminen ydin on kyvyssä olla läsnä </a:t>
            </a:r>
            <a:r>
              <a:rPr lang="fi-FI" dirty="0"/>
              <a:t>nykyhetkessä ja kuunnella</a:t>
            </a:r>
          </a:p>
        </p:txBody>
      </p:sp>
    </p:spTree>
    <p:extLst>
      <p:ext uri="{BB962C8B-B14F-4D97-AF65-F5344CB8AC3E}">
        <p14:creationId xmlns:p14="http://schemas.microsoft.com/office/powerpoint/2010/main" val="3761737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4BAA40-2A3A-408F-AA1B-292418BCF58C}"/>
              </a:ext>
            </a:extLst>
          </p:cNvPr>
          <p:cNvSpPr>
            <a:spLocks noGrp="1"/>
          </p:cNvSpPr>
          <p:nvPr>
            <p:ph type="title"/>
          </p:nvPr>
        </p:nvSpPr>
        <p:spPr/>
        <p:txBody>
          <a:bodyPr/>
          <a:lstStyle/>
          <a:p>
            <a:r>
              <a:rPr lang="fi-FI" dirty="0"/>
              <a:t>Video tunnetaidoista</a:t>
            </a:r>
          </a:p>
        </p:txBody>
      </p:sp>
      <p:sp>
        <p:nvSpPr>
          <p:cNvPr id="3" name="Sisällön paikkamerkki 2">
            <a:extLst>
              <a:ext uri="{FF2B5EF4-FFF2-40B4-BE49-F238E27FC236}">
                <a16:creationId xmlns:a16="http://schemas.microsoft.com/office/drawing/2014/main" id="{15DFCA6D-7EA0-4F7E-9757-0A27F5E564B7}"/>
              </a:ext>
            </a:extLst>
          </p:cNvPr>
          <p:cNvSpPr>
            <a:spLocks noGrp="1"/>
          </p:cNvSpPr>
          <p:nvPr>
            <p:ph idx="1"/>
          </p:nvPr>
        </p:nvSpPr>
        <p:spPr>
          <a:xfrm>
            <a:off x="685800" y="2194560"/>
            <a:ext cx="10820400" cy="4024125"/>
          </a:xfrm>
        </p:spPr>
        <p:txBody>
          <a:bodyPr/>
          <a:lstStyle/>
          <a:p>
            <a:endParaRPr lang="fi-FI" dirty="0"/>
          </a:p>
          <a:p>
            <a:pPr marL="0" indent="0">
              <a:buNone/>
            </a:pPr>
            <a:r>
              <a:rPr lang="fi-FI" dirty="0">
                <a:hlinkClick r:id="rId2"/>
              </a:rPr>
              <a:t>https://www.youtube.com/watch?reload=9&amp;v=_DYLaxwNcA8</a:t>
            </a:r>
            <a:r>
              <a:rPr lang="fi-FI" dirty="0"/>
              <a:t> </a:t>
            </a:r>
          </a:p>
        </p:txBody>
      </p:sp>
    </p:spTree>
    <p:extLst>
      <p:ext uri="{BB962C8B-B14F-4D97-AF65-F5344CB8AC3E}">
        <p14:creationId xmlns:p14="http://schemas.microsoft.com/office/powerpoint/2010/main" val="1014355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BC0BA3-4FF5-42A8-B071-536DE89DC496}"/>
              </a:ext>
            </a:extLst>
          </p:cNvPr>
          <p:cNvSpPr>
            <a:spLocks noGrp="1"/>
          </p:cNvSpPr>
          <p:nvPr>
            <p:ph type="title"/>
          </p:nvPr>
        </p:nvSpPr>
        <p:spPr/>
        <p:txBody>
          <a:bodyPr/>
          <a:lstStyle/>
          <a:p>
            <a:r>
              <a:rPr lang="fi-FI" dirty="0"/>
              <a:t>Kyky nähdä mielekkyyttä</a:t>
            </a:r>
          </a:p>
        </p:txBody>
      </p:sp>
      <p:sp>
        <p:nvSpPr>
          <p:cNvPr id="3" name="Sisällön paikkamerkki 2">
            <a:extLst>
              <a:ext uri="{FF2B5EF4-FFF2-40B4-BE49-F238E27FC236}">
                <a16:creationId xmlns:a16="http://schemas.microsoft.com/office/drawing/2014/main" id="{CBB88649-836D-48F5-AEF9-CDEA9AF6AA83}"/>
              </a:ext>
            </a:extLst>
          </p:cNvPr>
          <p:cNvSpPr>
            <a:spLocks noGrp="1"/>
          </p:cNvSpPr>
          <p:nvPr>
            <p:ph idx="1"/>
          </p:nvPr>
        </p:nvSpPr>
        <p:spPr/>
        <p:txBody>
          <a:bodyPr/>
          <a:lstStyle/>
          <a:p>
            <a:r>
              <a:rPr lang="fi-FI" b="0" i="0" dirty="0">
                <a:solidFill>
                  <a:srgbClr val="2A2A2A"/>
                </a:solidFill>
                <a:effectLst/>
                <a:latin typeface="sofia-light"/>
              </a:rPr>
              <a:t>Tarkoituksellisuuden ja mielekkyyden tunne syntyy omakohtaisuuden kokemuksesta. Henkilökohtainen kosketus asioihin, joihin haluamme vaikuttaa, tekee niistä merkityksellisiä ja palkitsevia. Sitoutuminen rakentuu tällöin sisältä, ei ulkoa. </a:t>
            </a:r>
            <a:r>
              <a:rPr lang="fi-FI" b="1" i="0" dirty="0">
                <a:solidFill>
                  <a:srgbClr val="2A2A2A"/>
                </a:solidFill>
                <a:effectLst/>
                <a:latin typeface="sofia-light"/>
              </a:rPr>
              <a:t>Tämä on myös motivaation perusta.</a:t>
            </a:r>
          </a:p>
          <a:p>
            <a:r>
              <a:rPr lang="fi-FI" dirty="0">
                <a:solidFill>
                  <a:srgbClr val="2A2A2A"/>
                </a:solidFill>
                <a:latin typeface="sofia-light"/>
              </a:rPr>
              <a:t>Asioiden kokeminen omakohtaiseksi</a:t>
            </a:r>
            <a:r>
              <a:rPr lang="fi-FI" b="0" i="0" dirty="0">
                <a:solidFill>
                  <a:srgbClr val="2A2A2A"/>
                </a:solidFill>
                <a:effectLst/>
                <a:latin typeface="sofia-light"/>
              </a:rPr>
              <a:t> kertoo omien </a:t>
            </a:r>
            <a:r>
              <a:rPr lang="fi-FI" b="1" i="0" dirty="0">
                <a:solidFill>
                  <a:srgbClr val="2A2A2A"/>
                </a:solidFill>
                <a:effectLst/>
                <a:latin typeface="sofia-light"/>
              </a:rPr>
              <a:t>arvojen mukaisesta toiminnasta</a:t>
            </a:r>
            <a:r>
              <a:rPr lang="fi-FI" b="0" i="0" dirty="0">
                <a:solidFill>
                  <a:srgbClr val="2A2A2A"/>
                </a:solidFill>
                <a:effectLst/>
                <a:latin typeface="sofia-light"/>
              </a:rPr>
              <a:t>. Tämän vastakohta on vieraantuneisuus omista arvoista ja omasta itsestä. Omakohtaisuuden kokemuksen puuttuminen johtaa välinpitämättömyyden myötä moniin ongelmiin tavoitteellisuuden ja sitoutumisen kannalta.</a:t>
            </a:r>
          </a:p>
          <a:p>
            <a:r>
              <a:rPr lang="fi-FI" b="0" i="0" dirty="0">
                <a:solidFill>
                  <a:srgbClr val="2A2A2A"/>
                </a:solidFill>
                <a:effectLst/>
                <a:latin typeface="sofia-light"/>
              </a:rPr>
              <a:t>Omakohtaisuuden ja mielekkyyden kokemus johtaa sinnikkyyteen ja päättäväiseen yrittämiseen tärkeäksi koettujen asioiden suhteen. Kun toiminta on mielekästä ja omaehtoista, se on jatkuvaa, itsestä käynnistyvää ja kestävällä pohjalla. Kyky nähdä mielekkyyttä on olennaisesti yhteydessä autonomiaan ja itsenäisyyteen.</a:t>
            </a:r>
          </a:p>
          <a:p>
            <a:endParaRPr lang="fi-FI" dirty="0"/>
          </a:p>
        </p:txBody>
      </p:sp>
    </p:spTree>
    <p:extLst>
      <p:ext uri="{BB962C8B-B14F-4D97-AF65-F5344CB8AC3E}">
        <p14:creationId xmlns:p14="http://schemas.microsoft.com/office/powerpoint/2010/main" val="3991061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5736EE-C924-4C83-9D00-263640C0737B}"/>
              </a:ext>
            </a:extLst>
          </p:cNvPr>
          <p:cNvSpPr>
            <a:spLocks noGrp="1"/>
          </p:cNvSpPr>
          <p:nvPr>
            <p:ph type="title"/>
          </p:nvPr>
        </p:nvSpPr>
        <p:spPr/>
        <p:txBody>
          <a:bodyPr/>
          <a:lstStyle/>
          <a:p>
            <a:r>
              <a:rPr lang="fi-FI" dirty="0"/>
              <a:t>Utelias avoimuus</a:t>
            </a:r>
          </a:p>
        </p:txBody>
      </p:sp>
      <p:sp>
        <p:nvSpPr>
          <p:cNvPr id="3" name="Sisällön paikkamerkki 2">
            <a:extLst>
              <a:ext uri="{FF2B5EF4-FFF2-40B4-BE49-F238E27FC236}">
                <a16:creationId xmlns:a16="http://schemas.microsoft.com/office/drawing/2014/main" id="{BCFBE8CC-06BA-4F5D-A00E-2F0BCFEE3BD9}"/>
              </a:ext>
            </a:extLst>
          </p:cNvPr>
          <p:cNvSpPr>
            <a:spLocks noGrp="1"/>
          </p:cNvSpPr>
          <p:nvPr>
            <p:ph idx="1"/>
          </p:nvPr>
        </p:nvSpPr>
        <p:spPr>
          <a:xfrm>
            <a:off x="685800" y="2781300"/>
            <a:ext cx="10820400" cy="3437385"/>
          </a:xfrm>
        </p:spPr>
        <p:txBody>
          <a:bodyPr/>
          <a:lstStyle/>
          <a:p>
            <a:pPr algn="l"/>
            <a:r>
              <a:rPr lang="fi-FI" sz="2400" b="0" i="0" dirty="0">
                <a:solidFill>
                  <a:srgbClr val="2A2A2A"/>
                </a:solidFill>
                <a:effectLst/>
                <a:latin typeface="sofia-light"/>
              </a:rPr>
              <a:t>Optimistinen uteliaisuus on asenne, jonka mukaan itselle tärkeät uudet asiat ovat mielenkiintoisia, ja oppiminen on myönteinen, iloa tuottava kokemus. </a:t>
            </a:r>
          </a:p>
          <a:p>
            <a:pPr algn="l"/>
            <a:r>
              <a:rPr lang="fi-FI" sz="2400" b="0" i="0" dirty="0">
                <a:solidFill>
                  <a:srgbClr val="2A2A2A"/>
                </a:solidFill>
                <a:effectLst/>
                <a:latin typeface="sofia-light"/>
              </a:rPr>
              <a:t>Avoimen ihmisen kokemusmaailma ei ole vielä niin valmis, etteikö löytyisi uusia, sykähdyttäviä asioita tai uusia, vaihtoehtoisia näkökulmia vanhoihinkin asioihin.</a:t>
            </a:r>
          </a:p>
          <a:p>
            <a:pPr algn="l"/>
            <a:r>
              <a:rPr lang="fi-FI" sz="2400" b="0" i="0" dirty="0">
                <a:solidFill>
                  <a:srgbClr val="2A2A2A"/>
                </a:solidFill>
                <a:effectLst/>
                <a:latin typeface="sofia-light"/>
              </a:rPr>
              <a:t>Utelias avoimuus johtaa kokeilemaan uusia asioita. Kaikkea ei tarvitse omaksua, mutta monia asioita voi kokeilla. Näistä avoin ihminen poimii elämäänsä pysyvämmin ne asiat ja näkökulmat, joihin hänellä syttyy omakohtainen kosketus</a:t>
            </a:r>
            <a:r>
              <a:rPr lang="fi-FI" b="0" i="0" dirty="0">
                <a:solidFill>
                  <a:srgbClr val="2A2A2A"/>
                </a:solidFill>
                <a:effectLst/>
                <a:latin typeface="sofia-light"/>
              </a:rPr>
              <a:t>.</a:t>
            </a:r>
          </a:p>
          <a:p>
            <a:endParaRPr lang="fi-FI" dirty="0"/>
          </a:p>
        </p:txBody>
      </p:sp>
    </p:spTree>
    <p:extLst>
      <p:ext uri="{BB962C8B-B14F-4D97-AF65-F5344CB8AC3E}">
        <p14:creationId xmlns:p14="http://schemas.microsoft.com/office/powerpoint/2010/main" val="3740084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6F896E-15AA-4627-8EF0-B5F741E78E2D}"/>
              </a:ext>
            </a:extLst>
          </p:cNvPr>
          <p:cNvSpPr>
            <a:spLocks noGrp="1"/>
          </p:cNvSpPr>
          <p:nvPr>
            <p:ph type="title"/>
          </p:nvPr>
        </p:nvSpPr>
        <p:spPr>
          <a:xfrm>
            <a:off x="2895600" y="0"/>
            <a:ext cx="8610600" cy="1293028"/>
          </a:xfrm>
        </p:spPr>
        <p:txBody>
          <a:bodyPr/>
          <a:lstStyle/>
          <a:p>
            <a:r>
              <a:rPr lang="fi-FI" dirty="0"/>
              <a:t>Sisäinen motivaatio</a:t>
            </a:r>
          </a:p>
        </p:txBody>
      </p:sp>
      <p:sp>
        <p:nvSpPr>
          <p:cNvPr id="3" name="Sisällön paikkamerkki 2">
            <a:extLst>
              <a:ext uri="{FF2B5EF4-FFF2-40B4-BE49-F238E27FC236}">
                <a16:creationId xmlns:a16="http://schemas.microsoft.com/office/drawing/2014/main" id="{4F65BDAF-6CAF-4FBF-87D7-AA67DCCCA5A4}"/>
              </a:ext>
            </a:extLst>
          </p:cNvPr>
          <p:cNvSpPr>
            <a:spLocks noGrp="1"/>
          </p:cNvSpPr>
          <p:nvPr>
            <p:ph idx="1"/>
          </p:nvPr>
        </p:nvSpPr>
        <p:spPr>
          <a:xfrm>
            <a:off x="685800" y="1390650"/>
            <a:ext cx="10820400" cy="4828035"/>
          </a:xfrm>
        </p:spPr>
        <p:txBody>
          <a:bodyPr>
            <a:normAutofit lnSpcReduction="10000"/>
          </a:bodyPr>
          <a:lstStyle/>
          <a:p>
            <a:pPr algn="l"/>
            <a:r>
              <a:rPr lang="fi-FI" sz="2400" b="0" i="0" dirty="0">
                <a:solidFill>
                  <a:srgbClr val="2A2A2A"/>
                </a:solidFill>
                <a:effectLst/>
                <a:latin typeface="sofia-light"/>
              </a:rPr>
              <a:t>Sisäinen motivaatio edellyttää mielekkyyden ja tarkoituksellisuuden kokemusta. Kun motivaatio löytyy sisältäpäin, ja se kuljettaa kohti mielekkäitä, itselle tärkeitä tavoitteita, on kysymys itsensä toteuttamisesta. </a:t>
            </a:r>
          </a:p>
          <a:p>
            <a:pPr algn="l"/>
            <a:r>
              <a:rPr lang="fi-FI" sz="2400" b="0" i="0" dirty="0">
                <a:solidFill>
                  <a:srgbClr val="2A2A2A"/>
                </a:solidFill>
                <a:effectLst/>
                <a:latin typeface="sofia-light"/>
              </a:rPr>
              <a:t>Sisäinen motivaatio saa keskittymään ja suuntautumaan kohti tavoitetta sekä helpottaa omien mielihalujen ja tunneimpulssien hallintaa.</a:t>
            </a:r>
          </a:p>
          <a:p>
            <a:pPr algn="l"/>
            <a:r>
              <a:rPr lang="fi-FI" sz="2400" b="0" i="0" dirty="0">
                <a:solidFill>
                  <a:srgbClr val="2A2A2A"/>
                </a:solidFill>
                <a:effectLst/>
                <a:latin typeface="sofia-light"/>
              </a:rPr>
              <a:t>Ulkoinen motivaatio perustuu palautteeseen ja palkintoihin ympäristöstä, tällaisia ovat esimerkiksi arvosanat, raha tai kehut. </a:t>
            </a:r>
          </a:p>
          <a:p>
            <a:pPr algn="l"/>
            <a:r>
              <a:rPr lang="fi-FI" sz="2400" b="0" i="0" dirty="0">
                <a:solidFill>
                  <a:srgbClr val="2A2A2A"/>
                </a:solidFill>
                <a:effectLst/>
                <a:latin typeface="sofia-light"/>
              </a:rPr>
              <a:t>Sisäinen motivaatio tarkoittaa puolestaan sitä, että toiminnan itsensä kokee palkitsevana ja saa siitä sisäistä mielihyvää.</a:t>
            </a:r>
          </a:p>
          <a:p>
            <a:pPr algn="l"/>
            <a:r>
              <a:rPr lang="fi-FI" sz="2400" b="0" i="0" dirty="0">
                <a:solidFill>
                  <a:srgbClr val="2A2A2A"/>
                </a:solidFill>
                <a:effectLst/>
                <a:latin typeface="sofia-light"/>
              </a:rPr>
              <a:t>Myönteiset tunteet kertovat tärkeästä tavoitteesta ja antavat voimaa pyrkiä päämäärään. </a:t>
            </a:r>
          </a:p>
          <a:p>
            <a:pPr algn="l"/>
            <a:r>
              <a:rPr lang="fi-FI" sz="2400" b="0" i="0" dirty="0">
                <a:solidFill>
                  <a:srgbClr val="2A2A2A"/>
                </a:solidFill>
                <a:effectLst/>
                <a:latin typeface="sofia-light"/>
              </a:rPr>
              <a:t>Vahva sitoutuminen ja työskentely tavoitteen puolesta tekevät siitä todennäköisemmän saavutettavan, olipa kysymys työpaikan tai ammatillisen identiteetin löytämisestä, perheen perustamisesta tai uuden taidon oppimisesta.</a:t>
            </a:r>
          </a:p>
          <a:p>
            <a:endParaRPr lang="fi-FI" dirty="0"/>
          </a:p>
        </p:txBody>
      </p:sp>
    </p:spTree>
    <p:extLst>
      <p:ext uri="{BB962C8B-B14F-4D97-AF65-F5344CB8AC3E}">
        <p14:creationId xmlns:p14="http://schemas.microsoft.com/office/powerpoint/2010/main" val="219861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19C8CD-0456-4C68-9D14-D4073C0C974C}"/>
              </a:ext>
            </a:extLst>
          </p:cNvPr>
          <p:cNvSpPr>
            <a:spLocks noGrp="1"/>
          </p:cNvSpPr>
          <p:nvPr>
            <p:ph type="title"/>
          </p:nvPr>
        </p:nvSpPr>
        <p:spPr>
          <a:xfrm>
            <a:off x="962025" y="0"/>
            <a:ext cx="8610600" cy="1293028"/>
          </a:xfrm>
        </p:spPr>
        <p:txBody>
          <a:bodyPr/>
          <a:lstStyle/>
          <a:p>
            <a:r>
              <a:rPr lang="fi-FI" dirty="0"/>
              <a:t>aloitekyky</a:t>
            </a:r>
          </a:p>
        </p:txBody>
      </p:sp>
      <p:sp>
        <p:nvSpPr>
          <p:cNvPr id="3" name="Sisällön paikkamerkki 2">
            <a:extLst>
              <a:ext uri="{FF2B5EF4-FFF2-40B4-BE49-F238E27FC236}">
                <a16:creationId xmlns:a16="http://schemas.microsoft.com/office/drawing/2014/main" id="{BF6435D6-8511-4A75-A441-ADB5ECE38031}"/>
              </a:ext>
            </a:extLst>
          </p:cNvPr>
          <p:cNvSpPr>
            <a:spLocks noGrp="1"/>
          </p:cNvSpPr>
          <p:nvPr>
            <p:ph idx="1"/>
          </p:nvPr>
        </p:nvSpPr>
        <p:spPr>
          <a:xfrm>
            <a:off x="685800" y="1809750"/>
            <a:ext cx="10820400" cy="4789935"/>
          </a:xfrm>
        </p:spPr>
        <p:txBody>
          <a:bodyPr/>
          <a:lstStyle/>
          <a:p>
            <a:pPr algn="l"/>
            <a:r>
              <a:rPr lang="fi-FI" sz="2400" b="0" i="0" dirty="0">
                <a:solidFill>
                  <a:srgbClr val="2A2A2A"/>
                </a:solidFill>
                <a:effectLst/>
                <a:latin typeface="sofia-light"/>
              </a:rPr>
              <a:t>Aloitteellisuus on aktiivista toiminnan käynnistämistä tavoitteiden saavuttamiseksi. Kykyä tehdä aloitteita tarvitaan niin jokapäiväisessä toiminnassa kuin pidemmän tähtäimen tavoitteissa. Aloitekyky liittyy nimenomaan toimimiseen ja toimintaan.</a:t>
            </a:r>
          </a:p>
          <a:p>
            <a:pPr algn="l"/>
            <a:r>
              <a:rPr lang="fi-FI" sz="2400" b="0" i="0" dirty="0">
                <a:solidFill>
                  <a:srgbClr val="2A2A2A"/>
                </a:solidFill>
                <a:effectLst/>
                <a:latin typeface="sofia-light"/>
              </a:rPr>
              <a:t>Aktiivisen aloitteellisuuden vastakohta on passiivisuus. Tämän ei tarvitse tarkoittaa kyvyttömyyttä toimia, ei-aloitteellinen ihminen voi hyvinkin olla innostettavissa mukaan asioihin. Esimerkiksi joku voi olla avoimen utelias uusien asioiden suhteen, mutta olematta silti aloitteellinen.</a:t>
            </a:r>
          </a:p>
          <a:p>
            <a:pPr algn="l"/>
            <a:r>
              <a:rPr lang="fi-FI" sz="2400" b="0" i="0" dirty="0">
                <a:solidFill>
                  <a:srgbClr val="2A2A2A"/>
                </a:solidFill>
                <a:effectLst/>
                <a:latin typeface="sofia-light"/>
              </a:rPr>
              <a:t>Aina kuitenkaan läsnä ei ole innostavia aloitteentekijöitä. Siksi omien tavoitteiden saavuttamiseksi aloitekyky on oleellisen tärkeä. Muuten omat ideat voivat jäädä vain suunnitelmatasolle, mikä taas voi johtaa turhautumiseen. Aloitteentekijäkin tarvitsee lisäksi sitkeyttä ja sitoutumista ponnisteluun tavoitteisiin pyrkimiseksi.</a:t>
            </a:r>
          </a:p>
          <a:p>
            <a:endParaRPr lang="fi-FI" dirty="0"/>
          </a:p>
        </p:txBody>
      </p:sp>
    </p:spTree>
    <p:extLst>
      <p:ext uri="{BB962C8B-B14F-4D97-AF65-F5344CB8AC3E}">
        <p14:creationId xmlns:p14="http://schemas.microsoft.com/office/powerpoint/2010/main" val="291452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A4F415-FA05-4544-B050-920E0CA84D55}"/>
              </a:ext>
            </a:extLst>
          </p:cNvPr>
          <p:cNvSpPr>
            <a:spLocks noGrp="1"/>
          </p:cNvSpPr>
          <p:nvPr>
            <p:ph type="title"/>
          </p:nvPr>
        </p:nvSpPr>
        <p:spPr/>
        <p:txBody>
          <a:bodyPr/>
          <a:lstStyle/>
          <a:p>
            <a:r>
              <a:rPr lang="fi-FI" dirty="0"/>
              <a:t>Kyky sitoutua</a:t>
            </a:r>
          </a:p>
        </p:txBody>
      </p:sp>
      <p:sp>
        <p:nvSpPr>
          <p:cNvPr id="3" name="Sisällön paikkamerkki 2">
            <a:extLst>
              <a:ext uri="{FF2B5EF4-FFF2-40B4-BE49-F238E27FC236}">
                <a16:creationId xmlns:a16="http://schemas.microsoft.com/office/drawing/2014/main" id="{B6DB0348-7140-487D-9B06-B967BC5E19B3}"/>
              </a:ext>
            </a:extLst>
          </p:cNvPr>
          <p:cNvSpPr>
            <a:spLocks noGrp="1"/>
          </p:cNvSpPr>
          <p:nvPr>
            <p:ph idx="1"/>
          </p:nvPr>
        </p:nvSpPr>
        <p:spPr/>
        <p:txBody>
          <a:bodyPr/>
          <a:lstStyle/>
          <a:p>
            <a:pPr algn="l"/>
            <a:r>
              <a:rPr lang="fi-FI" sz="2400" b="0" i="0" dirty="0">
                <a:solidFill>
                  <a:srgbClr val="2A2A2A"/>
                </a:solidFill>
                <a:effectLst/>
                <a:latin typeface="sofia-light"/>
              </a:rPr>
              <a:t>Sitoutumisen kyky on keskeinen tavoitteellisen toiminnan elementti. Ilman sitä hyvätkin ajatukset ja tavoitteet voivat jäädä vain haaveiluksi, tai ne voivat alun jälkeen lässähtää pannukakuiksi. </a:t>
            </a:r>
          </a:p>
          <a:p>
            <a:pPr algn="l"/>
            <a:r>
              <a:rPr lang="fi-FI" sz="2400" b="0" i="0" dirty="0">
                <a:solidFill>
                  <a:srgbClr val="2A2A2A"/>
                </a:solidFill>
                <a:effectLst/>
                <a:latin typeface="sofia-light"/>
              </a:rPr>
              <a:t>Sitoutuminen on tärkeää nimenomaan pidemmän tähtäimen tavoitteissa.</a:t>
            </a:r>
          </a:p>
          <a:p>
            <a:pPr algn="l"/>
            <a:r>
              <a:rPr lang="fi-FI" sz="2400" b="0" i="0" dirty="0">
                <a:solidFill>
                  <a:srgbClr val="2A2A2A"/>
                </a:solidFill>
                <a:effectLst/>
                <a:latin typeface="sofia-light"/>
              </a:rPr>
              <a:t>Sitkeydessä toimia omien tavoitteiden puolesta auttaa huomattavasti sisäinen motivaatio, vakuuttuneisuus oman toiminnan mielekkyydestä ja myös innostava visio siitä, mihin on matkalla.</a:t>
            </a:r>
          </a:p>
          <a:p>
            <a:pPr algn="l"/>
            <a:r>
              <a:rPr lang="fi-FI" sz="2400" b="0" i="0" dirty="0">
                <a:solidFill>
                  <a:srgbClr val="2A2A2A"/>
                </a:solidFill>
                <a:effectLst/>
                <a:latin typeface="sofia-light"/>
              </a:rPr>
              <a:t> Jos sisäinen motivaatio on riittävän vahva tavoitteeseen pääsemiseksi, sitoutuminen tapahtuu kuin itsestään.</a:t>
            </a:r>
          </a:p>
          <a:p>
            <a:endParaRPr lang="fi-FI" dirty="0"/>
          </a:p>
        </p:txBody>
      </p:sp>
    </p:spTree>
    <p:extLst>
      <p:ext uri="{BB962C8B-B14F-4D97-AF65-F5344CB8AC3E}">
        <p14:creationId xmlns:p14="http://schemas.microsoft.com/office/powerpoint/2010/main" val="2299290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ACBCDB-645E-487E-AFC5-F68A66DAB1D0}"/>
              </a:ext>
            </a:extLst>
          </p:cNvPr>
          <p:cNvSpPr>
            <a:spLocks noGrp="1"/>
          </p:cNvSpPr>
          <p:nvPr>
            <p:ph type="title"/>
          </p:nvPr>
        </p:nvSpPr>
        <p:spPr>
          <a:xfrm>
            <a:off x="2238375" y="269073"/>
            <a:ext cx="8610600" cy="1293028"/>
          </a:xfrm>
        </p:spPr>
        <p:txBody>
          <a:bodyPr/>
          <a:lstStyle/>
          <a:p>
            <a:r>
              <a:rPr lang="fi-FI" dirty="0"/>
              <a:t>Itsenäisyys ja vastuu</a:t>
            </a:r>
          </a:p>
        </p:txBody>
      </p:sp>
      <p:sp>
        <p:nvSpPr>
          <p:cNvPr id="3" name="Sisällön paikkamerkki 2">
            <a:extLst>
              <a:ext uri="{FF2B5EF4-FFF2-40B4-BE49-F238E27FC236}">
                <a16:creationId xmlns:a16="http://schemas.microsoft.com/office/drawing/2014/main" id="{8BBEDD08-D81C-4942-84B4-3AEABA6C1B96}"/>
              </a:ext>
            </a:extLst>
          </p:cNvPr>
          <p:cNvSpPr>
            <a:spLocks noGrp="1"/>
          </p:cNvSpPr>
          <p:nvPr>
            <p:ph idx="1"/>
          </p:nvPr>
        </p:nvSpPr>
        <p:spPr>
          <a:xfrm>
            <a:off x="685800" y="1752600"/>
            <a:ext cx="10820400" cy="4466085"/>
          </a:xfrm>
        </p:spPr>
        <p:txBody>
          <a:bodyPr/>
          <a:lstStyle/>
          <a:p>
            <a:pPr algn="l"/>
            <a:r>
              <a:rPr lang="fi-FI" b="0" i="0" dirty="0">
                <a:solidFill>
                  <a:srgbClr val="2A2A2A"/>
                </a:solidFill>
                <a:effectLst/>
                <a:latin typeface="sofia-light"/>
              </a:rPr>
              <a:t>Itsenäisyys on positiivinen erillisyyden tunne, joka on edellytys kyvylle olla tarvittaessa yksin. </a:t>
            </a:r>
          </a:p>
          <a:p>
            <a:pPr algn="l"/>
            <a:r>
              <a:rPr lang="fi-FI" b="0" i="0" dirty="0">
                <a:solidFill>
                  <a:srgbClr val="2A2A2A"/>
                </a:solidFill>
                <a:effectLst/>
                <a:latin typeface="sofia-light"/>
              </a:rPr>
              <a:t>Itsenäisen ihminen toimii omasta vapaasta tahdosta, kukaan ei häntä pakota. Hän voi päättää itse omista asioistaan, mutta on samalla myös vastuussa itsestään ja omasta toiminnastaan. Tämä kaikki on samalla elämänhallintaa.</a:t>
            </a:r>
          </a:p>
          <a:p>
            <a:pPr algn="l"/>
            <a:r>
              <a:rPr lang="fi-FI" b="0" i="0" dirty="0">
                <a:solidFill>
                  <a:srgbClr val="2A2A2A"/>
                </a:solidFill>
                <a:effectLst/>
                <a:latin typeface="sofia-light"/>
              </a:rPr>
              <a:t>Itsenäisyys ei tarkoita eristäytymistä tai sitä, etteikö toisia ihmisiä ja heidän läsnäoloaan voi tarvita. </a:t>
            </a:r>
          </a:p>
          <a:p>
            <a:pPr algn="l"/>
            <a:r>
              <a:rPr lang="fi-FI" b="0" i="0" dirty="0">
                <a:solidFill>
                  <a:srgbClr val="2A2A2A"/>
                </a:solidFill>
                <a:effectLst/>
                <a:latin typeface="sofia-light"/>
              </a:rPr>
              <a:t>Tarvitseminen on kuitenkin eri asia kuin riippuvuus, joka on vaativaa ja ehdotonta, ja kyvyttömyyttä selvitä omin avuin. </a:t>
            </a:r>
          </a:p>
          <a:p>
            <a:pPr algn="l"/>
            <a:r>
              <a:rPr lang="fi-FI" b="0" i="0" dirty="0">
                <a:solidFill>
                  <a:srgbClr val="2A2A2A"/>
                </a:solidFill>
                <a:effectLst/>
                <a:latin typeface="sofia-light"/>
              </a:rPr>
              <a:t>Itsenäisyys on samalla kykyä pitää hyvää huolta itsestä, läheisistä ja kanssaihmisistä niin, että ei takerru, eikä hankkiudu vahingoittaviin tilanteisiin ja ihmissuhteisiin. </a:t>
            </a:r>
          </a:p>
          <a:p>
            <a:endParaRPr lang="fi-FI" dirty="0"/>
          </a:p>
        </p:txBody>
      </p:sp>
    </p:spTree>
    <p:extLst>
      <p:ext uri="{BB962C8B-B14F-4D97-AF65-F5344CB8AC3E}">
        <p14:creationId xmlns:p14="http://schemas.microsoft.com/office/powerpoint/2010/main" val="239694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B6472301-CD71-4633-AB28-2E270D633C33}"/>
              </a:ext>
            </a:extLst>
          </p:cNvPr>
          <p:cNvSpPr>
            <a:spLocks noGrp="1"/>
          </p:cNvSpPr>
          <p:nvPr>
            <p:ph type="title"/>
          </p:nvPr>
        </p:nvSpPr>
        <p:spPr>
          <a:xfrm>
            <a:off x="2095500" y="0"/>
            <a:ext cx="8610600" cy="1295400"/>
          </a:xfrm>
        </p:spPr>
        <p:txBody>
          <a:bodyPr/>
          <a:lstStyle/>
          <a:p>
            <a:r>
              <a:rPr lang="fi-FI" dirty="0"/>
              <a:t>Ulkoiset tekijät</a:t>
            </a:r>
          </a:p>
        </p:txBody>
      </p:sp>
      <p:sp>
        <p:nvSpPr>
          <p:cNvPr id="5" name="Tekstin paikkamerkki 4">
            <a:extLst>
              <a:ext uri="{FF2B5EF4-FFF2-40B4-BE49-F238E27FC236}">
                <a16:creationId xmlns:a16="http://schemas.microsoft.com/office/drawing/2014/main" id="{CA670838-FA71-457E-8456-DA694A5D00CB}"/>
              </a:ext>
            </a:extLst>
          </p:cNvPr>
          <p:cNvSpPr>
            <a:spLocks noGrp="1"/>
          </p:cNvSpPr>
          <p:nvPr>
            <p:ph type="body" idx="1"/>
          </p:nvPr>
        </p:nvSpPr>
        <p:spPr>
          <a:xfrm>
            <a:off x="917584" y="978165"/>
            <a:ext cx="5079991" cy="823912"/>
          </a:xfrm>
        </p:spPr>
        <p:txBody>
          <a:bodyPr/>
          <a:lstStyle/>
          <a:p>
            <a:r>
              <a:rPr lang="fi-FI" dirty="0"/>
              <a:t>suojatekijät</a:t>
            </a:r>
          </a:p>
        </p:txBody>
      </p:sp>
      <p:sp>
        <p:nvSpPr>
          <p:cNvPr id="6" name="Sisällön paikkamerkki 5">
            <a:extLst>
              <a:ext uri="{FF2B5EF4-FFF2-40B4-BE49-F238E27FC236}">
                <a16:creationId xmlns:a16="http://schemas.microsoft.com/office/drawing/2014/main" id="{829F96B2-EBEF-4D12-B828-ABF175CD2A0E}"/>
              </a:ext>
            </a:extLst>
          </p:cNvPr>
          <p:cNvSpPr>
            <a:spLocks noGrp="1"/>
          </p:cNvSpPr>
          <p:nvPr>
            <p:ph sz="half" idx="2"/>
          </p:nvPr>
        </p:nvSpPr>
        <p:spPr>
          <a:xfrm>
            <a:off x="400050" y="1885990"/>
            <a:ext cx="5597525" cy="4667210"/>
          </a:xfrm>
        </p:spPr>
        <p:txBody>
          <a:bodyPr>
            <a:normAutofit lnSpcReduction="10000"/>
          </a:bodyPr>
          <a:lstStyle/>
          <a:p>
            <a:pPr marL="0" indent="0">
              <a:buNone/>
            </a:pPr>
            <a:r>
              <a:rPr lang="fi-FI" dirty="0"/>
              <a:t>• Perhe, ystävät ja läheiset ihmiset</a:t>
            </a:r>
          </a:p>
          <a:p>
            <a:pPr marL="0" indent="0">
              <a:buNone/>
            </a:pPr>
            <a:r>
              <a:rPr lang="fi-FI" dirty="0"/>
              <a:t> • Koulussa käyminen, opiskelu ja työnteko </a:t>
            </a:r>
          </a:p>
          <a:p>
            <a:pPr marL="0" indent="0">
              <a:buNone/>
            </a:pPr>
            <a:r>
              <a:rPr lang="fi-FI" dirty="0"/>
              <a:t>• Turvaverkon jäsenten tuki ja hyvät suhteet turvaverkon ihmisiin </a:t>
            </a:r>
          </a:p>
          <a:p>
            <a:pPr marL="0" indent="0">
              <a:buNone/>
            </a:pPr>
            <a:r>
              <a:rPr lang="fi-FI" dirty="0"/>
              <a:t>• Kyky uskaltaa ja osata hakea apua ajoissa auttamispalveluista </a:t>
            </a:r>
          </a:p>
          <a:p>
            <a:pPr marL="0" indent="0">
              <a:buNone/>
            </a:pPr>
            <a:r>
              <a:rPr lang="fi-FI" dirty="0"/>
              <a:t>• Kuulluksi tuleminen, vaikutusmahdollisuudet </a:t>
            </a:r>
          </a:p>
          <a:p>
            <a:pPr marL="0" indent="0">
              <a:buNone/>
            </a:pPr>
            <a:r>
              <a:rPr lang="fi-FI" dirty="0"/>
              <a:t>• Turvallinen elinympäristö </a:t>
            </a:r>
          </a:p>
          <a:p>
            <a:pPr marL="0" indent="0">
              <a:buNone/>
            </a:pPr>
            <a:r>
              <a:rPr lang="fi-FI" dirty="0"/>
              <a:t>• työ ja toimeentulo</a:t>
            </a:r>
          </a:p>
        </p:txBody>
      </p:sp>
      <p:sp>
        <p:nvSpPr>
          <p:cNvPr id="7" name="Tekstin paikkamerkki 6">
            <a:extLst>
              <a:ext uri="{FF2B5EF4-FFF2-40B4-BE49-F238E27FC236}">
                <a16:creationId xmlns:a16="http://schemas.microsoft.com/office/drawing/2014/main" id="{F2740FB2-3F8D-49F4-B123-B2E7A7D60F69}"/>
              </a:ext>
            </a:extLst>
          </p:cNvPr>
          <p:cNvSpPr>
            <a:spLocks noGrp="1"/>
          </p:cNvSpPr>
          <p:nvPr>
            <p:ph type="body" sz="quarter" idx="3"/>
          </p:nvPr>
        </p:nvSpPr>
        <p:spPr>
          <a:xfrm>
            <a:off x="6286500" y="978165"/>
            <a:ext cx="5105400" cy="823912"/>
          </a:xfrm>
        </p:spPr>
        <p:txBody>
          <a:bodyPr/>
          <a:lstStyle/>
          <a:p>
            <a:r>
              <a:rPr lang="fi-FI" dirty="0"/>
              <a:t>riskitekijät</a:t>
            </a:r>
          </a:p>
        </p:txBody>
      </p:sp>
      <p:sp>
        <p:nvSpPr>
          <p:cNvPr id="8" name="Sisällön paikkamerkki 7">
            <a:extLst>
              <a:ext uri="{FF2B5EF4-FFF2-40B4-BE49-F238E27FC236}">
                <a16:creationId xmlns:a16="http://schemas.microsoft.com/office/drawing/2014/main" id="{8218394F-6D30-4FA3-9C57-9FCCA90C5AC5}"/>
              </a:ext>
            </a:extLst>
          </p:cNvPr>
          <p:cNvSpPr>
            <a:spLocks noGrp="1"/>
          </p:cNvSpPr>
          <p:nvPr>
            <p:ph sz="quarter" idx="4"/>
          </p:nvPr>
        </p:nvSpPr>
        <p:spPr>
          <a:xfrm>
            <a:off x="6096000" y="1802078"/>
            <a:ext cx="5410200" cy="4416608"/>
          </a:xfrm>
        </p:spPr>
        <p:txBody>
          <a:bodyPr>
            <a:normAutofit lnSpcReduction="10000"/>
          </a:bodyPr>
          <a:lstStyle/>
          <a:p>
            <a:pPr marL="0" indent="0">
              <a:buNone/>
            </a:pPr>
            <a:r>
              <a:rPr lang="fi-FI" dirty="0"/>
              <a:t>• Erot ja menetykset </a:t>
            </a:r>
          </a:p>
          <a:p>
            <a:pPr marL="0" indent="0">
              <a:buNone/>
            </a:pPr>
            <a:r>
              <a:rPr lang="fi-FI" dirty="0"/>
              <a:t>• Väkivalta, kiusaaminen, hyväksikäyttö</a:t>
            </a:r>
          </a:p>
          <a:p>
            <a:pPr marL="0" indent="0">
              <a:buNone/>
            </a:pPr>
            <a:r>
              <a:rPr lang="fi-FI" dirty="0"/>
              <a:t>• Alkoholin tai muiden päihteiden käyttö </a:t>
            </a:r>
          </a:p>
          <a:p>
            <a:pPr marL="0" indent="0">
              <a:buNone/>
            </a:pPr>
            <a:r>
              <a:rPr lang="fi-FI" dirty="0"/>
              <a:t>• Syrjäytyminen </a:t>
            </a:r>
          </a:p>
          <a:p>
            <a:pPr marL="0" indent="0">
              <a:buNone/>
            </a:pPr>
            <a:r>
              <a:rPr lang="fi-FI" dirty="0"/>
              <a:t>• Haitallinen elinympäristö </a:t>
            </a:r>
          </a:p>
          <a:p>
            <a:pPr marL="0" indent="0">
              <a:buNone/>
            </a:pPr>
            <a:r>
              <a:rPr lang="fi-FI" dirty="0"/>
              <a:t>• Työttömyys tai sen uhka , mielekkään tekemisen puute</a:t>
            </a:r>
          </a:p>
          <a:p>
            <a:pPr marL="0" indent="0">
              <a:buNone/>
            </a:pPr>
            <a:r>
              <a:rPr lang="fi-FI" dirty="0"/>
              <a:t>• Psyykkiset häiriöt perheessä </a:t>
            </a:r>
          </a:p>
          <a:p>
            <a:pPr marL="0" indent="0">
              <a:buNone/>
            </a:pPr>
            <a:r>
              <a:rPr lang="fi-FI" dirty="0"/>
              <a:t>• riittämätön tai vääriin asioihin kohdistunut tuki</a:t>
            </a:r>
          </a:p>
        </p:txBody>
      </p:sp>
    </p:spTree>
    <p:extLst>
      <p:ext uri="{BB962C8B-B14F-4D97-AF65-F5344CB8AC3E}">
        <p14:creationId xmlns:p14="http://schemas.microsoft.com/office/powerpoint/2010/main" val="47582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EF6241-E9C0-4F52-A420-62E62ECC5240}"/>
              </a:ext>
            </a:extLst>
          </p:cNvPr>
          <p:cNvSpPr>
            <a:spLocks noGrp="1"/>
          </p:cNvSpPr>
          <p:nvPr>
            <p:ph type="title"/>
          </p:nvPr>
        </p:nvSpPr>
        <p:spPr/>
        <p:txBody>
          <a:bodyPr/>
          <a:lstStyle/>
          <a:p>
            <a:r>
              <a:rPr lang="fi-FI" dirty="0">
                <a:solidFill>
                  <a:schemeClr val="accent6">
                    <a:lumMod val="60000"/>
                    <a:lumOff val="40000"/>
                  </a:schemeClr>
                </a:solidFill>
                <a:latin typeface="source sans pro" panose="020B0503030403020204" pitchFamily="34" charset="0"/>
              </a:rPr>
              <a:t>Mielenterveyttä edistetään</a:t>
            </a:r>
            <a:br>
              <a:rPr lang="fi-FI" dirty="0">
                <a:solidFill>
                  <a:srgbClr val="303030"/>
                </a:solidFill>
                <a:latin typeface="source sans pro" panose="020B0503030403020204" pitchFamily="34" charset="0"/>
              </a:rPr>
            </a:br>
            <a:endParaRPr lang="fi-FI" dirty="0"/>
          </a:p>
        </p:txBody>
      </p:sp>
      <p:sp>
        <p:nvSpPr>
          <p:cNvPr id="3" name="Sisällön paikkamerkki 2">
            <a:extLst>
              <a:ext uri="{FF2B5EF4-FFF2-40B4-BE49-F238E27FC236}">
                <a16:creationId xmlns:a16="http://schemas.microsoft.com/office/drawing/2014/main" id="{28F54A9D-AA55-4916-8AB9-106BA10CFD42}"/>
              </a:ext>
            </a:extLst>
          </p:cNvPr>
          <p:cNvSpPr>
            <a:spLocks noGrp="1"/>
          </p:cNvSpPr>
          <p:nvPr>
            <p:ph idx="1"/>
          </p:nvPr>
        </p:nvSpPr>
        <p:spPr/>
        <p:txBody>
          <a:bodyPr/>
          <a:lstStyle/>
          <a:p>
            <a:pPr algn="l">
              <a:buFont typeface="+mj-lt"/>
              <a:buAutoNum type="arabicPeriod"/>
            </a:pPr>
            <a:r>
              <a:rPr lang="fi-FI" b="0" i="0" dirty="0">
                <a:effectLst/>
                <a:latin typeface="source sans pro" panose="020B0503030403020204" pitchFamily="34" charset="0"/>
              </a:rPr>
              <a:t>Yksilötasolla tukemalla esimerkiksi itsetunnon ja elämänhallinnan vahvistamista</a:t>
            </a:r>
          </a:p>
          <a:p>
            <a:pPr algn="l">
              <a:buFont typeface="+mj-lt"/>
              <a:buAutoNum type="arabicPeriod"/>
            </a:pPr>
            <a:endParaRPr lang="fi-FI" b="0" i="0" dirty="0">
              <a:effectLst/>
              <a:latin typeface="source sans pro" panose="020B0503030403020204" pitchFamily="34" charset="0"/>
            </a:endParaRPr>
          </a:p>
          <a:p>
            <a:pPr algn="l">
              <a:buFont typeface="+mj-lt"/>
              <a:buAutoNum type="arabicPeriod"/>
            </a:pPr>
            <a:r>
              <a:rPr lang="fi-FI" b="0" i="0" dirty="0">
                <a:effectLst/>
                <a:latin typeface="source sans pro" panose="020B0503030403020204" pitchFamily="34" charset="0"/>
              </a:rPr>
              <a:t>Yhteisötasolla vahvistamalla sosiaalista tukea ja osallisuutta sekä lisäämällä lähiympäristöjen viihtyisyyttä ja turvallisuutta</a:t>
            </a:r>
          </a:p>
          <a:p>
            <a:pPr algn="l">
              <a:buFont typeface="+mj-lt"/>
              <a:buAutoNum type="arabicPeriod"/>
            </a:pPr>
            <a:endParaRPr lang="fi-FI" b="0" i="0" dirty="0">
              <a:effectLst/>
              <a:latin typeface="source sans pro" panose="020B0503030403020204" pitchFamily="34" charset="0"/>
            </a:endParaRPr>
          </a:p>
          <a:p>
            <a:pPr algn="l">
              <a:buFont typeface="+mj-lt"/>
              <a:buAutoNum type="arabicPeriod"/>
            </a:pPr>
            <a:r>
              <a:rPr lang="fi-FI" b="0" i="0" dirty="0">
                <a:effectLst/>
                <a:latin typeface="source sans pro" panose="020B0503030403020204" pitchFamily="34" charset="0"/>
              </a:rPr>
              <a:t>Rakenteiden tasolla esimerkiksi turvaamalla taloudellinen toimeentulo ja tekemällä yhteiskunnallisia päätöksiä, jotka vähentävät syrjintää ja epätasa-arvoa.</a:t>
            </a:r>
          </a:p>
          <a:p>
            <a:endParaRPr lang="fi-FI" dirty="0"/>
          </a:p>
        </p:txBody>
      </p:sp>
    </p:spTree>
    <p:extLst>
      <p:ext uri="{BB962C8B-B14F-4D97-AF65-F5344CB8AC3E}">
        <p14:creationId xmlns:p14="http://schemas.microsoft.com/office/powerpoint/2010/main" val="159420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BF54F4-3FCE-4752-B2B8-D11BB2678C16}"/>
              </a:ext>
            </a:extLst>
          </p:cNvPr>
          <p:cNvSpPr>
            <a:spLocks noGrp="1"/>
          </p:cNvSpPr>
          <p:nvPr>
            <p:ph type="title"/>
          </p:nvPr>
        </p:nvSpPr>
        <p:spPr/>
        <p:txBody>
          <a:bodyPr/>
          <a:lstStyle/>
          <a:p>
            <a:r>
              <a:rPr lang="fi-FI" dirty="0">
                <a:solidFill>
                  <a:schemeClr val="accent3">
                    <a:lumMod val="75000"/>
                  </a:schemeClr>
                </a:solidFill>
                <a:latin typeface="source sans pro" panose="020B0503030403020204" pitchFamily="34" charset="0"/>
              </a:rPr>
              <a:t>Hyvään mielenterveyteen kuuluu</a:t>
            </a:r>
            <a:br>
              <a:rPr lang="fi-FI" dirty="0">
                <a:solidFill>
                  <a:srgbClr val="FFC000"/>
                </a:solidFill>
                <a:latin typeface="source sans pro" panose="020B0503030403020204" pitchFamily="34" charset="0"/>
              </a:rPr>
            </a:br>
            <a:endParaRPr lang="fi-FI" dirty="0">
              <a:solidFill>
                <a:srgbClr val="FFC000"/>
              </a:solidFill>
            </a:endParaRPr>
          </a:p>
        </p:txBody>
      </p:sp>
      <p:sp>
        <p:nvSpPr>
          <p:cNvPr id="3" name="Sisällön paikkamerkki 2">
            <a:extLst>
              <a:ext uri="{FF2B5EF4-FFF2-40B4-BE49-F238E27FC236}">
                <a16:creationId xmlns:a16="http://schemas.microsoft.com/office/drawing/2014/main" id="{1AB80460-C85A-4BE1-98AA-B4E2FAEF28F9}"/>
              </a:ext>
            </a:extLst>
          </p:cNvPr>
          <p:cNvSpPr>
            <a:spLocks noGrp="1"/>
          </p:cNvSpPr>
          <p:nvPr>
            <p:ph idx="1"/>
          </p:nvPr>
        </p:nvSpPr>
        <p:spPr/>
        <p:txBody>
          <a:bodyPr/>
          <a:lstStyle/>
          <a:p>
            <a:pPr algn="l">
              <a:buFont typeface="Arial" panose="020B0604020202020204" pitchFamily="34" charset="0"/>
              <a:buChar char="•"/>
            </a:pPr>
            <a:r>
              <a:rPr lang="fi-FI" sz="2800" b="0" i="0" dirty="0">
                <a:solidFill>
                  <a:schemeClr val="accent3">
                    <a:lumMod val="60000"/>
                    <a:lumOff val="40000"/>
                  </a:schemeClr>
                </a:solidFill>
                <a:effectLst/>
                <a:latin typeface="source sans pro" panose="020B0503030403020204" pitchFamily="34" charset="0"/>
              </a:rPr>
              <a:t>hyvä itsetunto</a:t>
            </a:r>
          </a:p>
          <a:p>
            <a:pPr algn="l">
              <a:buFont typeface="Arial" panose="020B0604020202020204" pitchFamily="34" charset="0"/>
              <a:buChar char="•"/>
            </a:pPr>
            <a:r>
              <a:rPr lang="fi-FI" sz="2800" b="0" i="0" dirty="0">
                <a:solidFill>
                  <a:schemeClr val="accent3">
                    <a:lumMod val="60000"/>
                    <a:lumOff val="40000"/>
                  </a:schemeClr>
                </a:solidFill>
                <a:effectLst/>
                <a:latin typeface="source sans pro" panose="020B0503030403020204" pitchFamily="34" charset="0"/>
              </a:rPr>
              <a:t>elämänhallinnan tunne</a:t>
            </a:r>
          </a:p>
          <a:p>
            <a:pPr algn="l">
              <a:buFont typeface="Arial" panose="020B0604020202020204" pitchFamily="34" charset="0"/>
              <a:buChar char="•"/>
            </a:pPr>
            <a:r>
              <a:rPr lang="fi-FI" sz="2800" b="0" i="0" dirty="0">
                <a:solidFill>
                  <a:schemeClr val="accent3">
                    <a:lumMod val="60000"/>
                    <a:lumOff val="40000"/>
                  </a:schemeClr>
                </a:solidFill>
                <a:effectLst/>
                <a:latin typeface="source sans pro" panose="020B0503030403020204" pitchFamily="34" charset="0"/>
              </a:rPr>
              <a:t>optimismi</a:t>
            </a:r>
          </a:p>
          <a:p>
            <a:pPr algn="l">
              <a:buFont typeface="Arial" panose="020B0604020202020204" pitchFamily="34" charset="0"/>
              <a:buChar char="•"/>
            </a:pPr>
            <a:r>
              <a:rPr lang="fi-FI" sz="2800" b="0" i="0" dirty="0">
                <a:solidFill>
                  <a:schemeClr val="accent3">
                    <a:lumMod val="60000"/>
                    <a:lumOff val="40000"/>
                  </a:schemeClr>
                </a:solidFill>
                <a:effectLst/>
                <a:latin typeface="source sans pro" panose="020B0503030403020204" pitchFamily="34" charset="0"/>
              </a:rPr>
              <a:t>mielekäs toiminta</a:t>
            </a:r>
          </a:p>
          <a:p>
            <a:pPr algn="l">
              <a:buFont typeface="Arial" panose="020B0604020202020204" pitchFamily="34" charset="0"/>
              <a:buChar char="•"/>
            </a:pPr>
            <a:r>
              <a:rPr lang="fi-FI" sz="2800" b="0" i="0" dirty="0">
                <a:solidFill>
                  <a:schemeClr val="accent3">
                    <a:lumMod val="60000"/>
                    <a:lumOff val="40000"/>
                  </a:schemeClr>
                </a:solidFill>
                <a:effectLst/>
                <a:latin typeface="source sans pro" panose="020B0503030403020204" pitchFamily="34" charset="0"/>
              </a:rPr>
              <a:t>kyky solmia tyydyttäviä sosiaalisia suhteita</a:t>
            </a:r>
          </a:p>
          <a:p>
            <a:pPr algn="l">
              <a:buFont typeface="Arial" panose="020B0604020202020204" pitchFamily="34" charset="0"/>
              <a:buChar char="•"/>
            </a:pPr>
            <a:r>
              <a:rPr lang="fi-FI" sz="2800" b="0" i="0" dirty="0">
                <a:solidFill>
                  <a:schemeClr val="accent3">
                    <a:lumMod val="60000"/>
                    <a:lumOff val="40000"/>
                  </a:schemeClr>
                </a:solidFill>
                <a:effectLst/>
                <a:latin typeface="source sans pro" panose="020B0503030403020204" pitchFamily="34" charset="0"/>
              </a:rPr>
              <a:t>taito kohdata vastoinkäymisiä.</a:t>
            </a:r>
          </a:p>
          <a:p>
            <a:endParaRPr lang="fi-FI" dirty="0"/>
          </a:p>
        </p:txBody>
      </p:sp>
    </p:spTree>
    <p:extLst>
      <p:ext uri="{BB962C8B-B14F-4D97-AF65-F5344CB8AC3E}">
        <p14:creationId xmlns:p14="http://schemas.microsoft.com/office/powerpoint/2010/main" val="296433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397DFC-0B72-4874-84C1-41000928221C}"/>
              </a:ext>
            </a:extLst>
          </p:cNvPr>
          <p:cNvSpPr>
            <a:spLocks noGrp="1"/>
          </p:cNvSpPr>
          <p:nvPr>
            <p:ph type="title"/>
          </p:nvPr>
        </p:nvSpPr>
        <p:spPr/>
        <p:txBody>
          <a:bodyPr>
            <a:normAutofit fontScale="90000"/>
          </a:bodyPr>
          <a:lstStyle/>
          <a:p>
            <a:r>
              <a:rPr lang="fi-FI" dirty="0">
                <a:solidFill>
                  <a:schemeClr val="accent3">
                    <a:lumMod val="75000"/>
                  </a:schemeClr>
                </a:solidFill>
                <a:latin typeface="source sans pro" panose="020B0503030403020204" pitchFamily="34" charset="0"/>
              </a:rPr>
              <a:t>Mielenterveyttä edistäviä tekijöitä vahvistetaan</a:t>
            </a:r>
            <a:br>
              <a:rPr lang="fi-FI" dirty="0">
                <a:solidFill>
                  <a:schemeClr val="accent4">
                    <a:lumMod val="60000"/>
                    <a:lumOff val="40000"/>
                  </a:schemeClr>
                </a:solidFill>
                <a:latin typeface="source sans pro" panose="020B0503030403020204" pitchFamily="34" charset="0"/>
              </a:rPr>
            </a:br>
            <a:endParaRPr lang="fi-FI" dirty="0">
              <a:solidFill>
                <a:schemeClr val="accent4">
                  <a:lumMod val="60000"/>
                  <a:lumOff val="40000"/>
                </a:schemeClr>
              </a:solidFill>
            </a:endParaRPr>
          </a:p>
        </p:txBody>
      </p:sp>
      <p:sp>
        <p:nvSpPr>
          <p:cNvPr id="3" name="Sisällön paikkamerkki 2">
            <a:extLst>
              <a:ext uri="{FF2B5EF4-FFF2-40B4-BE49-F238E27FC236}">
                <a16:creationId xmlns:a16="http://schemas.microsoft.com/office/drawing/2014/main" id="{19060851-A62B-440F-BBC8-1C900184A75B}"/>
              </a:ext>
            </a:extLst>
          </p:cNvPr>
          <p:cNvSpPr>
            <a:spLocks noGrp="1"/>
          </p:cNvSpPr>
          <p:nvPr>
            <p:ph idx="1"/>
          </p:nvPr>
        </p:nvSpPr>
        <p:spPr>
          <a:xfrm>
            <a:off x="685800" y="1752600"/>
            <a:ext cx="10820400" cy="4466085"/>
          </a:xfrm>
        </p:spPr>
        <p:txBody>
          <a:bodyPr>
            <a:normAutofit/>
          </a:bodyPr>
          <a:lstStyle/>
          <a:p>
            <a:pPr algn="l">
              <a:buFont typeface="Arial" panose="020B0604020202020204" pitchFamily="34" charset="0"/>
              <a:buChar char="•"/>
            </a:pPr>
            <a:r>
              <a:rPr lang="fi-FI" b="0" i="0" dirty="0">
                <a:solidFill>
                  <a:schemeClr val="accent4">
                    <a:lumMod val="75000"/>
                  </a:schemeClr>
                </a:solidFill>
                <a:effectLst/>
                <a:latin typeface="source sans pro" panose="020B0503030403020204" pitchFamily="34" charset="0"/>
              </a:rPr>
              <a:t>lisäämällä yksilön tai yhteisön sietokykyä ja joustavuutta</a:t>
            </a:r>
          </a:p>
          <a:p>
            <a:pPr algn="l">
              <a:buFont typeface="Arial" panose="020B0604020202020204" pitchFamily="34" charset="0"/>
              <a:buChar char="•"/>
            </a:pPr>
            <a:r>
              <a:rPr lang="fi-FI" b="0" i="0" dirty="0">
                <a:solidFill>
                  <a:schemeClr val="accent4">
                    <a:lumMod val="75000"/>
                  </a:schemeClr>
                </a:solidFill>
                <a:effectLst/>
                <a:latin typeface="source sans pro" panose="020B0503030403020204" pitchFamily="34" charset="0"/>
              </a:rPr>
              <a:t>kehittämällä selviytymistaitoja</a:t>
            </a:r>
          </a:p>
          <a:p>
            <a:pPr algn="l">
              <a:buFont typeface="Arial" panose="020B0604020202020204" pitchFamily="34" charset="0"/>
              <a:buChar char="•"/>
            </a:pPr>
            <a:r>
              <a:rPr lang="fi-FI" b="0" i="0" dirty="0">
                <a:solidFill>
                  <a:schemeClr val="accent4">
                    <a:lumMod val="75000"/>
                  </a:schemeClr>
                </a:solidFill>
                <a:effectLst/>
                <a:latin typeface="source sans pro" panose="020B0503030403020204" pitchFamily="34" charset="0"/>
              </a:rPr>
              <a:t>parantamalla elämänlaatua ja tyytyväisyyttä</a:t>
            </a:r>
          </a:p>
          <a:p>
            <a:pPr algn="l">
              <a:buFont typeface="Arial" panose="020B0604020202020204" pitchFamily="34" charset="0"/>
              <a:buChar char="•"/>
            </a:pPr>
            <a:r>
              <a:rPr lang="fi-FI" b="0" i="0" dirty="0">
                <a:solidFill>
                  <a:schemeClr val="accent4">
                    <a:lumMod val="75000"/>
                  </a:schemeClr>
                </a:solidFill>
                <a:effectLst/>
                <a:latin typeface="source sans pro" panose="020B0503030403020204" pitchFamily="34" charset="0"/>
              </a:rPr>
              <a:t>tukemalla hyvää itsetuntoa ja hyvinvoinnin tunnetta</a:t>
            </a:r>
          </a:p>
          <a:p>
            <a:pPr algn="l">
              <a:buFont typeface="Arial" panose="020B0604020202020204" pitchFamily="34" charset="0"/>
              <a:buChar char="•"/>
            </a:pPr>
            <a:r>
              <a:rPr lang="fi-FI" b="0" i="0" dirty="0">
                <a:solidFill>
                  <a:schemeClr val="accent4">
                    <a:lumMod val="75000"/>
                  </a:schemeClr>
                </a:solidFill>
                <a:effectLst/>
                <a:latin typeface="source sans pro" panose="020B0503030403020204" pitchFamily="34" charset="0"/>
              </a:rPr>
              <a:t>noudattamalla terveellisiä elintapoja</a:t>
            </a:r>
          </a:p>
          <a:p>
            <a:pPr algn="l">
              <a:buFont typeface="Arial" panose="020B0604020202020204" pitchFamily="34" charset="0"/>
              <a:buChar char="•"/>
            </a:pPr>
            <a:r>
              <a:rPr lang="fi-FI" b="0" i="0" dirty="0">
                <a:solidFill>
                  <a:schemeClr val="accent4">
                    <a:lumMod val="75000"/>
                  </a:schemeClr>
                </a:solidFill>
                <a:effectLst/>
                <a:latin typeface="source sans pro" panose="020B0503030403020204" pitchFamily="34" charset="0"/>
              </a:rPr>
              <a:t>lisäämällä sosiaalista tukea</a:t>
            </a:r>
          </a:p>
          <a:p>
            <a:pPr algn="l">
              <a:buFont typeface="Arial" panose="020B0604020202020204" pitchFamily="34" charset="0"/>
              <a:buChar char="•"/>
            </a:pPr>
            <a:r>
              <a:rPr lang="fi-FI" b="0" i="0" dirty="0">
                <a:solidFill>
                  <a:schemeClr val="accent4">
                    <a:lumMod val="75000"/>
                  </a:schemeClr>
                </a:solidFill>
                <a:effectLst/>
                <a:latin typeface="source sans pro" panose="020B0503030403020204" pitchFamily="34" charset="0"/>
              </a:rPr>
              <a:t>vahvistamalla fyysisen, sosiaalisen, emotionaalisen ja psyykkisen terveyden tasapainoa</a:t>
            </a:r>
          </a:p>
          <a:p>
            <a:pPr algn="l">
              <a:buFont typeface="Arial" panose="020B0604020202020204" pitchFamily="34" charset="0"/>
              <a:buChar char="•"/>
            </a:pPr>
            <a:r>
              <a:rPr lang="fi-FI" b="0" i="0" dirty="0">
                <a:solidFill>
                  <a:schemeClr val="accent4">
                    <a:lumMod val="75000"/>
                  </a:schemeClr>
                </a:solidFill>
                <a:effectLst/>
                <a:latin typeface="source sans pro" panose="020B0503030403020204" pitchFamily="34" charset="0"/>
              </a:rPr>
              <a:t>lisäämällä taloudellista turvallisuutta</a:t>
            </a:r>
          </a:p>
          <a:p>
            <a:pPr algn="l">
              <a:buFont typeface="Arial" panose="020B0604020202020204" pitchFamily="34" charset="0"/>
              <a:buChar char="•"/>
            </a:pPr>
            <a:r>
              <a:rPr lang="fi-FI" b="0" i="0" dirty="0">
                <a:solidFill>
                  <a:schemeClr val="accent4">
                    <a:lumMod val="75000"/>
                  </a:schemeClr>
                </a:solidFill>
                <a:effectLst/>
                <a:latin typeface="source sans pro" panose="020B0503030403020204" pitchFamily="34" charset="0"/>
              </a:rPr>
              <a:t>luomalla tukea antavat asumisolosuhteet ja elinympäristö.</a:t>
            </a:r>
          </a:p>
          <a:p>
            <a:endParaRPr lang="fi-FI" dirty="0"/>
          </a:p>
        </p:txBody>
      </p:sp>
    </p:spTree>
    <p:extLst>
      <p:ext uri="{BB962C8B-B14F-4D97-AF65-F5344CB8AC3E}">
        <p14:creationId xmlns:p14="http://schemas.microsoft.com/office/powerpoint/2010/main" val="270007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15B8F4-FB61-4E5A-B6B4-FB4482A006CE}"/>
              </a:ext>
            </a:extLst>
          </p:cNvPr>
          <p:cNvSpPr>
            <a:spLocks noGrp="1"/>
          </p:cNvSpPr>
          <p:nvPr>
            <p:ph type="title"/>
          </p:nvPr>
        </p:nvSpPr>
        <p:spPr/>
        <p:txBody>
          <a:bodyPr/>
          <a:lstStyle/>
          <a:p>
            <a:r>
              <a:rPr lang="fi-FI" dirty="0"/>
              <a:t>Työikäisten mielenterveys</a:t>
            </a:r>
          </a:p>
        </p:txBody>
      </p:sp>
      <p:sp>
        <p:nvSpPr>
          <p:cNvPr id="3" name="Sisällön paikkamerkki 2">
            <a:extLst>
              <a:ext uri="{FF2B5EF4-FFF2-40B4-BE49-F238E27FC236}">
                <a16:creationId xmlns:a16="http://schemas.microsoft.com/office/drawing/2014/main" id="{12071842-DEFB-457B-8362-7DA70F1DEBAB}"/>
              </a:ext>
            </a:extLst>
          </p:cNvPr>
          <p:cNvSpPr>
            <a:spLocks noGrp="1"/>
          </p:cNvSpPr>
          <p:nvPr>
            <p:ph idx="1"/>
          </p:nvPr>
        </p:nvSpPr>
        <p:spPr/>
        <p:txBody>
          <a:bodyPr/>
          <a:lstStyle/>
          <a:p>
            <a:r>
              <a:rPr lang="fi-FI" b="0" i="0" dirty="0">
                <a:solidFill>
                  <a:srgbClr val="303030"/>
                </a:solidFill>
                <a:effectLst/>
                <a:latin typeface="source sans pro" panose="020B0503030403020204" pitchFamily="34" charset="0"/>
              </a:rPr>
              <a:t>Työ on yleisesti ottaen hyväksi työntekijöiden mielenterveydelle. </a:t>
            </a:r>
          </a:p>
          <a:p>
            <a:r>
              <a:rPr lang="fi-FI" b="0" i="0" dirty="0">
                <a:solidFill>
                  <a:srgbClr val="303030"/>
                </a:solidFill>
                <a:effectLst/>
                <a:latin typeface="source sans pro" panose="020B0503030403020204" pitchFamily="34" charset="0"/>
              </a:rPr>
              <a:t>Työllisyys ei tarjoa pelkästään tuloja, vaan luo myös turvallisuuden tunnetta ja edistää yksilön itsetuntoa. </a:t>
            </a:r>
          </a:p>
          <a:p>
            <a:r>
              <a:rPr lang="fi-FI" b="0" i="0" dirty="0">
                <a:solidFill>
                  <a:srgbClr val="303030"/>
                </a:solidFill>
                <a:effectLst/>
                <a:latin typeface="source sans pro" panose="020B0503030403020204" pitchFamily="34" charset="0"/>
              </a:rPr>
              <a:t>Työyhteisössä voi kokea yhteisöllisyyttä ja se voi tarjota sosiaalista tukea. </a:t>
            </a:r>
          </a:p>
          <a:p>
            <a:r>
              <a:rPr lang="fi-FI" b="0" i="0" dirty="0">
                <a:solidFill>
                  <a:srgbClr val="303030"/>
                </a:solidFill>
                <a:effectLst/>
                <a:latin typeface="source sans pro" panose="020B0503030403020204" pitchFamily="34" charset="0"/>
              </a:rPr>
              <a:t>Työntekijöiden mielenterveys ja hyvinvointi vaikuttavat työpaikalla monin tavoin, myös kielteisesti. Esimerkiksi työntekijöiden alhainen motivaatio, kireä työskentelyilmapiiri ja kiusaaminen voivat johtaa poissaolojen lisääntymiseen ja työstä kokonaan pois jäämiseen. </a:t>
            </a:r>
            <a:endParaRPr lang="fi-FI" dirty="0"/>
          </a:p>
        </p:txBody>
      </p:sp>
      <p:sp>
        <p:nvSpPr>
          <p:cNvPr id="4" name="Ajatuskupla: Pilvi 3">
            <a:extLst>
              <a:ext uri="{FF2B5EF4-FFF2-40B4-BE49-F238E27FC236}">
                <a16:creationId xmlns:a16="http://schemas.microsoft.com/office/drawing/2014/main" id="{C69C5068-6518-4FC9-BAEB-F27312906D8E}"/>
              </a:ext>
            </a:extLst>
          </p:cNvPr>
          <p:cNvSpPr/>
          <p:nvPr/>
        </p:nvSpPr>
        <p:spPr>
          <a:xfrm>
            <a:off x="6095999" y="4733925"/>
            <a:ext cx="3990975" cy="1826427"/>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B9D71D54-0139-4A4D-840A-71229AD53383}"/>
              </a:ext>
            </a:extLst>
          </p:cNvPr>
          <p:cNvSpPr txBox="1"/>
          <p:nvPr/>
        </p:nvSpPr>
        <p:spPr>
          <a:xfrm>
            <a:off x="7105650" y="5293195"/>
            <a:ext cx="2247900" cy="707886"/>
          </a:xfrm>
          <a:prstGeom prst="rect">
            <a:avLst/>
          </a:prstGeom>
          <a:noFill/>
        </p:spPr>
        <p:txBody>
          <a:bodyPr wrap="square" rtlCol="0">
            <a:spAutoFit/>
          </a:bodyPr>
          <a:lstStyle/>
          <a:p>
            <a:r>
              <a:rPr lang="fi-FI" sz="2000" dirty="0" err="1"/>
              <a:t>Mitens</a:t>
            </a:r>
            <a:r>
              <a:rPr lang="fi-FI" sz="2000" dirty="0"/>
              <a:t> meidän </a:t>
            </a:r>
          </a:p>
          <a:p>
            <a:r>
              <a:rPr lang="fi-FI" sz="2000" dirty="0"/>
              <a:t>Työpaikalla???</a:t>
            </a:r>
          </a:p>
        </p:txBody>
      </p:sp>
    </p:spTree>
    <p:extLst>
      <p:ext uri="{BB962C8B-B14F-4D97-AF65-F5344CB8AC3E}">
        <p14:creationId xmlns:p14="http://schemas.microsoft.com/office/powerpoint/2010/main" val="1991845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77607D-9495-4873-965B-1975BF940700}"/>
              </a:ext>
            </a:extLst>
          </p:cNvPr>
          <p:cNvSpPr>
            <a:spLocks noGrp="1"/>
          </p:cNvSpPr>
          <p:nvPr>
            <p:ph type="title"/>
          </p:nvPr>
        </p:nvSpPr>
        <p:spPr/>
        <p:txBody>
          <a:bodyPr/>
          <a:lstStyle/>
          <a:p>
            <a:r>
              <a:rPr lang="fi-FI" dirty="0"/>
              <a:t>Työelämä </a:t>
            </a:r>
          </a:p>
        </p:txBody>
      </p:sp>
      <p:sp>
        <p:nvSpPr>
          <p:cNvPr id="3" name="Sisällön paikkamerkki 2">
            <a:extLst>
              <a:ext uri="{FF2B5EF4-FFF2-40B4-BE49-F238E27FC236}">
                <a16:creationId xmlns:a16="http://schemas.microsoft.com/office/drawing/2014/main" id="{EEDC54C0-84DC-4F5C-A1A0-C1013E11AC38}"/>
              </a:ext>
            </a:extLst>
          </p:cNvPr>
          <p:cNvSpPr>
            <a:spLocks noGrp="1"/>
          </p:cNvSpPr>
          <p:nvPr>
            <p:ph idx="1"/>
          </p:nvPr>
        </p:nvSpPr>
        <p:spPr/>
        <p:txBody>
          <a:bodyPr/>
          <a:lstStyle/>
          <a:p>
            <a:pPr algn="l"/>
            <a:r>
              <a:rPr lang="fi-FI" b="0" i="0" dirty="0">
                <a:solidFill>
                  <a:srgbClr val="303030"/>
                </a:solidFill>
                <a:effectLst/>
                <a:latin typeface="source sans pro" panose="020B0503030403020204" pitchFamily="34" charset="0"/>
              </a:rPr>
              <a:t>Työn luonne on muuttunut henkisesti haastavammaksi, samalla kun monien työllisyystilanne on epävarma. </a:t>
            </a:r>
          </a:p>
          <a:p>
            <a:pPr algn="l"/>
            <a:r>
              <a:rPr lang="fi-FI" b="0" i="0" dirty="0">
                <a:solidFill>
                  <a:srgbClr val="303030"/>
                </a:solidFill>
                <a:effectLst/>
                <a:latin typeface="source sans pro" panose="020B0503030403020204" pitchFamily="34" charset="0"/>
              </a:rPr>
              <a:t>Psyykkinen kuormitus ja henkinen jaksaminen ovat nousseet keskeiseksi työelämää jäsentäväksi teemaksi.</a:t>
            </a:r>
          </a:p>
          <a:p>
            <a:pPr algn="l"/>
            <a:r>
              <a:rPr lang="fi-FI" b="0" i="0" dirty="0">
                <a:solidFill>
                  <a:srgbClr val="303030"/>
                </a:solidFill>
                <a:effectLst/>
                <a:latin typeface="source sans pro" panose="020B0503030403020204" pitchFamily="34" charset="0"/>
              </a:rPr>
              <a:t> Psyykkistä haavoittuvuutta ilmentävät työstressi, uupumus ja masennus. </a:t>
            </a:r>
          </a:p>
          <a:p>
            <a:pPr algn="l"/>
            <a:r>
              <a:rPr lang="fi-FI" b="0" i="0" dirty="0">
                <a:solidFill>
                  <a:srgbClr val="303030"/>
                </a:solidFill>
                <a:effectLst/>
                <a:latin typeface="source sans pro" panose="020B0503030403020204" pitchFamily="34" charset="0"/>
              </a:rPr>
              <a:t>Työelämää koettelevan rakennemuutoksen myötä yhä useammassa työtehtävässä odotetaan sekä sosiaalista että emotionaalista panosta.</a:t>
            </a:r>
          </a:p>
          <a:p>
            <a:pPr algn="l"/>
            <a:r>
              <a:rPr lang="fi-FI" b="0" i="0" dirty="0">
                <a:solidFill>
                  <a:srgbClr val="303030"/>
                </a:solidFill>
                <a:effectLst/>
                <a:latin typeface="source sans pro" panose="020B0503030403020204" pitchFamily="34" charset="0"/>
              </a:rPr>
              <a:t>Työstressi voi aiheuttaa mielenterveysongelmia, muun muassa masennusta. </a:t>
            </a:r>
            <a:r>
              <a:rPr lang="fi-FI" b="0" i="0" dirty="0" err="1">
                <a:solidFill>
                  <a:srgbClr val="303030"/>
                </a:solidFill>
                <a:effectLst/>
                <a:latin typeface="source sans pro" panose="020B0503030403020204" pitchFamily="34" charset="0"/>
              </a:rPr>
              <a:t>THL:n</a:t>
            </a:r>
            <a:r>
              <a:rPr lang="fi-FI" b="0" i="0" dirty="0">
                <a:solidFill>
                  <a:srgbClr val="303030"/>
                </a:solidFill>
                <a:effectLst/>
                <a:latin typeface="source sans pro" panose="020B0503030403020204" pitchFamily="34" charset="0"/>
              </a:rPr>
              <a:t> toteuttama </a:t>
            </a:r>
            <a:r>
              <a:rPr lang="fi-FI" b="0" i="0" dirty="0" err="1">
                <a:solidFill>
                  <a:srgbClr val="303030"/>
                </a:solidFill>
                <a:effectLst/>
                <a:latin typeface="source sans pro" panose="020B0503030403020204" pitchFamily="34" charset="0"/>
              </a:rPr>
              <a:t>FinTerveys</a:t>
            </a:r>
            <a:r>
              <a:rPr lang="fi-FI" b="0" i="0" dirty="0">
                <a:solidFill>
                  <a:srgbClr val="303030"/>
                </a:solidFill>
                <a:effectLst/>
                <a:latin typeface="source sans pro" panose="020B0503030403020204" pitchFamily="34" charset="0"/>
              </a:rPr>
              <a:t> 2017 -tutkimus osoittaa, että Suomessa naisista joka viides ja miehistä 15 prosenttia oli kokenut merkittävää psyykkistä kuormittuneisuutta.</a:t>
            </a:r>
          </a:p>
          <a:p>
            <a:endParaRPr lang="fi-FI" dirty="0"/>
          </a:p>
        </p:txBody>
      </p:sp>
    </p:spTree>
    <p:extLst>
      <p:ext uri="{BB962C8B-B14F-4D97-AF65-F5344CB8AC3E}">
        <p14:creationId xmlns:p14="http://schemas.microsoft.com/office/powerpoint/2010/main" val="56821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BBEDB4A6-F8F8-45D7-92E6-430D4D4B518F}"/>
              </a:ext>
            </a:extLst>
          </p:cNvPr>
          <p:cNvSpPr>
            <a:spLocks noGrp="1"/>
          </p:cNvSpPr>
          <p:nvPr>
            <p:ph type="title"/>
          </p:nvPr>
        </p:nvSpPr>
        <p:spPr/>
        <p:txBody>
          <a:bodyPr/>
          <a:lstStyle/>
          <a:p>
            <a:r>
              <a:rPr lang="fi-FI" dirty="0">
                <a:solidFill>
                  <a:srgbClr val="303030"/>
                </a:solidFill>
                <a:latin typeface="source sans pro" panose="020B0503030403020204" pitchFamily="34" charset="0"/>
              </a:rPr>
              <a:t>Mielenterveyden edistämiseen työpaikalla </a:t>
            </a:r>
            <a:endParaRPr lang="fi-FI" dirty="0"/>
          </a:p>
        </p:txBody>
      </p:sp>
      <p:sp>
        <p:nvSpPr>
          <p:cNvPr id="6" name="Sisällön paikkamerkki 5">
            <a:extLst>
              <a:ext uri="{FF2B5EF4-FFF2-40B4-BE49-F238E27FC236}">
                <a16:creationId xmlns:a16="http://schemas.microsoft.com/office/drawing/2014/main" id="{66CB0B8E-9E5F-4831-9B2F-552DFDAFA78D}"/>
              </a:ext>
            </a:extLst>
          </p:cNvPr>
          <p:cNvSpPr>
            <a:spLocks noGrp="1"/>
          </p:cNvSpPr>
          <p:nvPr>
            <p:ph idx="1"/>
          </p:nvPr>
        </p:nvSpPr>
        <p:spPr/>
        <p:txBody>
          <a:bodyPr>
            <a:normAutofit/>
          </a:bodyPr>
          <a:lstStyle/>
          <a:p>
            <a:pPr algn="l"/>
            <a:r>
              <a:rPr lang="fi-FI" sz="2800" b="0" i="0" dirty="0">
                <a:solidFill>
                  <a:srgbClr val="303030"/>
                </a:solidFill>
                <a:effectLst/>
                <a:latin typeface="source sans pro" panose="020B0503030403020204" pitchFamily="34" charset="0"/>
              </a:rPr>
              <a:t>Työntekijöiden psyykkiseen hyvinvointiin ja työpaikan psykososiaaliseen ilmapiiriin vaikuttavat muun muassa:</a:t>
            </a:r>
          </a:p>
          <a:p>
            <a:pPr lvl="1"/>
            <a:r>
              <a:rPr lang="fi-FI" sz="2800" b="0" i="0" dirty="0">
                <a:solidFill>
                  <a:srgbClr val="303030"/>
                </a:solidFill>
                <a:effectLst/>
                <a:latin typeface="source sans pro" panose="020B0503030403020204" pitchFamily="34" charset="0"/>
              </a:rPr>
              <a:t>työympäristö</a:t>
            </a:r>
          </a:p>
          <a:p>
            <a:pPr lvl="1"/>
            <a:r>
              <a:rPr lang="fi-FI" sz="2800" b="0" i="0" dirty="0">
                <a:solidFill>
                  <a:srgbClr val="303030"/>
                </a:solidFill>
                <a:effectLst/>
                <a:latin typeface="source sans pro" panose="020B0503030403020204" pitchFamily="34" charset="0"/>
              </a:rPr>
              <a:t>yrityskulttuuri</a:t>
            </a:r>
          </a:p>
          <a:p>
            <a:pPr lvl="1"/>
            <a:r>
              <a:rPr lang="fi-FI" sz="2800" b="0" i="0" dirty="0">
                <a:solidFill>
                  <a:srgbClr val="303030"/>
                </a:solidFill>
                <a:effectLst/>
                <a:latin typeface="source sans pro" panose="020B0503030403020204" pitchFamily="34" charset="0"/>
              </a:rPr>
              <a:t>johtamistapa</a:t>
            </a:r>
          </a:p>
          <a:p>
            <a:pPr lvl="1"/>
            <a:r>
              <a:rPr lang="fi-FI" sz="2800" b="0" i="0" dirty="0">
                <a:solidFill>
                  <a:srgbClr val="303030"/>
                </a:solidFill>
                <a:effectLst/>
                <a:latin typeface="source sans pro" panose="020B0503030403020204" pitchFamily="34" charset="0"/>
              </a:rPr>
              <a:t>työyhteisön toimivuus</a:t>
            </a:r>
          </a:p>
          <a:p>
            <a:pPr lvl="1"/>
            <a:r>
              <a:rPr lang="fi-FI" sz="2800" b="0" i="0" dirty="0">
                <a:solidFill>
                  <a:srgbClr val="303030"/>
                </a:solidFill>
                <a:effectLst/>
                <a:latin typeface="source sans pro" panose="020B0503030403020204" pitchFamily="34" charset="0"/>
              </a:rPr>
              <a:t>viestintätavat. </a:t>
            </a:r>
          </a:p>
          <a:p>
            <a:endParaRPr lang="fi-FI" dirty="0"/>
          </a:p>
        </p:txBody>
      </p:sp>
    </p:spTree>
    <p:extLst>
      <p:ext uri="{BB962C8B-B14F-4D97-AF65-F5344CB8AC3E}">
        <p14:creationId xmlns:p14="http://schemas.microsoft.com/office/powerpoint/2010/main" val="2759136506"/>
      </p:ext>
    </p:extLst>
  </p:cSld>
  <p:clrMapOvr>
    <a:masterClrMapping/>
  </p:clrMapOvr>
</p:sld>
</file>

<file path=ppt/theme/theme1.xml><?xml version="1.0" encoding="utf-8"?>
<a:theme xmlns:a="http://schemas.openxmlformats.org/drawingml/2006/main" name="Tiivistymisjuova">
  <a:themeElements>
    <a:clrScheme name="Tiivistymisjuova">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Tiivistymisjuova">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iivistymisjuova">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otalTime>104</TotalTime>
  <Words>1706</Words>
  <Application>Microsoft Office PowerPoint</Application>
  <PresentationFormat>Laajakuva</PresentationFormat>
  <Paragraphs>183</Paragraphs>
  <Slides>29</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29</vt:i4>
      </vt:variant>
    </vt:vector>
  </HeadingPairs>
  <TitlesOfParts>
    <vt:vector size="34" baseType="lpstr">
      <vt:lpstr>Arial</vt:lpstr>
      <vt:lpstr>Century Gothic</vt:lpstr>
      <vt:lpstr>sofia-light</vt:lpstr>
      <vt:lpstr>source sans pro</vt:lpstr>
      <vt:lpstr>Tiivistymisjuova</vt:lpstr>
      <vt:lpstr>Mielenterveys – suojaavat tekijät ja  riskitekijät</vt:lpstr>
      <vt:lpstr>Sisäiset tekijät</vt:lpstr>
      <vt:lpstr>Ulkoiset tekijät</vt:lpstr>
      <vt:lpstr>Mielenterveyttä edistetään </vt:lpstr>
      <vt:lpstr>Hyvään mielenterveyteen kuuluu </vt:lpstr>
      <vt:lpstr>Mielenterveyttä edistäviä tekijöitä vahvistetaan </vt:lpstr>
      <vt:lpstr>Työikäisten mielenterveys</vt:lpstr>
      <vt:lpstr>Työelämä </vt:lpstr>
      <vt:lpstr>Mielenterveyden edistämiseen työpaikalla </vt:lpstr>
      <vt:lpstr>1. Johtamistapa </vt:lpstr>
      <vt:lpstr>2. Viestinnän merkitys  </vt:lpstr>
      <vt:lpstr>3. Työpaikkaan liittyvän stressin ymmärtäminen </vt:lpstr>
      <vt:lpstr>…ja hoitaminen</vt:lpstr>
      <vt:lpstr>PowerPoint-esitys</vt:lpstr>
      <vt:lpstr>tunnetaidot</vt:lpstr>
      <vt:lpstr>perustunteet</vt:lpstr>
      <vt:lpstr>PowerPoint-esitys</vt:lpstr>
      <vt:lpstr>PowerPoint-esitys</vt:lpstr>
      <vt:lpstr>tunteet</vt:lpstr>
      <vt:lpstr>Tietoisuus tunteista</vt:lpstr>
      <vt:lpstr>Tunteiden tunnistaminen</vt:lpstr>
      <vt:lpstr>Tunteiden vastaanottaminen</vt:lpstr>
      <vt:lpstr>Video tunnetaidoista</vt:lpstr>
      <vt:lpstr>Kyky nähdä mielekkyyttä</vt:lpstr>
      <vt:lpstr>Utelias avoimuus</vt:lpstr>
      <vt:lpstr>Sisäinen motivaatio</vt:lpstr>
      <vt:lpstr>aloitekyky</vt:lpstr>
      <vt:lpstr>Kyky sitoutua</vt:lpstr>
      <vt:lpstr>Itsenäisyys ja vastuu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Mielenterveys – suojaavat tekijät ja  riskitekijät</dc:title>
  <dc:creator>Sirke Yrjösuuri</dc:creator>
  <cp:lastModifiedBy>Sirke Yrjösuuri</cp:lastModifiedBy>
  <cp:revision>6</cp:revision>
  <dcterms:created xsi:type="dcterms:W3CDTF">2020-11-29T14:55:01Z</dcterms:created>
  <dcterms:modified xsi:type="dcterms:W3CDTF">2020-11-29T16:39:08Z</dcterms:modified>
</cp:coreProperties>
</file>