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7" r:id="rId4"/>
    <p:sldId id="268" r:id="rId5"/>
    <p:sldId id="263" r:id="rId6"/>
    <p:sldId id="264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7326" autoAdjust="0"/>
  </p:normalViewPr>
  <p:slideViewPr>
    <p:cSldViewPr snapToGrid="0">
      <p:cViewPr varScale="1">
        <p:scale>
          <a:sx n="68" d="100"/>
          <a:sy n="68" d="100"/>
        </p:scale>
        <p:origin x="12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3DB92-0371-4995-8163-93B0F085F15B}" type="datetimeFigureOut">
              <a:rPr lang="fi-FI" smtClean="0"/>
              <a:t>10.3.2021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C3E82-B755-49CB-92EA-1D2B0814F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54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3E82-B755-49CB-92EA-1D2B0814F28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490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3E82-B755-49CB-92EA-1D2B0814F28F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753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dirty="0">
                <a:effectLst/>
              </a:rPr>
              <a:t>Etelä-Koreassa roboteille järjestetään jo laskettelukilpailuja. Suomessa ihmetellään vasta ensimmäisiä robotteja muutamassa hoivakodissa. Tällaista pitäisi olla jo paljon enemmän menossa, jotta nuo visiot lähtisivät myös Suomessa toteutumaan.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3E82-B755-49CB-92EA-1D2B0814F28F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16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7067" y="655607"/>
            <a:ext cx="7766936" cy="1514670"/>
          </a:xfrm>
        </p:spPr>
        <p:txBody>
          <a:bodyPr/>
          <a:lstStyle/>
          <a:p>
            <a:r>
              <a:rPr lang="fi-FI" dirty="0" smtClean="0"/>
              <a:t>Hyvinvointiteknologia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7067" y="2170277"/>
            <a:ext cx="7766936" cy="1096899"/>
          </a:xfrm>
        </p:spPr>
        <p:txBody>
          <a:bodyPr/>
          <a:lstStyle/>
          <a:p>
            <a:r>
              <a:rPr lang="fi-FI" dirty="0"/>
              <a:t>Katja Kangas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97" y="2718726"/>
            <a:ext cx="83724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Haasteita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Etäpalvelujen edellyttämät toimivat tietoliikenneyhteydet ja ikäihmisten digitaidot, jotka ovat tulevaisuudessa yksi keskeinen toimintakyvyn osa-alue palveluiden siirtyessä verkkoon!</a:t>
            </a:r>
          </a:p>
          <a:p>
            <a:r>
              <a:rPr lang="fi-FI" dirty="0"/>
              <a:t>Pystyvätkö vain parhaimmat atk-taidot omaavat hyödyntämään teknologiaa parantaakseen omaa työssäjaksamistaan?</a:t>
            </a:r>
          </a:p>
          <a:p>
            <a:r>
              <a:rPr lang="fi-FI" dirty="0"/>
              <a:t>Miten saadaan palvelujen käyttäjät mukaan kehittämiseen? 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4582" y="2393803"/>
            <a:ext cx="4184650" cy="24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Hyvinvointiteknologia maailmalla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/>
              <a:t>“Yhdysvalloissa sairaalat alkoivat tehdä kuljetussopimuksia Uber-kuskien kanssa kroonisten potilaiden hoidossa </a:t>
            </a:r>
            <a:r>
              <a:rPr lang="fi-FI" i="1" dirty="0" err="1"/>
              <a:t>käyttämiseksi</a:t>
            </a:r>
            <a:r>
              <a:rPr lang="fi-FI" i="1" dirty="0"/>
              <a:t>. </a:t>
            </a:r>
            <a:r>
              <a:rPr lang="fi-FI" i="1" dirty="0" err="1"/>
              <a:t>Myös</a:t>
            </a:r>
            <a:r>
              <a:rPr lang="fi-FI" i="1" dirty="0"/>
              <a:t> </a:t>
            </a:r>
            <a:r>
              <a:rPr lang="fi-FI" i="1" dirty="0" err="1"/>
              <a:t>miehittämättömia</a:t>
            </a:r>
            <a:r>
              <a:rPr lang="fi-FI" i="1" dirty="0"/>
              <a:t>̈ ilma-aluksia eli </a:t>
            </a:r>
            <a:r>
              <a:rPr lang="fi-FI" i="1" dirty="0" err="1"/>
              <a:t>droneja</a:t>
            </a:r>
            <a:r>
              <a:rPr lang="fi-FI" i="1" dirty="0"/>
              <a:t> kokeillaan kovaa vauhtia terveydenhuollossa. </a:t>
            </a:r>
            <a:r>
              <a:rPr lang="fi-FI" i="1" dirty="0" err="1"/>
              <a:t>Niilla</a:t>
            </a:r>
            <a:r>
              <a:rPr lang="fi-FI" i="1" dirty="0"/>
              <a:t>̈ </a:t>
            </a:r>
            <a:r>
              <a:rPr lang="fi-FI" i="1" dirty="0" err="1"/>
              <a:t>viedään</a:t>
            </a:r>
            <a:r>
              <a:rPr lang="fi-FI" i="1" dirty="0"/>
              <a:t> </a:t>
            </a:r>
            <a:r>
              <a:rPr lang="fi-FI" i="1" dirty="0" err="1"/>
              <a:t>lääkkeita</a:t>
            </a:r>
            <a:r>
              <a:rPr lang="fi-FI" i="1" dirty="0"/>
              <a:t>̈ tai veripusseja onnettomuus- ja katastrofialueille tai harvaan asutulle seudulle.”</a:t>
            </a:r>
            <a:endParaRPr lang="fi-FI" dirty="0"/>
          </a:p>
          <a:p>
            <a:r>
              <a:rPr lang="fi-FI" dirty="0"/>
              <a:t> (Health Innovation Academy 2018)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Suomessa rohkea ja ennakkoluuloton kokeilu on hidastunut ja monet kokeilut tuntuvat etenevän muualla nopeammin</a:t>
            </a:r>
          </a:p>
          <a:p>
            <a:pPr lvl="1"/>
            <a:r>
              <a:rPr lang="fi-FI" dirty="0"/>
              <a:t>Robotiikka Suomi vs. Etelä-korea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630" y="4882549"/>
            <a:ext cx="2311880" cy="18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Hyvinvointiteknologia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77334" y="1673525"/>
            <a:ext cx="5136870" cy="4882550"/>
          </a:xfrm>
        </p:spPr>
        <p:txBody>
          <a:bodyPr>
            <a:normAutofit/>
          </a:bodyPr>
          <a:lstStyle/>
          <a:p>
            <a:r>
              <a:rPr lang="fi-FI" dirty="0"/>
              <a:t>Hyvinvointiteknologialla tarkoitetaan erilaisia teknisiä ratkaisuja, joiden avulla pyritään lisäämään asiakkaiden hyvinvointia, osallisuutta ja turvallisuutta</a:t>
            </a:r>
            <a:r>
              <a:rPr lang="fi-FI" dirty="0" smtClean="0"/>
              <a:t>.</a:t>
            </a:r>
          </a:p>
          <a:p>
            <a:r>
              <a:rPr lang="fi-FI" dirty="0"/>
              <a:t>Niiden avulla pystytään mahdollistamaan asiakkaille uusia mahdollisuuksia vuorovaikutukseen ja kommunikointiin sekä laajentamaan sosiaalista </a:t>
            </a:r>
            <a:r>
              <a:rPr lang="fi-FI" dirty="0" smtClean="0"/>
              <a:t>verkostoa</a:t>
            </a:r>
          </a:p>
          <a:p>
            <a:r>
              <a:rPr lang="fi-FI" dirty="0"/>
              <a:t>Hyvinvointiteknologian voidaan katsoa luovan uudenlaista yhteisöllisyyttä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6672" y="1270000"/>
            <a:ext cx="5365690" cy="429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5057" y="2708694"/>
            <a:ext cx="3518918" cy="2486447"/>
          </a:xfrm>
          <a:prstGeom prst="rect">
            <a:avLst/>
          </a:prstGeo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864634" y="2160589"/>
            <a:ext cx="6314536" cy="3880773"/>
          </a:xfrm>
        </p:spPr>
        <p:txBody>
          <a:bodyPr>
            <a:normAutofit/>
          </a:bodyPr>
          <a:lstStyle/>
          <a:p>
            <a:r>
              <a:rPr lang="fi-FI" dirty="0"/>
              <a:t>Hyvinvointiteknologia kattaa laajan valikoiman erilaisia teknologisia ratkaisuja. Näitä ovat esimerkiksi erilaiset kodin turva- ja valvontalaitteet, robotiikka, mobiilisovellukset, </a:t>
            </a:r>
            <a:r>
              <a:rPr lang="fi-FI" dirty="0" err="1"/>
              <a:t>etä</a:t>
            </a:r>
            <a:r>
              <a:rPr lang="fi-FI" dirty="0"/>
              <a:t>- eli virtuaalihoito ja </a:t>
            </a:r>
            <a:r>
              <a:rPr lang="fi-FI" dirty="0" smtClean="0"/>
              <a:t>viriketeknologia</a:t>
            </a:r>
          </a:p>
          <a:p>
            <a:r>
              <a:rPr lang="fi-FI" dirty="0"/>
              <a:t>Teknologian avulla asiakkaat selviävät itsenäisemmin arjessa. Asiakkaat voivat hyödyntää esimerkiksi erilaisia älykotisovelluksia, jolloin kodin laitteita, kuten televisiota, valaistusta, robottipölynimuria tai valvontajärjestelmiä, voi helposti hallita sovellusten avulla.</a:t>
            </a:r>
          </a:p>
        </p:txBody>
      </p:sp>
    </p:spTree>
    <p:extLst>
      <p:ext uri="{BB962C8B-B14F-4D97-AF65-F5344CB8AC3E}">
        <p14:creationId xmlns:p14="http://schemas.microsoft.com/office/powerpoint/2010/main" val="37874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Asiakkaiden vapaa-ajantoiminnassa voidaan myös hyödyntää monipuolisesti </a:t>
            </a:r>
            <a:r>
              <a:rPr lang="fi-FI" dirty="0" smtClean="0"/>
              <a:t>teknologiaa -&gt; asiakkaat </a:t>
            </a:r>
            <a:r>
              <a:rPr lang="fi-FI" dirty="0"/>
              <a:t>voivat osallistua ryhmiin ja tapahtumiin omalta sohvaltaan tai matkustaa virtuaalisesti kaukaisiin </a:t>
            </a:r>
            <a:r>
              <a:rPr lang="fi-FI" dirty="0" smtClean="0"/>
              <a:t>maihin</a:t>
            </a:r>
          </a:p>
          <a:p>
            <a:r>
              <a:rPr lang="fi-FI" dirty="0"/>
              <a:t>Pelien avulla voidaan lisätä asiakkaan osallisuutta </a:t>
            </a:r>
            <a:r>
              <a:rPr lang="fi-FI" dirty="0" smtClean="0"/>
              <a:t>ja niiden </a:t>
            </a:r>
            <a:r>
              <a:rPr lang="fi-FI" dirty="0"/>
              <a:t>on huomattu myös parantavan asiakkaiden toimintakykyä.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4" y="2380891"/>
            <a:ext cx="4710083" cy="31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Hyvinvointiteknologia vs. terveysteknologia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eroa?</a:t>
            </a:r>
          </a:p>
        </p:txBody>
      </p:sp>
    </p:spTree>
    <p:extLst>
      <p:ext uri="{BB962C8B-B14F-4D97-AF65-F5344CB8AC3E}">
        <p14:creationId xmlns:p14="http://schemas.microsoft.com/office/powerpoint/2010/main" val="13189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Hyvinvointiteknologia vs. terveysteknologia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Hyvinvointiteknologiatuotteet ovat pääasiassa kuluttajille suunnattuja ratkaisuja, esimerkiksi aktiivisuutta mittaavia rannekkeita tai erilaisia sovelluksia tai tuotteita/laitteita</a:t>
            </a:r>
          </a:p>
          <a:p>
            <a:r>
              <a:rPr lang="fi-FI" dirty="0"/>
              <a:t>Terveysteknologiaa myydään </a:t>
            </a:r>
            <a:r>
              <a:rPr lang="fi-FI" dirty="0" err="1"/>
              <a:t>sosiaali</a:t>
            </a:r>
            <a:r>
              <a:rPr lang="fi-FI" dirty="0"/>
              <a:t>- ja terveydenhuollon palvelutuottajille</a:t>
            </a:r>
          </a:p>
          <a:p>
            <a:r>
              <a:rPr lang="fi-FI" dirty="0"/>
              <a:t>Terveysteknologian laite on varustettava CE -merkinnällä, kun se saatetaan markkinoille. CE-merkinnällä valmistaja vahvistaa, että laite täyttää sitä koskevat olennaiset vaatimukset. Huomionarvoista on, että hyvinvointiteknologiassa ei saa käyttää CE-merkintää. Käyttötarkoitus rajaa, kumpaan kategoriaan tuote kuuluu</a:t>
            </a:r>
          </a:p>
          <a:p>
            <a:r>
              <a:rPr lang="fi-FI" dirty="0"/>
              <a:t>Raja-alue?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hyvinvointiteknologiasta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05138" y="1930400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/>
              <a:t>Sosiaali</a:t>
            </a:r>
            <a:r>
              <a:rPr lang="fi-FI" dirty="0"/>
              <a:t>- ja terveysalan ammattilaisilla ei kuitenkaan ole vielä tällä hetkellä riittävästi tietoa siitä, kuinka hyvinvointiteknologiaa voitaisiin hyödyntää yhdessä asiakkaan </a:t>
            </a:r>
            <a:r>
              <a:rPr lang="fi-FI" dirty="0" smtClean="0"/>
              <a:t>kanssa</a:t>
            </a:r>
          </a:p>
          <a:p>
            <a:r>
              <a:rPr lang="fi-FI" dirty="0"/>
              <a:t>Teknologian kehityksessä mukana pysyminen on haasteellista sekä asiakkaille että ammattilaisille</a:t>
            </a:r>
            <a:endParaRPr lang="fi-FI" dirty="0" smtClean="0"/>
          </a:p>
          <a:p>
            <a:r>
              <a:rPr lang="fi-FI" dirty="0" smtClean="0"/>
              <a:t>On </a:t>
            </a:r>
            <a:r>
              <a:rPr lang="fi-FI" dirty="0"/>
              <a:t>löydettävä uusia toimintamalleja ja toimintatapoja palveluiden saatavuuden ja saavutettavuuden </a:t>
            </a:r>
            <a:r>
              <a:rPr lang="fi-FI" dirty="0" smtClean="0"/>
              <a:t>parantamiseksi</a:t>
            </a:r>
          </a:p>
          <a:p>
            <a:r>
              <a:rPr lang="fi-FI" dirty="0"/>
              <a:t>Ydinajatus lie kuitenkin, että ihmisten tarpeet määrittelevät teknologian käyttöä, eikä toisinpäin</a:t>
            </a:r>
          </a:p>
          <a:p>
            <a:r>
              <a:rPr lang="fi-FI" dirty="0" err="1"/>
              <a:t>Sosiaali</a:t>
            </a:r>
            <a:r>
              <a:rPr lang="fi-FI" dirty="0"/>
              <a:t>- ja terveysalan perinteinen ja edelleen hieman </a:t>
            </a:r>
            <a:r>
              <a:rPr lang="fi-FI" dirty="0" err="1"/>
              <a:t>hierarkinen</a:t>
            </a:r>
            <a:r>
              <a:rPr lang="fi-FI" dirty="0"/>
              <a:t> toimintakulttuuri ei välttämättä kannusta ammattilaisia innovatiivisten ideoiden esilletuloon</a:t>
            </a:r>
          </a:p>
          <a:p>
            <a:r>
              <a:rPr lang="fi-FI" dirty="0"/>
              <a:t>Uusia ideoita ja välineitä paljon -&gt; käyttöönotto nihkeää? Miksi?</a:t>
            </a:r>
          </a:p>
        </p:txBody>
      </p:sp>
    </p:spTree>
    <p:extLst>
      <p:ext uri="{BB962C8B-B14F-4D97-AF65-F5344CB8AC3E}">
        <p14:creationId xmlns:p14="http://schemas.microsoft.com/office/powerpoint/2010/main" val="30485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Sosiaali</a:t>
            </a:r>
            <a:r>
              <a:rPr lang="fi-FI" dirty="0"/>
              <a:t>- ja terveydenhuollon ammattilaisia kannustettava ideoimaan</a:t>
            </a:r>
          </a:p>
          <a:p>
            <a:r>
              <a:rPr lang="fi-FI" dirty="0"/>
              <a:t>Pienikin innovaatio arjessa saattaa tuoda vain muutaman minuutin säästön mutta kertautuessaan organisaatiotasolla säästö voi olla merkittävä -&gt; valtakunnallinen merkitys?</a:t>
            </a:r>
          </a:p>
          <a:p>
            <a:r>
              <a:rPr lang="fi-FI" dirty="0"/>
              <a:t>Ammattilaisten tulisi päivittää digiosaamista, verkostoitua ammatillisesti ja tuoda esiin omaa osaamista ja kokeilla rohkeasti erilaisia </a:t>
            </a:r>
            <a:r>
              <a:rPr lang="fi-FI" dirty="0" smtClean="0"/>
              <a:t>teknologisia </a:t>
            </a:r>
            <a:r>
              <a:rPr lang="fi-FI" dirty="0"/>
              <a:t>apuvälineitä</a:t>
            </a:r>
          </a:p>
          <a:p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2600" y="2482056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863" y="2988442"/>
            <a:ext cx="4183062" cy="2225729"/>
          </a:xfrm>
          <a:prstGeom prst="rect">
            <a:avLst/>
          </a:prstGeom>
        </p:spPr>
      </p:pic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5642060" y="2764438"/>
            <a:ext cx="4184034" cy="3880773"/>
          </a:xfrm>
        </p:spPr>
        <p:txBody>
          <a:bodyPr/>
          <a:lstStyle/>
          <a:p>
            <a:r>
              <a:rPr lang="fi-FI" dirty="0"/>
              <a:t>Sosiaalihuolto innovoinnin alueena haastavin -&gt; alalla vain vähän innovaatiokulttuuria (esim. teknologian käyttö) </a:t>
            </a:r>
          </a:p>
          <a:p>
            <a:r>
              <a:rPr lang="fi-FI" dirty="0"/>
              <a:t>Alan kehittymistä hidastaa sosiaalihuollon lainsäädäntö, joka asettaa tarkat raamit toiminnalle </a:t>
            </a:r>
          </a:p>
          <a:p>
            <a:r>
              <a:rPr lang="fi-FI" dirty="0"/>
              <a:t>Eläketurvakeskuksen esimerkki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88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727</TotalTime>
  <Words>530</Words>
  <Application>Microsoft Office PowerPoint</Application>
  <PresentationFormat>Laajakuva</PresentationFormat>
  <Paragraphs>44</Paragraphs>
  <Slides>11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Pinta</vt:lpstr>
      <vt:lpstr>Hyvinvointiteknologia</vt:lpstr>
      <vt:lpstr>Hyvinvointiteknologia</vt:lpstr>
      <vt:lpstr>PowerPoint-esitys</vt:lpstr>
      <vt:lpstr>PowerPoint-esitys</vt:lpstr>
      <vt:lpstr>Hyvinvointiteknologia vs. terveysteknologia</vt:lpstr>
      <vt:lpstr>Hyvinvointiteknologia vs. terveysteknologia</vt:lpstr>
      <vt:lpstr>Yleistä hyvinvointiteknologiasta</vt:lpstr>
      <vt:lpstr>PowerPoint-esitys</vt:lpstr>
      <vt:lpstr>PowerPoint-esitys</vt:lpstr>
      <vt:lpstr>Haasteita</vt:lpstr>
      <vt:lpstr>Hyvinvointiteknologia maailmalla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Hyvinvointiteknologia</dc:title>
  <dc:creator>Kangas Katja</dc:creator>
  <cp:lastModifiedBy>Huttunen Anne</cp:lastModifiedBy>
  <cp:revision>46</cp:revision>
  <dcterms:created xsi:type="dcterms:W3CDTF">2019-10-08T07:11:13Z</dcterms:created>
  <dcterms:modified xsi:type="dcterms:W3CDTF">2021-03-10T10:15:56Z</dcterms:modified>
</cp:coreProperties>
</file>