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59" r:id="rId16"/>
    <p:sldId id="262" r:id="rId17"/>
    <p:sldId id="273" r:id="rId18"/>
    <p:sldId id="263" r:id="rId19"/>
    <p:sldId id="264" r:id="rId20"/>
    <p:sldId id="276" r:id="rId21"/>
    <p:sldId id="277" r:id="rId22"/>
    <p:sldId id="265" r:id="rId23"/>
    <p:sldId id="278" r:id="rId24"/>
    <p:sldId id="279" r:id="rId25"/>
    <p:sldId id="281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E7A10-2690-4FF5-BAC7-39E612D58E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DD8301-7287-481B-9286-551EA161FB0A}">
      <dgm:prSet/>
      <dgm:spPr/>
      <dgm:t>
        <a:bodyPr/>
        <a:lstStyle/>
        <a:p>
          <a:r>
            <a:rPr lang="fi-FI"/>
            <a:t>Asiakaslähtöisyys tarkoittaa asiakkaan arvostamista, eettisyyttä, osallistumista, yksilöllisyyttä ja demokratiaa.</a:t>
          </a:r>
          <a:endParaRPr lang="en-US"/>
        </a:p>
      </dgm:t>
    </dgm:pt>
    <dgm:pt modelId="{B728F4DD-B5CC-4E6C-9927-F71ECB58038D}" type="parTrans" cxnId="{EFDFDE91-3B5E-4B36-AFC5-D343A8262670}">
      <dgm:prSet/>
      <dgm:spPr/>
      <dgm:t>
        <a:bodyPr/>
        <a:lstStyle/>
        <a:p>
          <a:endParaRPr lang="en-US"/>
        </a:p>
      </dgm:t>
    </dgm:pt>
    <dgm:pt modelId="{74122159-CCAE-4D48-B952-7DBFB325DF54}" type="sibTrans" cxnId="{EFDFDE91-3B5E-4B36-AFC5-D343A8262670}">
      <dgm:prSet/>
      <dgm:spPr/>
      <dgm:t>
        <a:bodyPr/>
        <a:lstStyle/>
        <a:p>
          <a:endParaRPr lang="en-US"/>
        </a:p>
      </dgm:t>
    </dgm:pt>
    <dgm:pt modelId="{EC029E0A-D648-4F9F-9521-B5F1AAF2FF1A}">
      <dgm:prSet/>
      <dgm:spPr/>
      <dgm:t>
        <a:bodyPr/>
        <a:lstStyle/>
        <a:p>
          <a:r>
            <a:rPr lang="fi-FI"/>
            <a:t>Asiakkaan täytyy pystyä saavuttamaan palvelut helposti ja niiden täytyy olla helposti käytettäviä. </a:t>
          </a:r>
          <a:endParaRPr lang="en-US"/>
        </a:p>
      </dgm:t>
    </dgm:pt>
    <dgm:pt modelId="{A483A78F-CBCD-4BDD-AF4B-D0F8698EDCC1}" type="parTrans" cxnId="{AC754619-3313-463E-A3C1-7479307A3368}">
      <dgm:prSet/>
      <dgm:spPr/>
      <dgm:t>
        <a:bodyPr/>
        <a:lstStyle/>
        <a:p>
          <a:endParaRPr lang="en-US"/>
        </a:p>
      </dgm:t>
    </dgm:pt>
    <dgm:pt modelId="{44E29C07-BD94-4F77-B2E3-F6438AE4786F}" type="sibTrans" cxnId="{AC754619-3313-463E-A3C1-7479307A3368}">
      <dgm:prSet/>
      <dgm:spPr/>
      <dgm:t>
        <a:bodyPr/>
        <a:lstStyle/>
        <a:p>
          <a:endParaRPr lang="en-US"/>
        </a:p>
      </dgm:t>
    </dgm:pt>
    <dgm:pt modelId="{9028000F-F35F-422E-B295-D72165F50811}">
      <dgm:prSet/>
      <dgm:spPr/>
      <dgm:t>
        <a:bodyPr/>
        <a:lstStyle/>
        <a:p>
          <a:r>
            <a:rPr lang="fi-FI"/>
            <a:t>Jotta palveluita voitaisiin kehittää, palveluiden tuottajan täytyy olla valmis kommunikoimaan asiakaskunnan kanssa ja tuntemaan asiakaskunta sen verran hyvin, että palveluita voidaan räätälöidä sille sopiviksi.  (Väestöliitto)</a:t>
          </a:r>
          <a:endParaRPr lang="en-US"/>
        </a:p>
      </dgm:t>
    </dgm:pt>
    <dgm:pt modelId="{17C56F2B-0B68-4D5F-B4DF-3A71B34124CF}" type="parTrans" cxnId="{5523668E-4F80-4AF5-BD3B-EFC3684AFDE7}">
      <dgm:prSet/>
      <dgm:spPr/>
      <dgm:t>
        <a:bodyPr/>
        <a:lstStyle/>
        <a:p>
          <a:endParaRPr lang="en-US"/>
        </a:p>
      </dgm:t>
    </dgm:pt>
    <dgm:pt modelId="{44E71BF3-7B29-478A-BA23-9FB1F3A57388}" type="sibTrans" cxnId="{5523668E-4F80-4AF5-BD3B-EFC3684AFDE7}">
      <dgm:prSet/>
      <dgm:spPr/>
      <dgm:t>
        <a:bodyPr/>
        <a:lstStyle/>
        <a:p>
          <a:endParaRPr lang="en-US"/>
        </a:p>
      </dgm:t>
    </dgm:pt>
    <dgm:pt modelId="{FC219030-2B31-422B-9F35-FA2268A072C4}" type="pres">
      <dgm:prSet presAssocID="{28AE7A10-2690-4FF5-BAC7-39E612D58E59}" presName="linear" presStyleCnt="0">
        <dgm:presLayoutVars>
          <dgm:animLvl val="lvl"/>
          <dgm:resizeHandles val="exact"/>
        </dgm:presLayoutVars>
      </dgm:prSet>
      <dgm:spPr/>
    </dgm:pt>
    <dgm:pt modelId="{C1D1BA72-B270-43DE-B0E2-C8817E900175}" type="pres">
      <dgm:prSet presAssocID="{52DD8301-7287-481B-9286-551EA161FB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3A0297-A9E8-4A1E-B1AA-E6258DFB851C}" type="pres">
      <dgm:prSet presAssocID="{74122159-CCAE-4D48-B952-7DBFB325DF54}" presName="spacer" presStyleCnt="0"/>
      <dgm:spPr/>
    </dgm:pt>
    <dgm:pt modelId="{E9D571A2-4A7E-4B39-913E-37491D8BFCAC}" type="pres">
      <dgm:prSet presAssocID="{EC029E0A-D648-4F9F-9521-B5F1AAF2FF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47DF9D-914D-4788-839E-2FEC687D11D9}" type="pres">
      <dgm:prSet presAssocID="{44E29C07-BD94-4F77-B2E3-F6438AE4786F}" presName="spacer" presStyleCnt="0"/>
      <dgm:spPr/>
    </dgm:pt>
    <dgm:pt modelId="{6249C772-3554-4D0D-B52F-56ACCF607360}" type="pres">
      <dgm:prSet presAssocID="{9028000F-F35F-422E-B295-D72165F508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D1B105-11A2-4D9C-B47F-04BDCA4B5E5E}" type="presOf" srcId="{EC029E0A-D648-4F9F-9521-B5F1AAF2FF1A}" destId="{E9D571A2-4A7E-4B39-913E-37491D8BFCAC}" srcOrd="0" destOrd="0" presId="urn:microsoft.com/office/officeart/2005/8/layout/vList2"/>
    <dgm:cxn modelId="{AC754619-3313-463E-A3C1-7479307A3368}" srcId="{28AE7A10-2690-4FF5-BAC7-39E612D58E59}" destId="{EC029E0A-D648-4F9F-9521-B5F1AAF2FF1A}" srcOrd="1" destOrd="0" parTransId="{A483A78F-CBCD-4BDD-AF4B-D0F8698EDCC1}" sibTransId="{44E29C07-BD94-4F77-B2E3-F6438AE4786F}"/>
    <dgm:cxn modelId="{5523668E-4F80-4AF5-BD3B-EFC3684AFDE7}" srcId="{28AE7A10-2690-4FF5-BAC7-39E612D58E59}" destId="{9028000F-F35F-422E-B295-D72165F50811}" srcOrd="2" destOrd="0" parTransId="{17C56F2B-0B68-4D5F-B4DF-3A71B34124CF}" sibTransId="{44E71BF3-7B29-478A-BA23-9FB1F3A57388}"/>
    <dgm:cxn modelId="{EFDFDE91-3B5E-4B36-AFC5-D343A8262670}" srcId="{28AE7A10-2690-4FF5-BAC7-39E612D58E59}" destId="{52DD8301-7287-481B-9286-551EA161FB0A}" srcOrd="0" destOrd="0" parTransId="{B728F4DD-B5CC-4E6C-9927-F71ECB58038D}" sibTransId="{74122159-CCAE-4D48-B952-7DBFB325DF54}"/>
    <dgm:cxn modelId="{882E3BCD-E884-4D26-9E0D-D8AC12E4822B}" type="presOf" srcId="{9028000F-F35F-422E-B295-D72165F50811}" destId="{6249C772-3554-4D0D-B52F-56ACCF607360}" srcOrd="0" destOrd="0" presId="urn:microsoft.com/office/officeart/2005/8/layout/vList2"/>
    <dgm:cxn modelId="{F6BFA5D0-E136-4A59-9108-5285CFC4BFBC}" type="presOf" srcId="{28AE7A10-2690-4FF5-BAC7-39E612D58E59}" destId="{FC219030-2B31-422B-9F35-FA2268A072C4}" srcOrd="0" destOrd="0" presId="urn:microsoft.com/office/officeart/2005/8/layout/vList2"/>
    <dgm:cxn modelId="{5EB6FCF9-16D2-45D6-B62E-509740CCED6C}" type="presOf" srcId="{52DD8301-7287-481B-9286-551EA161FB0A}" destId="{C1D1BA72-B270-43DE-B0E2-C8817E900175}" srcOrd="0" destOrd="0" presId="urn:microsoft.com/office/officeart/2005/8/layout/vList2"/>
    <dgm:cxn modelId="{89997F15-D981-4E8F-8A09-D0163141302A}" type="presParOf" srcId="{FC219030-2B31-422B-9F35-FA2268A072C4}" destId="{C1D1BA72-B270-43DE-B0E2-C8817E900175}" srcOrd="0" destOrd="0" presId="urn:microsoft.com/office/officeart/2005/8/layout/vList2"/>
    <dgm:cxn modelId="{55C6733F-D03C-4F0B-943C-8936B703E8A2}" type="presParOf" srcId="{FC219030-2B31-422B-9F35-FA2268A072C4}" destId="{603A0297-A9E8-4A1E-B1AA-E6258DFB851C}" srcOrd="1" destOrd="0" presId="urn:microsoft.com/office/officeart/2005/8/layout/vList2"/>
    <dgm:cxn modelId="{66C33852-C001-44E6-907A-A12183BA8B96}" type="presParOf" srcId="{FC219030-2B31-422B-9F35-FA2268A072C4}" destId="{E9D571A2-4A7E-4B39-913E-37491D8BFCAC}" srcOrd="2" destOrd="0" presId="urn:microsoft.com/office/officeart/2005/8/layout/vList2"/>
    <dgm:cxn modelId="{31DA526D-C85E-4F15-B7B3-BD002C4BFCDC}" type="presParOf" srcId="{FC219030-2B31-422B-9F35-FA2268A072C4}" destId="{5647DF9D-914D-4788-839E-2FEC687D11D9}" srcOrd="3" destOrd="0" presId="urn:microsoft.com/office/officeart/2005/8/layout/vList2"/>
    <dgm:cxn modelId="{50972670-13AC-4410-9C3F-D52331D672BC}" type="presParOf" srcId="{FC219030-2B31-422B-9F35-FA2268A072C4}" destId="{6249C772-3554-4D0D-B52F-56ACCF6073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FE865-13FD-4EB4-A53A-EDB8F51F68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18732D-4A0C-4AE5-BD7A-FD7376F1E771}">
      <dgm:prSet/>
      <dgm:spPr/>
      <dgm:t>
        <a:bodyPr/>
        <a:lstStyle/>
        <a:p>
          <a:r>
            <a:rPr lang="fi-FI"/>
            <a:t>Asiakaslähtöisyyttä on myös se, että tarvittaessa asiakkaalta pyydetään suostumus häntä koskevien toimenpideraporttien luovuttamisesta eteenpäin.</a:t>
          </a:r>
          <a:endParaRPr lang="en-US"/>
        </a:p>
      </dgm:t>
    </dgm:pt>
    <dgm:pt modelId="{B4518F58-A7B9-4905-AC53-D2BEF4B1CBFE}" type="parTrans" cxnId="{C237AC6B-8C96-497A-98C6-984300DEC95B}">
      <dgm:prSet/>
      <dgm:spPr/>
      <dgm:t>
        <a:bodyPr/>
        <a:lstStyle/>
        <a:p>
          <a:endParaRPr lang="en-US"/>
        </a:p>
      </dgm:t>
    </dgm:pt>
    <dgm:pt modelId="{EDD89160-2CE5-4909-B870-49453C9B6756}" type="sibTrans" cxnId="{C237AC6B-8C96-497A-98C6-984300DEC95B}">
      <dgm:prSet/>
      <dgm:spPr/>
      <dgm:t>
        <a:bodyPr/>
        <a:lstStyle/>
        <a:p>
          <a:endParaRPr lang="en-US"/>
        </a:p>
      </dgm:t>
    </dgm:pt>
    <dgm:pt modelId="{DC97C31C-13DF-4F43-B6C8-315074B4C0AB}">
      <dgm:prSet/>
      <dgm:spPr/>
      <dgm:t>
        <a:bodyPr/>
        <a:lstStyle/>
        <a:p>
          <a:r>
            <a:rPr lang="fi-FI"/>
            <a:t>Esimerkiksi lähettävä taho antaa asiakasta koskevan terveystiedon työvalmentajalle, sekä muun tarvittavan tiedon – asiakkaan kirjallisella suostumuksella!</a:t>
          </a:r>
          <a:endParaRPr lang="en-US"/>
        </a:p>
      </dgm:t>
    </dgm:pt>
    <dgm:pt modelId="{E7E285D8-AC93-4DF1-8B72-D38993920666}" type="parTrans" cxnId="{E0843D2F-2F27-441E-9BE2-5D39A51DD7BA}">
      <dgm:prSet/>
      <dgm:spPr/>
      <dgm:t>
        <a:bodyPr/>
        <a:lstStyle/>
        <a:p>
          <a:endParaRPr lang="en-US"/>
        </a:p>
      </dgm:t>
    </dgm:pt>
    <dgm:pt modelId="{E9F6EDAC-6E53-4AC1-8FC7-5D7D6597B5AB}" type="sibTrans" cxnId="{E0843D2F-2F27-441E-9BE2-5D39A51DD7BA}">
      <dgm:prSet/>
      <dgm:spPr/>
      <dgm:t>
        <a:bodyPr/>
        <a:lstStyle/>
        <a:p>
          <a:endParaRPr lang="en-US"/>
        </a:p>
      </dgm:t>
    </dgm:pt>
    <dgm:pt modelId="{DC70B33E-6182-4DF1-9E23-1D554C658F94}" type="pres">
      <dgm:prSet presAssocID="{840FE865-13FD-4EB4-A53A-EDB8F51F689F}" presName="linear" presStyleCnt="0">
        <dgm:presLayoutVars>
          <dgm:animLvl val="lvl"/>
          <dgm:resizeHandles val="exact"/>
        </dgm:presLayoutVars>
      </dgm:prSet>
      <dgm:spPr/>
    </dgm:pt>
    <dgm:pt modelId="{1C7D85FA-03DD-4F45-B230-765C8255D817}" type="pres">
      <dgm:prSet presAssocID="{2118732D-4A0C-4AE5-BD7A-FD7376F1E7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AFACC6-CBE8-436B-ABB4-6646D073D03C}" type="pres">
      <dgm:prSet presAssocID="{EDD89160-2CE5-4909-B870-49453C9B6756}" presName="spacer" presStyleCnt="0"/>
      <dgm:spPr/>
    </dgm:pt>
    <dgm:pt modelId="{1EEA486C-88BE-4101-B358-F93B51C28B51}" type="pres">
      <dgm:prSet presAssocID="{DC97C31C-13DF-4F43-B6C8-315074B4C0A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EA3D0E-A8B2-47E9-AF6A-CC54E57F1E60}" type="presOf" srcId="{2118732D-4A0C-4AE5-BD7A-FD7376F1E771}" destId="{1C7D85FA-03DD-4F45-B230-765C8255D817}" srcOrd="0" destOrd="0" presId="urn:microsoft.com/office/officeart/2005/8/layout/vList2"/>
    <dgm:cxn modelId="{E0843D2F-2F27-441E-9BE2-5D39A51DD7BA}" srcId="{840FE865-13FD-4EB4-A53A-EDB8F51F689F}" destId="{DC97C31C-13DF-4F43-B6C8-315074B4C0AB}" srcOrd="1" destOrd="0" parTransId="{E7E285D8-AC93-4DF1-8B72-D38993920666}" sibTransId="{E9F6EDAC-6E53-4AC1-8FC7-5D7D6597B5AB}"/>
    <dgm:cxn modelId="{C237AC6B-8C96-497A-98C6-984300DEC95B}" srcId="{840FE865-13FD-4EB4-A53A-EDB8F51F689F}" destId="{2118732D-4A0C-4AE5-BD7A-FD7376F1E771}" srcOrd="0" destOrd="0" parTransId="{B4518F58-A7B9-4905-AC53-D2BEF4B1CBFE}" sibTransId="{EDD89160-2CE5-4909-B870-49453C9B6756}"/>
    <dgm:cxn modelId="{259914C4-3A34-41D3-AD1E-112FDD08D2DE}" type="presOf" srcId="{840FE865-13FD-4EB4-A53A-EDB8F51F689F}" destId="{DC70B33E-6182-4DF1-9E23-1D554C658F94}" srcOrd="0" destOrd="0" presId="urn:microsoft.com/office/officeart/2005/8/layout/vList2"/>
    <dgm:cxn modelId="{2293F1D3-5A95-40F5-802A-DDDB6211A6BA}" type="presOf" srcId="{DC97C31C-13DF-4F43-B6C8-315074B4C0AB}" destId="{1EEA486C-88BE-4101-B358-F93B51C28B51}" srcOrd="0" destOrd="0" presId="urn:microsoft.com/office/officeart/2005/8/layout/vList2"/>
    <dgm:cxn modelId="{1E09791B-C3E2-4D9D-B658-E1BACF50D6EB}" type="presParOf" srcId="{DC70B33E-6182-4DF1-9E23-1D554C658F94}" destId="{1C7D85FA-03DD-4F45-B230-765C8255D817}" srcOrd="0" destOrd="0" presId="urn:microsoft.com/office/officeart/2005/8/layout/vList2"/>
    <dgm:cxn modelId="{461EDAC1-2524-4A2E-952C-64187F7E0049}" type="presParOf" srcId="{DC70B33E-6182-4DF1-9E23-1D554C658F94}" destId="{E0AFACC6-CBE8-436B-ABB4-6646D073D03C}" srcOrd="1" destOrd="0" presId="urn:microsoft.com/office/officeart/2005/8/layout/vList2"/>
    <dgm:cxn modelId="{E545ADC0-67B4-4F81-9157-D1C4A0D9B113}" type="presParOf" srcId="{DC70B33E-6182-4DF1-9E23-1D554C658F94}" destId="{1EEA486C-88BE-4101-B358-F93B51C28B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C16D3-3451-4A37-B3BB-85FF8AFD7D3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DB9FDC2-1632-4183-88E9-A87FF15C12D3}">
      <dgm:prSet/>
      <dgm:spPr/>
      <dgm:t>
        <a:bodyPr/>
        <a:lstStyle/>
        <a:p>
          <a:r>
            <a:rPr lang="fi-FI"/>
            <a:t>on sitä, että ensisijalla on asiakkaan ja hänen perheensä tukeminen ja palveluiden tarve. </a:t>
          </a:r>
          <a:endParaRPr lang="en-US"/>
        </a:p>
      </dgm:t>
    </dgm:pt>
    <dgm:pt modelId="{6834C4C6-488E-4F88-877A-B36950396FDB}" type="parTrans" cxnId="{2DA7DF15-E56B-4496-A5A9-5549A33D5667}">
      <dgm:prSet/>
      <dgm:spPr/>
      <dgm:t>
        <a:bodyPr/>
        <a:lstStyle/>
        <a:p>
          <a:endParaRPr lang="en-US"/>
        </a:p>
      </dgm:t>
    </dgm:pt>
    <dgm:pt modelId="{ADC391FF-1340-4207-A701-B3E62A139408}" type="sibTrans" cxnId="{2DA7DF15-E56B-4496-A5A9-5549A33D5667}">
      <dgm:prSet/>
      <dgm:spPr/>
      <dgm:t>
        <a:bodyPr/>
        <a:lstStyle/>
        <a:p>
          <a:endParaRPr lang="en-US"/>
        </a:p>
      </dgm:t>
    </dgm:pt>
    <dgm:pt modelId="{3D7D722A-0C40-49CF-A33C-7D29C3739B8E}">
      <dgm:prSet/>
      <dgm:spPr/>
      <dgm:t>
        <a:bodyPr/>
        <a:lstStyle/>
        <a:p>
          <a:r>
            <a:rPr lang="fi-FI"/>
            <a:t>Tärkeää on vahvistaa asiakkaan omia voimavaroja ja tavoitteena on yhdessä tekeminen asiakkaan kanssa. </a:t>
          </a:r>
          <a:endParaRPr lang="en-US"/>
        </a:p>
      </dgm:t>
    </dgm:pt>
    <dgm:pt modelId="{70900E9B-2712-48E0-8D67-1B758F0800C5}" type="parTrans" cxnId="{3EAA77EE-45F3-4E27-8F7A-0F9C56E69B1E}">
      <dgm:prSet/>
      <dgm:spPr/>
      <dgm:t>
        <a:bodyPr/>
        <a:lstStyle/>
        <a:p>
          <a:endParaRPr lang="en-US"/>
        </a:p>
      </dgm:t>
    </dgm:pt>
    <dgm:pt modelId="{D89859D9-0866-42B9-8857-E9BCF8B9C09C}" type="sibTrans" cxnId="{3EAA77EE-45F3-4E27-8F7A-0F9C56E69B1E}">
      <dgm:prSet/>
      <dgm:spPr/>
      <dgm:t>
        <a:bodyPr/>
        <a:lstStyle/>
        <a:p>
          <a:endParaRPr lang="en-US"/>
        </a:p>
      </dgm:t>
    </dgm:pt>
    <dgm:pt modelId="{23CB662A-8AF4-4D8A-A923-6F253522F804}">
      <dgm:prSet/>
      <dgm:spPr/>
      <dgm:t>
        <a:bodyPr/>
        <a:lstStyle/>
        <a:p>
          <a:r>
            <a:rPr lang="fi-FI"/>
            <a:t>Asiakaslähtöinen palvelu lisää myös asiakkaan ja palveluntuottajan välistä avoimuutta ja luottamusta. </a:t>
          </a:r>
          <a:endParaRPr lang="en-US"/>
        </a:p>
      </dgm:t>
    </dgm:pt>
    <dgm:pt modelId="{DED16F16-D8D9-42F6-B151-B8FF8A072F49}" type="parTrans" cxnId="{4DEE122F-4A69-4BC4-870B-31D63ACB0FB6}">
      <dgm:prSet/>
      <dgm:spPr/>
      <dgm:t>
        <a:bodyPr/>
        <a:lstStyle/>
        <a:p>
          <a:endParaRPr lang="en-US"/>
        </a:p>
      </dgm:t>
    </dgm:pt>
    <dgm:pt modelId="{DF4401DF-E3C4-43D0-BC4D-9AB5800DEDF5}" type="sibTrans" cxnId="{4DEE122F-4A69-4BC4-870B-31D63ACB0FB6}">
      <dgm:prSet/>
      <dgm:spPr/>
      <dgm:t>
        <a:bodyPr/>
        <a:lstStyle/>
        <a:p>
          <a:endParaRPr lang="en-US"/>
        </a:p>
      </dgm:t>
    </dgm:pt>
    <dgm:pt modelId="{9126ECE4-78D6-42D3-BEB5-C07933BAC1FC}">
      <dgm:prSet/>
      <dgm:spPr/>
      <dgm:t>
        <a:bodyPr/>
        <a:lstStyle/>
        <a:p>
          <a:r>
            <a:rPr lang="fi-FI"/>
            <a:t>Se, että asiakas otetaan kumppaniksi, voi vahvistaa tämän elämän hallintaa ja voimaantumista. (Keronen 2013)</a:t>
          </a:r>
          <a:endParaRPr lang="en-US"/>
        </a:p>
      </dgm:t>
    </dgm:pt>
    <dgm:pt modelId="{A21DDAC4-6ADF-4B39-A38C-4255B44AD51E}" type="parTrans" cxnId="{C2F5AE7B-5DA7-4523-9975-E96565984133}">
      <dgm:prSet/>
      <dgm:spPr/>
      <dgm:t>
        <a:bodyPr/>
        <a:lstStyle/>
        <a:p>
          <a:endParaRPr lang="en-US"/>
        </a:p>
      </dgm:t>
    </dgm:pt>
    <dgm:pt modelId="{095142ED-49E4-4CA8-89E7-E73C18FB6D43}" type="sibTrans" cxnId="{C2F5AE7B-5DA7-4523-9975-E96565984133}">
      <dgm:prSet/>
      <dgm:spPr/>
      <dgm:t>
        <a:bodyPr/>
        <a:lstStyle/>
        <a:p>
          <a:endParaRPr lang="en-US"/>
        </a:p>
      </dgm:t>
    </dgm:pt>
    <dgm:pt modelId="{C51E14B4-74BD-4940-9E0A-BD9666EBC838}" type="pres">
      <dgm:prSet presAssocID="{7C6C16D3-3451-4A37-B3BB-85FF8AFD7D33}" presName="vert0" presStyleCnt="0">
        <dgm:presLayoutVars>
          <dgm:dir/>
          <dgm:animOne val="branch"/>
          <dgm:animLvl val="lvl"/>
        </dgm:presLayoutVars>
      </dgm:prSet>
      <dgm:spPr/>
    </dgm:pt>
    <dgm:pt modelId="{92DCE639-7467-4B18-9E6C-B0FF4ED646AE}" type="pres">
      <dgm:prSet presAssocID="{6DB9FDC2-1632-4183-88E9-A87FF15C12D3}" presName="thickLine" presStyleLbl="alignNode1" presStyleIdx="0" presStyleCnt="4"/>
      <dgm:spPr/>
    </dgm:pt>
    <dgm:pt modelId="{01D7652D-A114-4201-A541-673F07C5105F}" type="pres">
      <dgm:prSet presAssocID="{6DB9FDC2-1632-4183-88E9-A87FF15C12D3}" presName="horz1" presStyleCnt="0"/>
      <dgm:spPr/>
    </dgm:pt>
    <dgm:pt modelId="{B84D440C-E5E6-46F3-A80E-67669C09F811}" type="pres">
      <dgm:prSet presAssocID="{6DB9FDC2-1632-4183-88E9-A87FF15C12D3}" presName="tx1" presStyleLbl="revTx" presStyleIdx="0" presStyleCnt="4"/>
      <dgm:spPr/>
    </dgm:pt>
    <dgm:pt modelId="{1D7DE1E8-D4F5-453D-B780-6AECCD888BA1}" type="pres">
      <dgm:prSet presAssocID="{6DB9FDC2-1632-4183-88E9-A87FF15C12D3}" presName="vert1" presStyleCnt="0"/>
      <dgm:spPr/>
    </dgm:pt>
    <dgm:pt modelId="{C78925D3-6B48-4B57-A4C5-23728BE3BF79}" type="pres">
      <dgm:prSet presAssocID="{3D7D722A-0C40-49CF-A33C-7D29C3739B8E}" presName="thickLine" presStyleLbl="alignNode1" presStyleIdx="1" presStyleCnt="4"/>
      <dgm:spPr/>
    </dgm:pt>
    <dgm:pt modelId="{77B6DF00-8498-4737-AF8F-D5ABBB239997}" type="pres">
      <dgm:prSet presAssocID="{3D7D722A-0C40-49CF-A33C-7D29C3739B8E}" presName="horz1" presStyleCnt="0"/>
      <dgm:spPr/>
    </dgm:pt>
    <dgm:pt modelId="{2192A398-1B52-4552-936F-018CEE3F5EE3}" type="pres">
      <dgm:prSet presAssocID="{3D7D722A-0C40-49CF-A33C-7D29C3739B8E}" presName="tx1" presStyleLbl="revTx" presStyleIdx="1" presStyleCnt="4"/>
      <dgm:spPr/>
    </dgm:pt>
    <dgm:pt modelId="{BC7FFA9D-1899-4801-BEBE-D5E5C188CF3C}" type="pres">
      <dgm:prSet presAssocID="{3D7D722A-0C40-49CF-A33C-7D29C3739B8E}" presName="vert1" presStyleCnt="0"/>
      <dgm:spPr/>
    </dgm:pt>
    <dgm:pt modelId="{EF0E37F8-59BB-4518-A153-02E8622E7FEF}" type="pres">
      <dgm:prSet presAssocID="{23CB662A-8AF4-4D8A-A923-6F253522F804}" presName="thickLine" presStyleLbl="alignNode1" presStyleIdx="2" presStyleCnt="4"/>
      <dgm:spPr/>
    </dgm:pt>
    <dgm:pt modelId="{0E4D21CE-5C6A-4280-AC44-B990A710BA79}" type="pres">
      <dgm:prSet presAssocID="{23CB662A-8AF4-4D8A-A923-6F253522F804}" presName="horz1" presStyleCnt="0"/>
      <dgm:spPr/>
    </dgm:pt>
    <dgm:pt modelId="{F61FE1FC-D07A-4FD5-A290-226C5B3F7DB6}" type="pres">
      <dgm:prSet presAssocID="{23CB662A-8AF4-4D8A-A923-6F253522F804}" presName="tx1" presStyleLbl="revTx" presStyleIdx="2" presStyleCnt="4"/>
      <dgm:spPr/>
    </dgm:pt>
    <dgm:pt modelId="{07A303FB-43CF-42C4-9F3A-CADC7B9BFC36}" type="pres">
      <dgm:prSet presAssocID="{23CB662A-8AF4-4D8A-A923-6F253522F804}" presName="vert1" presStyleCnt="0"/>
      <dgm:spPr/>
    </dgm:pt>
    <dgm:pt modelId="{1E578FB2-8959-4781-B9BC-2077A37AEC4E}" type="pres">
      <dgm:prSet presAssocID="{9126ECE4-78D6-42D3-BEB5-C07933BAC1FC}" presName="thickLine" presStyleLbl="alignNode1" presStyleIdx="3" presStyleCnt="4"/>
      <dgm:spPr/>
    </dgm:pt>
    <dgm:pt modelId="{2C744E7B-76AB-4683-BBF9-582F38BCEC08}" type="pres">
      <dgm:prSet presAssocID="{9126ECE4-78D6-42D3-BEB5-C07933BAC1FC}" presName="horz1" presStyleCnt="0"/>
      <dgm:spPr/>
    </dgm:pt>
    <dgm:pt modelId="{F2924536-8B88-4178-A91B-7CB293F5700A}" type="pres">
      <dgm:prSet presAssocID="{9126ECE4-78D6-42D3-BEB5-C07933BAC1FC}" presName="tx1" presStyleLbl="revTx" presStyleIdx="3" presStyleCnt="4"/>
      <dgm:spPr/>
    </dgm:pt>
    <dgm:pt modelId="{E8DC5C20-CF6D-4A5C-BA77-B4127E3C79BF}" type="pres">
      <dgm:prSet presAssocID="{9126ECE4-78D6-42D3-BEB5-C07933BAC1FC}" presName="vert1" presStyleCnt="0"/>
      <dgm:spPr/>
    </dgm:pt>
  </dgm:ptLst>
  <dgm:cxnLst>
    <dgm:cxn modelId="{2DA7DF15-E56B-4496-A5A9-5549A33D5667}" srcId="{7C6C16D3-3451-4A37-B3BB-85FF8AFD7D33}" destId="{6DB9FDC2-1632-4183-88E9-A87FF15C12D3}" srcOrd="0" destOrd="0" parTransId="{6834C4C6-488E-4F88-877A-B36950396FDB}" sibTransId="{ADC391FF-1340-4207-A701-B3E62A139408}"/>
    <dgm:cxn modelId="{4DEE122F-4A69-4BC4-870B-31D63ACB0FB6}" srcId="{7C6C16D3-3451-4A37-B3BB-85FF8AFD7D33}" destId="{23CB662A-8AF4-4D8A-A923-6F253522F804}" srcOrd="2" destOrd="0" parTransId="{DED16F16-D8D9-42F6-B151-B8FF8A072F49}" sibTransId="{DF4401DF-E3C4-43D0-BC4D-9AB5800DEDF5}"/>
    <dgm:cxn modelId="{EACD377B-BA64-42CB-A673-804F8F701243}" type="presOf" srcId="{9126ECE4-78D6-42D3-BEB5-C07933BAC1FC}" destId="{F2924536-8B88-4178-A91B-7CB293F5700A}" srcOrd="0" destOrd="0" presId="urn:microsoft.com/office/officeart/2008/layout/LinedList"/>
    <dgm:cxn modelId="{C2F5AE7B-5DA7-4523-9975-E96565984133}" srcId="{7C6C16D3-3451-4A37-B3BB-85FF8AFD7D33}" destId="{9126ECE4-78D6-42D3-BEB5-C07933BAC1FC}" srcOrd="3" destOrd="0" parTransId="{A21DDAC4-6ADF-4B39-A38C-4255B44AD51E}" sibTransId="{095142ED-49E4-4CA8-89E7-E73C18FB6D43}"/>
    <dgm:cxn modelId="{77658085-BB9A-4346-AA05-C496A743A5AA}" type="presOf" srcId="{3D7D722A-0C40-49CF-A33C-7D29C3739B8E}" destId="{2192A398-1B52-4552-936F-018CEE3F5EE3}" srcOrd="0" destOrd="0" presId="urn:microsoft.com/office/officeart/2008/layout/LinedList"/>
    <dgm:cxn modelId="{010CFB8C-9D42-4846-B035-1E9E1C5F55DF}" type="presOf" srcId="{23CB662A-8AF4-4D8A-A923-6F253522F804}" destId="{F61FE1FC-D07A-4FD5-A290-226C5B3F7DB6}" srcOrd="0" destOrd="0" presId="urn:microsoft.com/office/officeart/2008/layout/LinedList"/>
    <dgm:cxn modelId="{D01EBF91-305B-479A-BA22-1306ECE5076F}" type="presOf" srcId="{7C6C16D3-3451-4A37-B3BB-85FF8AFD7D33}" destId="{C51E14B4-74BD-4940-9E0A-BD9666EBC838}" srcOrd="0" destOrd="0" presId="urn:microsoft.com/office/officeart/2008/layout/LinedList"/>
    <dgm:cxn modelId="{3EAA77EE-45F3-4E27-8F7A-0F9C56E69B1E}" srcId="{7C6C16D3-3451-4A37-B3BB-85FF8AFD7D33}" destId="{3D7D722A-0C40-49CF-A33C-7D29C3739B8E}" srcOrd="1" destOrd="0" parTransId="{70900E9B-2712-48E0-8D67-1B758F0800C5}" sibTransId="{D89859D9-0866-42B9-8857-E9BCF8B9C09C}"/>
    <dgm:cxn modelId="{3E4039F8-9382-426F-8C3E-AD0195E8A86F}" type="presOf" srcId="{6DB9FDC2-1632-4183-88E9-A87FF15C12D3}" destId="{B84D440C-E5E6-46F3-A80E-67669C09F811}" srcOrd="0" destOrd="0" presId="urn:microsoft.com/office/officeart/2008/layout/LinedList"/>
    <dgm:cxn modelId="{0CEC1153-CE51-4D99-834E-C9E86ECB5655}" type="presParOf" srcId="{C51E14B4-74BD-4940-9E0A-BD9666EBC838}" destId="{92DCE639-7467-4B18-9E6C-B0FF4ED646AE}" srcOrd="0" destOrd="0" presId="urn:microsoft.com/office/officeart/2008/layout/LinedList"/>
    <dgm:cxn modelId="{65E01588-2B03-41FA-A771-96BAF6AF4F14}" type="presParOf" srcId="{C51E14B4-74BD-4940-9E0A-BD9666EBC838}" destId="{01D7652D-A114-4201-A541-673F07C5105F}" srcOrd="1" destOrd="0" presId="urn:microsoft.com/office/officeart/2008/layout/LinedList"/>
    <dgm:cxn modelId="{FB367708-7617-4E5A-AADB-EAA2881C9ED8}" type="presParOf" srcId="{01D7652D-A114-4201-A541-673F07C5105F}" destId="{B84D440C-E5E6-46F3-A80E-67669C09F811}" srcOrd="0" destOrd="0" presId="urn:microsoft.com/office/officeart/2008/layout/LinedList"/>
    <dgm:cxn modelId="{E26CBC9D-1F3E-4322-ACE6-AE5B347C7FAD}" type="presParOf" srcId="{01D7652D-A114-4201-A541-673F07C5105F}" destId="{1D7DE1E8-D4F5-453D-B780-6AECCD888BA1}" srcOrd="1" destOrd="0" presId="urn:microsoft.com/office/officeart/2008/layout/LinedList"/>
    <dgm:cxn modelId="{590175EB-0675-4CE9-98C7-D3D2A4908C4E}" type="presParOf" srcId="{C51E14B4-74BD-4940-9E0A-BD9666EBC838}" destId="{C78925D3-6B48-4B57-A4C5-23728BE3BF79}" srcOrd="2" destOrd="0" presId="urn:microsoft.com/office/officeart/2008/layout/LinedList"/>
    <dgm:cxn modelId="{1211D4E1-52D6-406F-845C-BB037BAF8C24}" type="presParOf" srcId="{C51E14B4-74BD-4940-9E0A-BD9666EBC838}" destId="{77B6DF00-8498-4737-AF8F-D5ABBB239997}" srcOrd="3" destOrd="0" presId="urn:microsoft.com/office/officeart/2008/layout/LinedList"/>
    <dgm:cxn modelId="{3A0BB376-7784-46B9-B857-1BB2D8DB797B}" type="presParOf" srcId="{77B6DF00-8498-4737-AF8F-D5ABBB239997}" destId="{2192A398-1B52-4552-936F-018CEE3F5EE3}" srcOrd="0" destOrd="0" presId="urn:microsoft.com/office/officeart/2008/layout/LinedList"/>
    <dgm:cxn modelId="{DB921CB6-012A-4C2E-BECC-72C01096DA34}" type="presParOf" srcId="{77B6DF00-8498-4737-AF8F-D5ABBB239997}" destId="{BC7FFA9D-1899-4801-BEBE-D5E5C188CF3C}" srcOrd="1" destOrd="0" presId="urn:microsoft.com/office/officeart/2008/layout/LinedList"/>
    <dgm:cxn modelId="{0C3A2FB2-FF76-4057-A0B8-54939DCD9CDD}" type="presParOf" srcId="{C51E14B4-74BD-4940-9E0A-BD9666EBC838}" destId="{EF0E37F8-59BB-4518-A153-02E8622E7FEF}" srcOrd="4" destOrd="0" presId="urn:microsoft.com/office/officeart/2008/layout/LinedList"/>
    <dgm:cxn modelId="{0EEBFD3C-9B13-4506-A580-497F2AE968A3}" type="presParOf" srcId="{C51E14B4-74BD-4940-9E0A-BD9666EBC838}" destId="{0E4D21CE-5C6A-4280-AC44-B990A710BA79}" srcOrd="5" destOrd="0" presId="urn:microsoft.com/office/officeart/2008/layout/LinedList"/>
    <dgm:cxn modelId="{678E5B9D-F49C-428E-900D-ECF2A869F8F5}" type="presParOf" srcId="{0E4D21CE-5C6A-4280-AC44-B990A710BA79}" destId="{F61FE1FC-D07A-4FD5-A290-226C5B3F7DB6}" srcOrd="0" destOrd="0" presId="urn:microsoft.com/office/officeart/2008/layout/LinedList"/>
    <dgm:cxn modelId="{55A9955B-C3D6-4671-A067-EA0F6C60AF1B}" type="presParOf" srcId="{0E4D21CE-5C6A-4280-AC44-B990A710BA79}" destId="{07A303FB-43CF-42C4-9F3A-CADC7B9BFC36}" srcOrd="1" destOrd="0" presId="urn:microsoft.com/office/officeart/2008/layout/LinedList"/>
    <dgm:cxn modelId="{734F9864-85AE-45BB-8C61-6DFF62283CEE}" type="presParOf" srcId="{C51E14B4-74BD-4940-9E0A-BD9666EBC838}" destId="{1E578FB2-8959-4781-B9BC-2077A37AEC4E}" srcOrd="6" destOrd="0" presId="urn:microsoft.com/office/officeart/2008/layout/LinedList"/>
    <dgm:cxn modelId="{627CC270-B4F3-43C1-8681-F161D4B64E82}" type="presParOf" srcId="{C51E14B4-74BD-4940-9E0A-BD9666EBC838}" destId="{2C744E7B-76AB-4683-BBF9-582F38BCEC08}" srcOrd="7" destOrd="0" presId="urn:microsoft.com/office/officeart/2008/layout/LinedList"/>
    <dgm:cxn modelId="{938D0767-BAA3-4F7E-A17B-3254DBFE6C43}" type="presParOf" srcId="{2C744E7B-76AB-4683-BBF9-582F38BCEC08}" destId="{F2924536-8B88-4178-A91B-7CB293F5700A}" srcOrd="0" destOrd="0" presId="urn:microsoft.com/office/officeart/2008/layout/LinedList"/>
    <dgm:cxn modelId="{C7FB720A-96DF-4284-9F8B-24E2C3B5F291}" type="presParOf" srcId="{2C744E7B-76AB-4683-BBF9-582F38BCEC08}" destId="{E8DC5C20-CF6D-4A5C-BA77-B4127E3C79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545261-8F5E-4A44-8ED2-5B5D5BE7F7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B4044C-B3DC-4009-96EE-EDB241C18126}">
      <dgm:prSet/>
      <dgm:spPr/>
      <dgm:t>
        <a:bodyPr/>
        <a:lstStyle/>
        <a:p>
          <a:r>
            <a:rPr lang="fi-FI" b="0" i="0"/>
            <a:t>- kaikkien kansalaisten sujuvaa osallistumista työntekoon</a:t>
          </a:r>
          <a:endParaRPr lang="en-US"/>
        </a:p>
      </dgm:t>
    </dgm:pt>
    <dgm:pt modelId="{AD794C93-C134-4688-9BFA-DED1CE86F418}" type="parTrans" cxnId="{0AA0560F-D6A8-4FB0-B0A2-E8D58CE16EF3}">
      <dgm:prSet/>
      <dgm:spPr/>
      <dgm:t>
        <a:bodyPr/>
        <a:lstStyle/>
        <a:p>
          <a:endParaRPr lang="en-US"/>
        </a:p>
      </dgm:t>
    </dgm:pt>
    <dgm:pt modelId="{020124E7-29F7-431D-A870-9498149608BE}" type="sibTrans" cxnId="{0AA0560F-D6A8-4FB0-B0A2-E8D58CE16EF3}">
      <dgm:prSet/>
      <dgm:spPr/>
      <dgm:t>
        <a:bodyPr/>
        <a:lstStyle/>
        <a:p>
          <a:endParaRPr lang="en-US"/>
        </a:p>
      </dgm:t>
    </dgm:pt>
    <dgm:pt modelId="{091D9720-9D0D-480E-BF62-46B5C7638D57}">
      <dgm:prSet/>
      <dgm:spPr/>
      <dgm:t>
        <a:bodyPr/>
        <a:lstStyle/>
        <a:p>
          <a:r>
            <a:rPr lang="fi-FI"/>
            <a:t>- </a:t>
          </a:r>
          <a:r>
            <a:rPr lang="fi-FI" b="0" i="0"/>
            <a:t>harrastuksiin</a:t>
          </a:r>
          <a:endParaRPr lang="en-US"/>
        </a:p>
      </dgm:t>
    </dgm:pt>
    <dgm:pt modelId="{B7A1F39F-0C94-436B-877F-593C83A576D1}" type="parTrans" cxnId="{53F2F0E5-4D21-458E-AAD8-E4CB65EAF300}">
      <dgm:prSet/>
      <dgm:spPr/>
      <dgm:t>
        <a:bodyPr/>
        <a:lstStyle/>
        <a:p>
          <a:endParaRPr lang="en-US"/>
        </a:p>
      </dgm:t>
    </dgm:pt>
    <dgm:pt modelId="{C51D8A23-5651-4275-AEFF-2AB1A5D75668}" type="sibTrans" cxnId="{53F2F0E5-4D21-458E-AAD8-E4CB65EAF300}">
      <dgm:prSet/>
      <dgm:spPr/>
      <dgm:t>
        <a:bodyPr/>
        <a:lstStyle/>
        <a:p>
          <a:endParaRPr lang="en-US"/>
        </a:p>
      </dgm:t>
    </dgm:pt>
    <dgm:pt modelId="{B85A1C66-20B5-4DBD-B3AA-BC443EA870D5}">
      <dgm:prSet/>
      <dgm:spPr/>
      <dgm:t>
        <a:bodyPr/>
        <a:lstStyle/>
        <a:p>
          <a:r>
            <a:rPr lang="fi-FI"/>
            <a:t>- </a:t>
          </a:r>
          <a:r>
            <a:rPr lang="fi-FI" b="0" i="0"/>
            <a:t>kulttuuriin </a:t>
          </a:r>
          <a:endParaRPr lang="en-US"/>
        </a:p>
      </dgm:t>
    </dgm:pt>
    <dgm:pt modelId="{805F2AEF-6B9B-4C5D-874F-AB92B9452015}" type="parTrans" cxnId="{41BCC0FF-9FD2-47E1-8C54-74013131134C}">
      <dgm:prSet/>
      <dgm:spPr/>
      <dgm:t>
        <a:bodyPr/>
        <a:lstStyle/>
        <a:p>
          <a:endParaRPr lang="en-US"/>
        </a:p>
      </dgm:t>
    </dgm:pt>
    <dgm:pt modelId="{04F5F2C7-817B-4D9F-9530-13627F53163D}" type="sibTrans" cxnId="{41BCC0FF-9FD2-47E1-8C54-74013131134C}">
      <dgm:prSet/>
      <dgm:spPr/>
      <dgm:t>
        <a:bodyPr/>
        <a:lstStyle/>
        <a:p>
          <a:endParaRPr lang="en-US"/>
        </a:p>
      </dgm:t>
    </dgm:pt>
    <dgm:pt modelId="{FA3711A0-C585-4CA3-B0F6-5ED300384EED}">
      <dgm:prSet/>
      <dgm:spPr/>
      <dgm:t>
        <a:bodyPr/>
        <a:lstStyle/>
        <a:p>
          <a:r>
            <a:rPr lang="fi-FI" b="0" i="0"/>
            <a:t>- opiskeluun</a:t>
          </a:r>
          <a:endParaRPr lang="en-US"/>
        </a:p>
      </dgm:t>
    </dgm:pt>
    <dgm:pt modelId="{F33B3B16-136E-4AE3-90E1-8D9E3E1AC041}" type="parTrans" cxnId="{4F0B0E64-3096-43D6-986F-5C23488A83AF}">
      <dgm:prSet/>
      <dgm:spPr/>
      <dgm:t>
        <a:bodyPr/>
        <a:lstStyle/>
        <a:p>
          <a:endParaRPr lang="en-US"/>
        </a:p>
      </dgm:t>
    </dgm:pt>
    <dgm:pt modelId="{76190A56-A6AB-4035-8E6F-82EBEB8A16F0}" type="sibTrans" cxnId="{4F0B0E64-3096-43D6-986F-5C23488A83AF}">
      <dgm:prSet/>
      <dgm:spPr/>
      <dgm:t>
        <a:bodyPr/>
        <a:lstStyle/>
        <a:p>
          <a:endParaRPr lang="en-US"/>
        </a:p>
      </dgm:t>
    </dgm:pt>
    <dgm:pt modelId="{00383A5B-4726-4CD0-B094-DF103F36354E}" type="pres">
      <dgm:prSet presAssocID="{0E545261-8F5E-4A44-8ED2-5B5D5BE7F748}" presName="linear" presStyleCnt="0">
        <dgm:presLayoutVars>
          <dgm:animLvl val="lvl"/>
          <dgm:resizeHandles val="exact"/>
        </dgm:presLayoutVars>
      </dgm:prSet>
      <dgm:spPr/>
    </dgm:pt>
    <dgm:pt modelId="{9064C4F8-0211-4C06-A5CC-65177F1E0730}" type="pres">
      <dgm:prSet presAssocID="{8FB4044C-B3DC-4009-96EE-EDB241C181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24B413-DAE2-4139-8560-B8440EDE9253}" type="pres">
      <dgm:prSet presAssocID="{020124E7-29F7-431D-A870-9498149608BE}" presName="spacer" presStyleCnt="0"/>
      <dgm:spPr/>
    </dgm:pt>
    <dgm:pt modelId="{84169441-9E69-47EB-B3BF-42D4265BD750}" type="pres">
      <dgm:prSet presAssocID="{091D9720-9D0D-480E-BF62-46B5C7638D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77CE50-6D6E-470E-A325-F97D4EBA0801}" type="pres">
      <dgm:prSet presAssocID="{C51D8A23-5651-4275-AEFF-2AB1A5D75668}" presName="spacer" presStyleCnt="0"/>
      <dgm:spPr/>
    </dgm:pt>
    <dgm:pt modelId="{8D77C65F-C5E2-4A6B-9569-0E3233A9BFC5}" type="pres">
      <dgm:prSet presAssocID="{B85A1C66-20B5-4DBD-B3AA-BC443EA870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108724-9342-4B5B-99D2-ED82BE17BA9E}" type="pres">
      <dgm:prSet presAssocID="{04F5F2C7-817B-4D9F-9530-13627F53163D}" presName="spacer" presStyleCnt="0"/>
      <dgm:spPr/>
    </dgm:pt>
    <dgm:pt modelId="{107F5282-A2EB-4FE1-8CD5-A6E52FC9676D}" type="pres">
      <dgm:prSet presAssocID="{FA3711A0-C585-4CA3-B0F6-5ED300384EE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036606-13AA-4697-87A2-6090599CB127}" type="presOf" srcId="{0E545261-8F5E-4A44-8ED2-5B5D5BE7F748}" destId="{00383A5B-4726-4CD0-B094-DF103F36354E}" srcOrd="0" destOrd="0" presId="urn:microsoft.com/office/officeart/2005/8/layout/vList2"/>
    <dgm:cxn modelId="{0AA0560F-D6A8-4FB0-B0A2-E8D58CE16EF3}" srcId="{0E545261-8F5E-4A44-8ED2-5B5D5BE7F748}" destId="{8FB4044C-B3DC-4009-96EE-EDB241C18126}" srcOrd="0" destOrd="0" parTransId="{AD794C93-C134-4688-9BFA-DED1CE86F418}" sibTransId="{020124E7-29F7-431D-A870-9498149608BE}"/>
    <dgm:cxn modelId="{1818F818-86E4-4817-A9F4-EC04A249EEA9}" type="presOf" srcId="{091D9720-9D0D-480E-BF62-46B5C7638D57}" destId="{84169441-9E69-47EB-B3BF-42D4265BD750}" srcOrd="0" destOrd="0" presId="urn:microsoft.com/office/officeart/2005/8/layout/vList2"/>
    <dgm:cxn modelId="{C657B431-AC2B-4A99-934D-B9ADA0F1079C}" type="presOf" srcId="{B85A1C66-20B5-4DBD-B3AA-BC443EA870D5}" destId="{8D77C65F-C5E2-4A6B-9569-0E3233A9BFC5}" srcOrd="0" destOrd="0" presId="urn:microsoft.com/office/officeart/2005/8/layout/vList2"/>
    <dgm:cxn modelId="{4F0B0E64-3096-43D6-986F-5C23488A83AF}" srcId="{0E545261-8F5E-4A44-8ED2-5B5D5BE7F748}" destId="{FA3711A0-C585-4CA3-B0F6-5ED300384EED}" srcOrd="3" destOrd="0" parTransId="{F33B3B16-136E-4AE3-90E1-8D9E3E1AC041}" sibTransId="{76190A56-A6AB-4035-8E6F-82EBEB8A16F0}"/>
    <dgm:cxn modelId="{5F3DFA70-85A4-439F-B60A-88595AE2475D}" type="presOf" srcId="{FA3711A0-C585-4CA3-B0F6-5ED300384EED}" destId="{107F5282-A2EB-4FE1-8CD5-A6E52FC9676D}" srcOrd="0" destOrd="0" presId="urn:microsoft.com/office/officeart/2005/8/layout/vList2"/>
    <dgm:cxn modelId="{53F2F0E5-4D21-458E-AAD8-E4CB65EAF300}" srcId="{0E545261-8F5E-4A44-8ED2-5B5D5BE7F748}" destId="{091D9720-9D0D-480E-BF62-46B5C7638D57}" srcOrd="1" destOrd="0" parTransId="{B7A1F39F-0C94-436B-877F-593C83A576D1}" sibTransId="{C51D8A23-5651-4275-AEFF-2AB1A5D75668}"/>
    <dgm:cxn modelId="{914C05F4-4D0B-4A17-9902-F93572DBE836}" type="presOf" srcId="{8FB4044C-B3DC-4009-96EE-EDB241C18126}" destId="{9064C4F8-0211-4C06-A5CC-65177F1E0730}" srcOrd="0" destOrd="0" presId="urn:microsoft.com/office/officeart/2005/8/layout/vList2"/>
    <dgm:cxn modelId="{41BCC0FF-9FD2-47E1-8C54-74013131134C}" srcId="{0E545261-8F5E-4A44-8ED2-5B5D5BE7F748}" destId="{B85A1C66-20B5-4DBD-B3AA-BC443EA870D5}" srcOrd="2" destOrd="0" parTransId="{805F2AEF-6B9B-4C5D-874F-AB92B9452015}" sibTransId="{04F5F2C7-817B-4D9F-9530-13627F53163D}"/>
    <dgm:cxn modelId="{3118CFF5-3B30-40E1-9221-503C870A2A16}" type="presParOf" srcId="{00383A5B-4726-4CD0-B094-DF103F36354E}" destId="{9064C4F8-0211-4C06-A5CC-65177F1E0730}" srcOrd="0" destOrd="0" presId="urn:microsoft.com/office/officeart/2005/8/layout/vList2"/>
    <dgm:cxn modelId="{B0C5DCEA-D230-44FD-BA79-38907C35190A}" type="presParOf" srcId="{00383A5B-4726-4CD0-B094-DF103F36354E}" destId="{8124B413-DAE2-4139-8560-B8440EDE9253}" srcOrd="1" destOrd="0" presId="urn:microsoft.com/office/officeart/2005/8/layout/vList2"/>
    <dgm:cxn modelId="{6B99006F-63C9-4C5E-BD0F-586E12578E58}" type="presParOf" srcId="{00383A5B-4726-4CD0-B094-DF103F36354E}" destId="{84169441-9E69-47EB-B3BF-42D4265BD750}" srcOrd="2" destOrd="0" presId="urn:microsoft.com/office/officeart/2005/8/layout/vList2"/>
    <dgm:cxn modelId="{8A34C940-10CB-444C-9417-ED2BE7F815BD}" type="presParOf" srcId="{00383A5B-4726-4CD0-B094-DF103F36354E}" destId="{5077CE50-6D6E-470E-A325-F97D4EBA0801}" srcOrd="3" destOrd="0" presId="urn:microsoft.com/office/officeart/2005/8/layout/vList2"/>
    <dgm:cxn modelId="{CC36AB6A-9686-4BCB-9E5B-9E6D54CAE723}" type="presParOf" srcId="{00383A5B-4726-4CD0-B094-DF103F36354E}" destId="{8D77C65F-C5E2-4A6B-9569-0E3233A9BFC5}" srcOrd="4" destOrd="0" presId="urn:microsoft.com/office/officeart/2005/8/layout/vList2"/>
    <dgm:cxn modelId="{DB2EB8D0-9452-43BC-AA3A-5B228B0FD521}" type="presParOf" srcId="{00383A5B-4726-4CD0-B094-DF103F36354E}" destId="{A5108724-9342-4B5B-99D2-ED82BE17BA9E}" srcOrd="5" destOrd="0" presId="urn:microsoft.com/office/officeart/2005/8/layout/vList2"/>
    <dgm:cxn modelId="{88CED411-8E25-4410-8C16-2BFB7C63B909}" type="presParOf" srcId="{00383A5B-4726-4CD0-B094-DF103F36354E}" destId="{107F5282-A2EB-4FE1-8CD5-A6E52FC967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75786-79C0-4A2A-A117-AA75F12F43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C08BB-6AB1-45C3-A9DE-21BDE2AC1E1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Apuvälineiden hankinta osaksi asiakaslähtöistä ja osallistavaa toimintaa!</a:t>
          </a:r>
          <a:endParaRPr lang="en-US"/>
        </a:p>
      </dgm:t>
    </dgm:pt>
    <dgm:pt modelId="{5830D44A-871A-4492-8850-24639EA49E49}" type="parTrans" cxnId="{B93313B3-FF30-4E4F-8F9C-C10B23024CCC}">
      <dgm:prSet/>
      <dgm:spPr/>
      <dgm:t>
        <a:bodyPr/>
        <a:lstStyle/>
        <a:p>
          <a:endParaRPr lang="en-US"/>
        </a:p>
      </dgm:t>
    </dgm:pt>
    <dgm:pt modelId="{0FFF21CB-DAF2-4723-ACBF-40FA1BFA77B9}" type="sibTrans" cxnId="{B93313B3-FF30-4E4F-8F9C-C10B23024CCC}">
      <dgm:prSet/>
      <dgm:spPr/>
      <dgm:t>
        <a:bodyPr/>
        <a:lstStyle/>
        <a:p>
          <a:endParaRPr lang="en-US"/>
        </a:p>
      </dgm:t>
    </dgm:pt>
    <dgm:pt modelId="{2CB660D4-D726-4528-810C-7093D01710F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Elämänlaadun parantaminen</a:t>
          </a:r>
          <a:endParaRPr lang="en-US"/>
        </a:p>
      </dgm:t>
    </dgm:pt>
    <dgm:pt modelId="{1ADF192A-8717-4AF4-AAEC-3C6BF0158CD8}" type="parTrans" cxnId="{272A9BFE-175B-4EAC-BB68-49BF468FD91D}">
      <dgm:prSet/>
      <dgm:spPr/>
      <dgm:t>
        <a:bodyPr/>
        <a:lstStyle/>
        <a:p>
          <a:endParaRPr lang="en-US"/>
        </a:p>
      </dgm:t>
    </dgm:pt>
    <dgm:pt modelId="{7014A641-1FFF-4AD6-885B-27F74771A583}" type="sibTrans" cxnId="{272A9BFE-175B-4EAC-BB68-49BF468FD91D}">
      <dgm:prSet/>
      <dgm:spPr/>
      <dgm:t>
        <a:bodyPr/>
        <a:lstStyle/>
        <a:p>
          <a:endParaRPr lang="en-US"/>
        </a:p>
      </dgm:t>
    </dgm:pt>
    <dgm:pt modelId="{F0FF65F1-23BF-4542-B3A4-FFBED3AB3DF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Osallisuuden kokemus</a:t>
          </a:r>
          <a:endParaRPr lang="en-US"/>
        </a:p>
      </dgm:t>
    </dgm:pt>
    <dgm:pt modelId="{7F61B0F3-C3DF-41BB-A4D9-F32B718197DE}" type="parTrans" cxnId="{BFD305AF-67BD-4937-8460-3BA09F64C54F}">
      <dgm:prSet/>
      <dgm:spPr/>
      <dgm:t>
        <a:bodyPr/>
        <a:lstStyle/>
        <a:p>
          <a:endParaRPr lang="en-US"/>
        </a:p>
      </dgm:t>
    </dgm:pt>
    <dgm:pt modelId="{FE27A730-365F-47D9-A28B-95474AE84E03}" type="sibTrans" cxnId="{BFD305AF-67BD-4937-8460-3BA09F64C54F}">
      <dgm:prSet/>
      <dgm:spPr/>
      <dgm:t>
        <a:bodyPr/>
        <a:lstStyle/>
        <a:p>
          <a:endParaRPr lang="en-US"/>
        </a:p>
      </dgm:t>
    </dgm:pt>
    <dgm:pt modelId="{A0BB14F1-F150-4A55-9FAA-6152C6B1123D}" type="pres">
      <dgm:prSet presAssocID="{D5075786-79C0-4A2A-A117-AA75F12F4388}" presName="root" presStyleCnt="0">
        <dgm:presLayoutVars>
          <dgm:dir/>
          <dgm:resizeHandles val="exact"/>
        </dgm:presLayoutVars>
      </dgm:prSet>
      <dgm:spPr/>
    </dgm:pt>
    <dgm:pt modelId="{3EE5850B-6735-4816-8461-BEDA8376F71F}" type="pres">
      <dgm:prSet presAssocID="{1FFC08BB-6AB1-45C3-A9DE-21BDE2AC1E13}" presName="compNode" presStyleCnt="0"/>
      <dgm:spPr/>
    </dgm:pt>
    <dgm:pt modelId="{101E3602-6B62-4F62-9CD8-5084CD897F8F}" type="pres">
      <dgm:prSet presAssocID="{1FFC08BB-6AB1-45C3-A9DE-21BDE2AC1E13}" presName="bgRect" presStyleLbl="bgShp" presStyleIdx="0" presStyleCnt="3"/>
      <dgm:spPr/>
    </dgm:pt>
    <dgm:pt modelId="{96553C6C-EDEB-4E26-9EC5-58C2332D11FF}" type="pres">
      <dgm:prSet presAssocID="{1FFC08BB-6AB1-45C3-A9DE-21BDE2AC1E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15F889E9-66FE-4031-AE7D-E1CA4E015948}" type="pres">
      <dgm:prSet presAssocID="{1FFC08BB-6AB1-45C3-A9DE-21BDE2AC1E13}" presName="spaceRect" presStyleCnt="0"/>
      <dgm:spPr/>
    </dgm:pt>
    <dgm:pt modelId="{A47E91B9-E147-48CE-B433-8B26392E126D}" type="pres">
      <dgm:prSet presAssocID="{1FFC08BB-6AB1-45C3-A9DE-21BDE2AC1E13}" presName="parTx" presStyleLbl="revTx" presStyleIdx="0" presStyleCnt="3">
        <dgm:presLayoutVars>
          <dgm:chMax val="0"/>
          <dgm:chPref val="0"/>
        </dgm:presLayoutVars>
      </dgm:prSet>
      <dgm:spPr/>
    </dgm:pt>
    <dgm:pt modelId="{36641B32-025A-4E44-BB07-8139DE480542}" type="pres">
      <dgm:prSet presAssocID="{0FFF21CB-DAF2-4723-ACBF-40FA1BFA77B9}" presName="sibTrans" presStyleCnt="0"/>
      <dgm:spPr/>
    </dgm:pt>
    <dgm:pt modelId="{4A194B60-B7B0-4ADC-BBAE-7EB23502E4FE}" type="pres">
      <dgm:prSet presAssocID="{2CB660D4-D726-4528-810C-7093D01710FF}" presName="compNode" presStyleCnt="0"/>
      <dgm:spPr/>
    </dgm:pt>
    <dgm:pt modelId="{04B55295-5305-45BC-8CFF-0DA86A995849}" type="pres">
      <dgm:prSet presAssocID="{2CB660D4-D726-4528-810C-7093D01710FF}" presName="bgRect" presStyleLbl="bgShp" presStyleIdx="1" presStyleCnt="3"/>
      <dgm:spPr/>
    </dgm:pt>
    <dgm:pt modelId="{ED3148A6-E90D-4F98-A0E1-20E867297341}" type="pres">
      <dgm:prSet presAssocID="{2CB660D4-D726-4528-810C-7093D01710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40239BA-D7C7-41C1-BB89-453B0C139CB0}" type="pres">
      <dgm:prSet presAssocID="{2CB660D4-D726-4528-810C-7093D01710FF}" presName="spaceRect" presStyleCnt="0"/>
      <dgm:spPr/>
    </dgm:pt>
    <dgm:pt modelId="{142A212B-8019-4835-A59B-732943BF2A4A}" type="pres">
      <dgm:prSet presAssocID="{2CB660D4-D726-4528-810C-7093D01710FF}" presName="parTx" presStyleLbl="revTx" presStyleIdx="1" presStyleCnt="3">
        <dgm:presLayoutVars>
          <dgm:chMax val="0"/>
          <dgm:chPref val="0"/>
        </dgm:presLayoutVars>
      </dgm:prSet>
      <dgm:spPr/>
    </dgm:pt>
    <dgm:pt modelId="{1A0D1A69-5B06-4541-9E58-0F39D8F044FA}" type="pres">
      <dgm:prSet presAssocID="{7014A641-1FFF-4AD6-885B-27F74771A583}" presName="sibTrans" presStyleCnt="0"/>
      <dgm:spPr/>
    </dgm:pt>
    <dgm:pt modelId="{BAF20920-E9A5-4778-9D20-970ECA9196E8}" type="pres">
      <dgm:prSet presAssocID="{F0FF65F1-23BF-4542-B3A4-FFBED3AB3DF0}" presName="compNode" presStyleCnt="0"/>
      <dgm:spPr/>
    </dgm:pt>
    <dgm:pt modelId="{AF76537E-7C3C-46F8-8B1F-0A24F8920D6A}" type="pres">
      <dgm:prSet presAssocID="{F0FF65F1-23BF-4542-B3A4-FFBED3AB3DF0}" presName="bgRect" presStyleLbl="bgShp" presStyleIdx="2" presStyleCnt="3"/>
      <dgm:spPr/>
    </dgm:pt>
    <dgm:pt modelId="{193259A8-04CF-4750-A0C0-80BCE647430B}" type="pres">
      <dgm:prSet presAssocID="{F0FF65F1-23BF-4542-B3A4-FFBED3AB3D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BEE034BC-DCB2-4580-8EA4-73104F1B6664}" type="pres">
      <dgm:prSet presAssocID="{F0FF65F1-23BF-4542-B3A4-FFBED3AB3DF0}" presName="spaceRect" presStyleCnt="0"/>
      <dgm:spPr/>
    </dgm:pt>
    <dgm:pt modelId="{0F8770A1-4F4D-48F6-90D4-7D5F6B929DF4}" type="pres">
      <dgm:prSet presAssocID="{F0FF65F1-23BF-4542-B3A4-FFBED3AB3D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1C19529-95D9-4A13-B2B9-2EE8EE2A4367}" type="presOf" srcId="{2CB660D4-D726-4528-810C-7093D01710FF}" destId="{142A212B-8019-4835-A59B-732943BF2A4A}" srcOrd="0" destOrd="0" presId="urn:microsoft.com/office/officeart/2018/2/layout/IconVerticalSolidList"/>
    <dgm:cxn modelId="{3CA13F40-6A52-461E-AC52-F63BEB8AC9A9}" type="presOf" srcId="{1FFC08BB-6AB1-45C3-A9DE-21BDE2AC1E13}" destId="{A47E91B9-E147-48CE-B433-8B26392E126D}" srcOrd="0" destOrd="0" presId="urn:microsoft.com/office/officeart/2018/2/layout/IconVerticalSolidList"/>
    <dgm:cxn modelId="{70E2D34A-147D-4799-BF9F-AD31F4EB57F0}" type="presOf" srcId="{F0FF65F1-23BF-4542-B3A4-FFBED3AB3DF0}" destId="{0F8770A1-4F4D-48F6-90D4-7D5F6B929DF4}" srcOrd="0" destOrd="0" presId="urn:microsoft.com/office/officeart/2018/2/layout/IconVerticalSolidList"/>
    <dgm:cxn modelId="{BFD305AF-67BD-4937-8460-3BA09F64C54F}" srcId="{D5075786-79C0-4A2A-A117-AA75F12F4388}" destId="{F0FF65F1-23BF-4542-B3A4-FFBED3AB3DF0}" srcOrd="2" destOrd="0" parTransId="{7F61B0F3-C3DF-41BB-A4D9-F32B718197DE}" sibTransId="{FE27A730-365F-47D9-A28B-95474AE84E03}"/>
    <dgm:cxn modelId="{B93313B3-FF30-4E4F-8F9C-C10B23024CCC}" srcId="{D5075786-79C0-4A2A-A117-AA75F12F4388}" destId="{1FFC08BB-6AB1-45C3-A9DE-21BDE2AC1E13}" srcOrd="0" destOrd="0" parTransId="{5830D44A-871A-4492-8850-24639EA49E49}" sibTransId="{0FFF21CB-DAF2-4723-ACBF-40FA1BFA77B9}"/>
    <dgm:cxn modelId="{70C2BBD8-F2F7-40AC-AD13-4B6B1DBB8C55}" type="presOf" srcId="{D5075786-79C0-4A2A-A117-AA75F12F4388}" destId="{A0BB14F1-F150-4A55-9FAA-6152C6B1123D}" srcOrd="0" destOrd="0" presId="urn:microsoft.com/office/officeart/2018/2/layout/IconVerticalSolidList"/>
    <dgm:cxn modelId="{272A9BFE-175B-4EAC-BB68-49BF468FD91D}" srcId="{D5075786-79C0-4A2A-A117-AA75F12F4388}" destId="{2CB660D4-D726-4528-810C-7093D01710FF}" srcOrd="1" destOrd="0" parTransId="{1ADF192A-8717-4AF4-AAEC-3C6BF0158CD8}" sibTransId="{7014A641-1FFF-4AD6-885B-27F74771A583}"/>
    <dgm:cxn modelId="{EE1970DA-D5E8-4E4F-BF2A-A2FE7E672E86}" type="presParOf" srcId="{A0BB14F1-F150-4A55-9FAA-6152C6B1123D}" destId="{3EE5850B-6735-4816-8461-BEDA8376F71F}" srcOrd="0" destOrd="0" presId="urn:microsoft.com/office/officeart/2018/2/layout/IconVerticalSolidList"/>
    <dgm:cxn modelId="{DF6FCADE-79BB-471B-A869-1A8F29D19D61}" type="presParOf" srcId="{3EE5850B-6735-4816-8461-BEDA8376F71F}" destId="{101E3602-6B62-4F62-9CD8-5084CD897F8F}" srcOrd="0" destOrd="0" presId="urn:microsoft.com/office/officeart/2018/2/layout/IconVerticalSolidList"/>
    <dgm:cxn modelId="{A79551D3-8D03-409C-9D95-E20A5F241E31}" type="presParOf" srcId="{3EE5850B-6735-4816-8461-BEDA8376F71F}" destId="{96553C6C-EDEB-4E26-9EC5-58C2332D11FF}" srcOrd="1" destOrd="0" presId="urn:microsoft.com/office/officeart/2018/2/layout/IconVerticalSolidList"/>
    <dgm:cxn modelId="{74CEDF70-7FDE-429F-A62D-0CE74A7E19B8}" type="presParOf" srcId="{3EE5850B-6735-4816-8461-BEDA8376F71F}" destId="{15F889E9-66FE-4031-AE7D-E1CA4E015948}" srcOrd="2" destOrd="0" presId="urn:microsoft.com/office/officeart/2018/2/layout/IconVerticalSolidList"/>
    <dgm:cxn modelId="{5DC12543-3BD2-480F-B4BF-8D09F5D9EDD0}" type="presParOf" srcId="{3EE5850B-6735-4816-8461-BEDA8376F71F}" destId="{A47E91B9-E147-48CE-B433-8B26392E126D}" srcOrd="3" destOrd="0" presId="urn:microsoft.com/office/officeart/2018/2/layout/IconVerticalSolidList"/>
    <dgm:cxn modelId="{F92E7EB2-3510-42C9-81BA-78DAA5FB8040}" type="presParOf" srcId="{A0BB14F1-F150-4A55-9FAA-6152C6B1123D}" destId="{36641B32-025A-4E44-BB07-8139DE480542}" srcOrd="1" destOrd="0" presId="urn:microsoft.com/office/officeart/2018/2/layout/IconVerticalSolidList"/>
    <dgm:cxn modelId="{781789B2-DDF9-475E-9A23-3E6C2629B4F4}" type="presParOf" srcId="{A0BB14F1-F150-4A55-9FAA-6152C6B1123D}" destId="{4A194B60-B7B0-4ADC-BBAE-7EB23502E4FE}" srcOrd="2" destOrd="0" presId="urn:microsoft.com/office/officeart/2018/2/layout/IconVerticalSolidList"/>
    <dgm:cxn modelId="{308BE538-FD66-44EB-BCAC-E1EF982E4910}" type="presParOf" srcId="{4A194B60-B7B0-4ADC-BBAE-7EB23502E4FE}" destId="{04B55295-5305-45BC-8CFF-0DA86A995849}" srcOrd="0" destOrd="0" presId="urn:microsoft.com/office/officeart/2018/2/layout/IconVerticalSolidList"/>
    <dgm:cxn modelId="{B221DE43-B0F0-4A53-B801-1FCE91B07F15}" type="presParOf" srcId="{4A194B60-B7B0-4ADC-BBAE-7EB23502E4FE}" destId="{ED3148A6-E90D-4F98-A0E1-20E867297341}" srcOrd="1" destOrd="0" presId="urn:microsoft.com/office/officeart/2018/2/layout/IconVerticalSolidList"/>
    <dgm:cxn modelId="{9108F524-F572-4FD8-B1ED-636947C1CB0D}" type="presParOf" srcId="{4A194B60-B7B0-4ADC-BBAE-7EB23502E4FE}" destId="{B40239BA-D7C7-41C1-BB89-453B0C139CB0}" srcOrd="2" destOrd="0" presId="urn:microsoft.com/office/officeart/2018/2/layout/IconVerticalSolidList"/>
    <dgm:cxn modelId="{006BBF23-7777-444D-B375-74CDA66627E6}" type="presParOf" srcId="{4A194B60-B7B0-4ADC-BBAE-7EB23502E4FE}" destId="{142A212B-8019-4835-A59B-732943BF2A4A}" srcOrd="3" destOrd="0" presId="urn:microsoft.com/office/officeart/2018/2/layout/IconVerticalSolidList"/>
    <dgm:cxn modelId="{613DE5C9-CE63-44DC-B5C3-842CF29EA6F4}" type="presParOf" srcId="{A0BB14F1-F150-4A55-9FAA-6152C6B1123D}" destId="{1A0D1A69-5B06-4541-9E58-0F39D8F044FA}" srcOrd="3" destOrd="0" presId="urn:microsoft.com/office/officeart/2018/2/layout/IconVerticalSolidList"/>
    <dgm:cxn modelId="{29F4723B-9881-4A66-A181-FE1247A93596}" type="presParOf" srcId="{A0BB14F1-F150-4A55-9FAA-6152C6B1123D}" destId="{BAF20920-E9A5-4778-9D20-970ECA9196E8}" srcOrd="4" destOrd="0" presId="urn:microsoft.com/office/officeart/2018/2/layout/IconVerticalSolidList"/>
    <dgm:cxn modelId="{5BD04056-B739-44BE-B09F-F116E9B27076}" type="presParOf" srcId="{BAF20920-E9A5-4778-9D20-970ECA9196E8}" destId="{AF76537E-7C3C-46F8-8B1F-0A24F8920D6A}" srcOrd="0" destOrd="0" presId="urn:microsoft.com/office/officeart/2018/2/layout/IconVerticalSolidList"/>
    <dgm:cxn modelId="{27906F95-D4EB-4966-89D6-EA33D18CF95D}" type="presParOf" srcId="{BAF20920-E9A5-4778-9D20-970ECA9196E8}" destId="{193259A8-04CF-4750-A0C0-80BCE647430B}" srcOrd="1" destOrd="0" presId="urn:microsoft.com/office/officeart/2018/2/layout/IconVerticalSolidList"/>
    <dgm:cxn modelId="{FDE6F3BE-646C-43E2-B193-569A0479ACF4}" type="presParOf" srcId="{BAF20920-E9A5-4778-9D20-970ECA9196E8}" destId="{BEE034BC-DCB2-4580-8EA4-73104F1B6664}" srcOrd="2" destOrd="0" presId="urn:microsoft.com/office/officeart/2018/2/layout/IconVerticalSolidList"/>
    <dgm:cxn modelId="{59795404-C096-4859-B619-90A69FC3C9B5}" type="presParOf" srcId="{BAF20920-E9A5-4778-9D20-970ECA9196E8}" destId="{0F8770A1-4F4D-48F6-90D4-7D5F6B929D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1BA72-B270-43DE-B0E2-C8817E900175}">
      <dsp:nvSpPr>
        <dsp:cNvPr id="0" name=""/>
        <dsp:cNvSpPr/>
      </dsp:nvSpPr>
      <dsp:spPr>
        <a:xfrm>
          <a:off x="0" y="423277"/>
          <a:ext cx="6797675" cy="15588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Asiakaslähtöisyys tarkoittaa asiakkaan arvostamista, eettisyyttä, osallistumista, yksilöllisyyttä ja demokratiaa.</a:t>
          </a:r>
          <a:endParaRPr lang="en-US" sz="2200" kern="1200"/>
        </a:p>
      </dsp:txBody>
      <dsp:txXfrm>
        <a:off x="76098" y="499375"/>
        <a:ext cx="6645479" cy="1406682"/>
      </dsp:txXfrm>
    </dsp:sp>
    <dsp:sp modelId="{E9D571A2-4A7E-4B39-913E-37491D8BFCAC}">
      <dsp:nvSpPr>
        <dsp:cNvPr id="0" name=""/>
        <dsp:cNvSpPr/>
      </dsp:nvSpPr>
      <dsp:spPr>
        <a:xfrm>
          <a:off x="0" y="2045516"/>
          <a:ext cx="6797675" cy="1558878"/>
        </a:xfrm>
        <a:prstGeom prst="roundRect">
          <a:avLst/>
        </a:prstGeom>
        <a:solidFill>
          <a:schemeClr val="accent2">
            <a:hueOff val="-81595"/>
            <a:satOff val="-4716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Asiakkaan täytyy pystyä saavuttamaan palvelut helposti ja niiden täytyy olla helposti käytettäviä. </a:t>
          </a:r>
          <a:endParaRPr lang="en-US" sz="2200" kern="1200"/>
        </a:p>
      </dsp:txBody>
      <dsp:txXfrm>
        <a:off x="76098" y="2121614"/>
        <a:ext cx="6645479" cy="1406682"/>
      </dsp:txXfrm>
    </dsp:sp>
    <dsp:sp modelId="{6249C772-3554-4D0D-B52F-56ACCF607360}">
      <dsp:nvSpPr>
        <dsp:cNvPr id="0" name=""/>
        <dsp:cNvSpPr/>
      </dsp:nvSpPr>
      <dsp:spPr>
        <a:xfrm>
          <a:off x="0" y="3667755"/>
          <a:ext cx="6797675" cy="1558878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Jotta palveluita voitaisiin kehittää, palveluiden tuottajan täytyy olla valmis kommunikoimaan asiakaskunnan kanssa ja tuntemaan asiakaskunta sen verran hyvin, että palveluita voidaan räätälöidä sille sopiviksi.  (Väestöliitto)</a:t>
          </a:r>
          <a:endParaRPr lang="en-US" sz="2200" kern="1200"/>
        </a:p>
      </dsp:txBody>
      <dsp:txXfrm>
        <a:off x="76098" y="3743853"/>
        <a:ext cx="6645479" cy="1406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85FA-03DD-4F45-B230-765C8255D817}">
      <dsp:nvSpPr>
        <dsp:cNvPr id="0" name=""/>
        <dsp:cNvSpPr/>
      </dsp:nvSpPr>
      <dsp:spPr>
        <a:xfrm>
          <a:off x="0" y="8316"/>
          <a:ext cx="6797675" cy="2770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Asiakaslähtöisyyttä on myös se, että tarvittaessa asiakkaalta pyydetään suostumus häntä koskevien toimenpideraporttien luovuttamisesta eteenpäin.</a:t>
          </a:r>
          <a:endParaRPr lang="en-US" sz="3200" kern="1200"/>
        </a:p>
      </dsp:txBody>
      <dsp:txXfrm>
        <a:off x="135248" y="143564"/>
        <a:ext cx="6527179" cy="2500063"/>
      </dsp:txXfrm>
    </dsp:sp>
    <dsp:sp modelId="{1EEA486C-88BE-4101-B358-F93B51C28B51}">
      <dsp:nvSpPr>
        <dsp:cNvPr id="0" name=""/>
        <dsp:cNvSpPr/>
      </dsp:nvSpPr>
      <dsp:spPr>
        <a:xfrm>
          <a:off x="0" y="2871036"/>
          <a:ext cx="6797675" cy="2770559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Esimerkiksi lähettävä taho antaa asiakasta koskevan terveystiedon työvalmentajalle, sekä muun tarvittavan tiedon – asiakkaan kirjallisella suostumuksella!</a:t>
          </a:r>
          <a:endParaRPr lang="en-US" sz="3200" kern="1200"/>
        </a:p>
      </dsp:txBody>
      <dsp:txXfrm>
        <a:off x="135248" y="3006284"/>
        <a:ext cx="6527179" cy="2500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E639-7467-4B18-9E6C-B0FF4ED646AE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D440C-E5E6-46F3-A80E-67669C09F811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on sitä, että ensisijalla on asiakkaan ja hänen perheensä tukeminen ja palveluiden tarve. </a:t>
          </a:r>
          <a:endParaRPr lang="en-US" sz="2800" kern="1200"/>
        </a:p>
      </dsp:txBody>
      <dsp:txXfrm>
        <a:off x="0" y="0"/>
        <a:ext cx="6797675" cy="1412477"/>
      </dsp:txXfrm>
    </dsp:sp>
    <dsp:sp modelId="{C78925D3-6B48-4B57-A4C5-23728BE3BF79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2A398-1B52-4552-936F-018CEE3F5EE3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Tärkeää on vahvistaa asiakkaan omia voimavaroja ja tavoitteena on yhdessä tekeminen asiakkaan kanssa. </a:t>
          </a:r>
          <a:endParaRPr lang="en-US" sz="2800" kern="1200"/>
        </a:p>
      </dsp:txBody>
      <dsp:txXfrm>
        <a:off x="0" y="1412477"/>
        <a:ext cx="6797675" cy="1412477"/>
      </dsp:txXfrm>
    </dsp:sp>
    <dsp:sp modelId="{EF0E37F8-59BB-4518-A153-02E8622E7FEF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FE1FC-D07A-4FD5-A290-226C5B3F7DB6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Asiakaslähtöinen palvelu lisää myös asiakkaan ja palveluntuottajan välistä avoimuutta ja luottamusta. </a:t>
          </a:r>
          <a:endParaRPr lang="en-US" sz="2800" kern="1200"/>
        </a:p>
      </dsp:txBody>
      <dsp:txXfrm>
        <a:off x="0" y="2824955"/>
        <a:ext cx="6797675" cy="1412477"/>
      </dsp:txXfrm>
    </dsp:sp>
    <dsp:sp modelId="{1E578FB2-8959-4781-B9BC-2077A37AEC4E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24536-8B88-4178-A91B-7CB293F5700A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Se, että asiakas otetaan kumppaniksi, voi vahvistaa tämän elämän hallintaa ja voimaantumista. (Keronen 2013)</a:t>
          </a:r>
          <a:endParaRPr lang="en-US" sz="2800" kern="1200"/>
        </a:p>
      </dsp:txBody>
      <dsp:txXfrm>
        <a:off x="0" y="4237433"/>
        <a:ext cx="6797675" cy="1412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C4F8-0211-4C06-A5CC-65177F1E0730}">
      <dsp:nvSpPr>
        <dsp:cNvPr id="0" name=""/>
        <dsp:cNvSpPr/>
      </dsp:nvSpPr>
      <dsp:spPr>
        <a:xfrm>
          <a:off x="0" y="56915"/>
          <a:ext cx="679767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0" i="0" kern="1200"/>
            <a:t>- kaikkien kansalaisten sujuvaa osallistumista työntekoon</a:t>
          </a:r>
          <a:endParaRPr lang="en-US" sz="3300" kern="1200"/>
        </a:p>
      </dsp:txBody>
      <dsp:txXfrm>
        <a:off x="64083" y="120998"/>
        <a:ext cx="6669509" cy="1184574"/>
      </dsp:txXfrm>
    </dsp:sp>
    <dsp:sp modelId="{84169441-9E69-47EB-B3BF-42D4265BD750}">
      <dsp:nvSpPr>
        <dsp:cNvPr id="0" name=""/>
        <dsp:cNvSpPr/>
      </dsp:nvSpPr>
      <dsp:spPr>
        <a:xfrm>
          <a:off x="0" y="1464695"/>
          <a:ext cx="6797675" cy="1312740"/>
        </a:xfrm>
        <a:prstGeom prst="roundRect">
          <a:avLst/>
        </a:prstGeom>
        <a:solidFill>
          <a:schemeClr val="accent2">
            <a:hueOff val="-54397"/>
            <a:satOff val="-3144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- </a:t>
          </a:r>
          <a:r>
            <a:rPr lang="fi-FI" sz="3300" b="0" i="0" kern="1200"/>
            <a:t>harrastuksiin</a:t>
          </a:r>
          <a:endParaRPr lang="en-US" sz="3300" kern="1200"/>
        </a:p>
      </dsp:txBody>
      <dsp:txXfrm>
        <a:off x="64083" y="1528778"/>
        <a:ext cx="6669509" cy="1184574"/>
      </dsp:txXfrm>
    </dsp:sp>
    <dsp:sp modelId="{8D77C65F-C5E2-4A6B-9569-0E3233A9BFC5}">
      <dsp:nvSpPr>
        <dsp:cNvPr id="0" name=""/>
        <dsp:cNvSpPr/>
      </dsp:nvSpPr>
      <dsp:spPr>
        <a:xfrm>
          <a:off x="0" y="2872476"/>
          <a:ext cx="6797675" cy="1312740"/>
        </a:xfrm>
        <a:prstGeom prst="roundRect">
          <a:avLst/>
        </a:prstGeom>
        <a:solidFill>
          <a:schemeClr val="accent2">
            <a:hueOff val="-108793"/>
            <a:satOff val="-6288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- </a:t>
          </a:r>
          <a:r>
            <a:rPr lang="fi-FI" sz="3300" b="0" i="0" kern="1200"/>
            <a:t>kulttuuriin </a:t>
          </a:r>
          <a:endParaRPr lang="en-US" sz="3300" kern="1200"/>
        </a:p>
      </dsp:txBody>
      <dsp:txXfrm>
        <a:off x="64083" y="2936559"/>
        <a:ext cx="6669509" cy="1184574"/>
      </dsp:txXfrm>
    </dsp:sp>
    <dsp:sp modelId="{107F5282-A2EB-4FE1-8CD5-A6E52FC9676D}">
      <dsp:nvSpPr>
        <dsp:cNvPr id="0" name=""/>
        <dsp:cNvSpPr/>
      </dsp:nvSpPr>
      <dsp:spPr>
        <a:xfrm>
          <a:off x="0" y="4280256"/>
          <a:ext cx="6797675" cy="1312740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0" i="0" kern="1200"/>
            <a:t>- opiskeluun</a:t>
          </a:r>
          <a:endParaRPr lang="en-US" sz="3300" kern="1200"/>
        </a:p>
      </dsp:txBody>
      <dsp:txXfrm>
        <a:off x="64083" y="4344339"/>
        <a:ext cx="6669509" cy="118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E3602-6B62-4F62-9CD8-5084CD897F8F}">
      <dsp:nvSpPr>
        <dsp:cNvPr id="0" name=""/>
        <dsp:cNvSpPr/>
      </dsp:nvSpPr>
      <dsp:spPr>
        <a:xfrm>
          <a:off x="0" y="491"/>
          <a:ext cx="10058399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53C6C-EDEB-4E26-9EC5-58C2332D11FF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E91B9-E147-48CE-B433-8B26392E126D}">
      <dsp:nvSpPr>
        <dsp:cNvPr id="0" name=""/>
        <dsp:cNvSpPr/>
      </dsp:nvSpPr>
      <dsp:spPr>
        <a:xfrm>
          <a:off x="1327384" y="491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Apuvälineiden hankinta osaksi asiakaslähtöistä ja osallistavaa toimintaa!</a:t>
          </a:r>
          <a:endParaRPr lang="en-US" sz="2500" kern="1200"/>
        </a:p>
      </dsp:txBody>
      <dsp:txXfrm>
        <a:off x="1327384" y="491"/>
        <a:ext cx="8731015" cy="1149250"/>
      </dsp:txXfrm>
    </dsp:sp>
    <dsp:sp modelId="{04B55295-5305-45BC-8CFF-0DA86A995849}">
      <dsp:nvSpPr>
        <dsp:cNvPr id="0" name=""/>
        <dsp:cNvSpPr/>
      </dsp:nvSpPr>
      <dsp:spPr>
        <a:xfrm>
          <a:off x="0" y="1437054"/>
          <a:ext cx="10058399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148A6-E90D-4F98-A0E1-20E867297341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A212B-8019-4835-A59B-732943BF2A4A}">
      <dsp:nvSpPr>
        <dsp:cNvPr id="0" name=""/>
        <dsp:cNvSpPr/>
      </dsp:nvSpPr>
      <dsp:spPr>
        <a:xfrm>
          <a:off x="1327384" y="1437054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Elämänlaadun parantaminen</a:t>
          </a:r>
          <a:endParaRPr lang="en-US" sz="2500" kern="1200"/>
        </a:p>
      </dsp:txBody>
      <dsp:txXfrm>
        <a:off x="1327384" y="1437054"/>
        <a:ext cx="8731015" cy="1149250"/>
      </dsp:txXfrm>
    </dsp:sp>
    <dsp:sp modelId="{AF76537E-7C3C-46F8-8B1F-0A24F8920D6A}">
      <dsp:nvSpPr>
        <dsp:cNvPr id="0" name=""/>
        <dsp:cNvSpPr/>
      </dsp:nvSpPr>
      <dsp:spPr>
        <a:xfrm>
          <a:off x="0" y="2873618"/>
          <a:ext cx="10058399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259A8-04CF-4750-A0C0-80BCE647430B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770A1-4F4D-48F6-90D4-7D5F6B929DF4}">
      <dsp:nvSpPr>
        <dsp:cNvPr id="0" name=""/>
        <dsp:cNvSpPr/>
      </dsp:nvSpPr>
      <dsp:spPr>
        <a:xfrm>
          <a:off x="1327384" y="2873618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Osallisuuden kokemus</a:t>
          </a:r>
          <a:endParaRPr lang="en-US" sz="2500" kern="1200"/>
        </a:p>
      </dsp:txBody>
      <dsp:txXfrm>
        <a:off x="1327384" y="2873618"/>
        <a:ext cx="8731015" cy="114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6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97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3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9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9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6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28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1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4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F08AC3-C368-4C94-A368-7C5F334A9892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24E6D1-7271-4DF6-BC20-882E744E40EA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hitysvammaliitto.fi/tikoteekki/" TargetMode="External"/><Relationship Id="rId2" Type="http://schemas.openxmlformats.org/officeDocument/2006/relationships/hyperlink" Target="http://www.esteeton.fi/portal/fi/esk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ietyoelamaan.fi/keinot-tyokyvyn-tueksi/tyoelamassa/toimeentulo-ja-etuudet/tyoolosuhteiden-jarjestelytuk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etyoelamaan.fi/keinot-tyokyvyn-tueksi/tyoelamassa/kuntoutus_koulutus/apuvalineet-ammatillisena-kuntoutuksena/" TargetMode="External"/><Relationship Id="rId2" Type="http://schemas.openxmlformats.org/officeDocument/2006/relationships/hyperlink" Target="https://www.ttl.fi/tyoymparisto/ergonomian-tietopankk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ietyoelamaan.fi/kohtuullisilla-mukautuksilla-vammaiselle-tyontekijalle-yhdenvertaiset-mahdollisuudet/" TargetMode="External"/><Relationship Id="rId3" Type="http://schemas.openxmlformats.org/officeDocument/2006/relationships/hyperlink" Target="https://www.ttl.fi/tyoymparisto/ergonomian-tietopankki/?luokka=ergonomia" TargetMode="External"/><Relationship Id="rId7" Type="http://schemas.openxmlformats.org/officeDocument/2006/relationships/hyperlink" Target="http://www.vates.fi/tietopaketit/vammaisjarjestojen-tyollisyyspalvelut.html" TargetMode="External"/><Relationship Id="rId2" Type="http://schemas.openxmlformats.org/officeDocument/2006/relationships/hyperlink" Target="http://www.esteeton.fi/portal/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tes.fi/tietopaketit/tyoelaman-esteettomyys.html" TargetMode="External"/><Relationship Id="rId5" Type="http://schemas.openxmlformats.org/officeDocument/2006/relationships/hyperlink" Target="http://www.te-palvelut.fi/te/fi/tyonantajalle/loyda_tyontekija/tukea_rekrytointiin/tyoolosuhteiden_jarjestelytuki/index.html" TargetMode="External"/><Relationship Id="rId4" Type="http://schemas.openxmlformats.org/officeDocument/2006/relationships/hyperlink" Target="http://papunet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finland.fi/globalassets/julkaisut/matkaopa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ukko monivärisiä puisia tikku-ukkoja">
            <a:extLst>
              <a:ext uri="{FF2B5EF4-FFF2-40B4-BE49-F238E27FC236}">
                <a16:creationId xmlns:a16="http://schemas.microsoft.com/office/drawing/2014/main" id="{E7119AAF-13CC-421C-8C6F-54531C383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232" b="65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5225B2-C518-47DB-95FC-5E91A7627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FFFFFF"/>
                </a:solidFill>
              </a:rPr>
              <a:t>ASIAKASLÄHTÖISYYS</a:t>
            </a:r>
            <a:br>
              <a:rPr lang="fi-FI" b="1">
                <a:solidFill>
                  <a:srgbClr val="FFFFFF"/>
                </a:solidFill>
              </a:rPr>
            </a:br>
            <a:r>
              <a:rPr lang="fi-FI" b="1">
                <a:solidFill>
                  <a:srgbClr val="FFFFFF"/>
                </a:solidFill>
              </a:rPr>
              <a:t>VOIMAVARALÄHTÖISYYS</a:t>
            </a:r>
            <a:br>
              <a:rPr lang="fi-FI" b="1">
                <a:solidFill>
                  <a:srgbClr val="FFFFFF"/>
                </a:solidFill>
              </a:rPr>
            </a:br>
            <a:r>
              <a:rPr lang="fi-FI" b="1">
                <a:solidFill>
                  <a:srgbClr val="FFFFFF"/>
                </a:solidFill>
              </a:rPr>
              <a:t>OSALLISUUS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15179C-FD8A-4802-B9E2-F72A11349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rgbClr val="FFFFFF"/>
                </a:solidFill>
              </a:rPr>
              <a:t>Kunto EAT </a:t>
            </a:r>
          </a:p>
          <a:p>
            <a:r>
              <a:rPr lang="fi-FI" sz="2000">
                <a:solidFill>
                  <a:srgbClr val="FFFFFF"/>
                </a:solidFill>
              </a:rPr>
              <a:t>Asiantuntijana toimiminen asiakkaan toimintaympäristössä ja palvelujärjestelmässä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1A9FEA-F0E4-482A-A945-93458474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AAE36-E61D-4F8E-8C72-65C0F1F48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01928-5BA4-4817-820F-2E267B4A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3467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531E10-7B3E-4BF5-9A02-DAB7D40D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Johtajuuden merkitys asiakaslähtöisen palvelun kehittämisessä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7273D7-BAB8-4EB6-B23D-8A746D8FA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 - </a:t>
            </a:r>
            <a:r>
              <a:rPr lang="fi-FI" sz="2800" dirty="0"/>
              <a:t>Johtajalta tarvitaan sitoutumista asiakkaan osallisuuteen arvona ja myöskin sen juurruttamista käytännön työhön. </a:t>
            </a:r>
          </a:p>
          <a:p>
            <a:r>
              <a:rPr lang="fi-FI" sz="2800" dirty="0"/>
              <a:t>- Johtajan oma suhtautumistapa asiakkaisiin toimii mallina alaisille ja koko organisaatiolle.</a:t>
            </a:r>
          </a:p>
          <a:p>
            <a:r>
              <a:rPr lang="fi-FI" sz="2800" dirty="0"/>
              <a:t> - Johtaja voi edistää omaa sitoutumistaan asiakaslähtöisen toiminnan kehittämiseen esimerkiksi osallistumalla kehittämispäiviin, asiakasraateihin ym. tapahtumiin, joissa asiakkaat ovat mukana aktiivisessa roolissa. </a:t>
            </a:r>
          </a:p>
          <a:p>
            <a:r>
              <a:rPr lang="fi-FI" sz="2800" dirty="0"/>
              <a:t>- Johtajan tehtävä on myös  kartoittaa aika ajoin asiakkaiden tilanteet, tarpeet ja näkemykset. </a:t>
            </a:r>
          </a:p>
        </p:txBody>
      </p:sp>
    </p:spTree>
    <p:extLst>
      <p:ext uri="{BB962C8B-B14F-4D97-AF65-F5344CB8AC3E}">
        <p14:creationId xmlns:p14="http://schemas.microsoft.com/office/powerpoint/2010/main" val="273531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8CE7A-4817-4492-825D-AECF37FD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Johtajuuden lisäksi muut resurssit kehittämisessä…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FE586A-5A31-4D2A-8669-5DB9447D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45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sz="2400" dirty="0"/>
              <a:t>Aikaa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Rahaa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Asiakastyytyväisyyskyselyjen, asiakasraatien suunnittelu, markkinointi ja tulosten analysointi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 Työpajoja ja kehittämispäiviä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Lisäksi tarvitaan rohkaisevia ja yllyttäviä ihmisiä suunnittelemaan keskusteluja ja vuorovaikutustilanteita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Tarvittaessa ulkopuolista tukea, että asiakkaat saadaan lähtemään mukaan kehittämiseen</a:t>
            </a:r>
          </a:p>
          <a:p>
            <a:pPr marL="0" indent="0">
              <a:buNone/>
            </a:pPr>
            <a:r>
              <a:rPr lang="fi-FI" sz="2400" dirty="0"/>
              <a:t>Asiakaslähtöisyyden kehittäminen ei kuitenkaan synny itsestään ilman lisäresursseja ja ajattelutavan muutosta.</a:t>
            </a:r>
          </a:p>
        </p:txBody>
      </p:sp>
    </p:spTree>
    <p:extLst>
      <p:ext uri="{BB962C8B-B14F-4D97-AF65-F5344CB8AC3E}">
        <p14:creationId xmlns:p14="http://schemas.microsoft.com/office/powerpoint/2010/main" val="15885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F30A06-E404-48D2-AA87-668D6E77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algn="ctr"/>
            <a:r>
              <a:rPr lang="fi-FI" sz="2800" dirty="0"/>
              <a:t>Palvelujärjestelmän uudistamistyön yksi keskeinen tavoite on lisätä asiakaslähtöisyyttä, saavutettavuutta ja yhdenvertaisuutta  palvelujärjestelmässä. Tavoitteisiin päästään vahvistamalla asiakasosallisuuden toteutumista.</a:t>
            </a:r>
          </a:p>
          <a:p>
            <a:pPr algn="ctr"/>
            <a:r>
              <a:rPr lang="fi-FI" sz="2800" dirty="0"/>
              <a:t>-thl.fi-</a:t>
            </a:r>
          </a:p>
        </p:txBody>
      </p:sp>
    </p:spTree>
    <p:extLst>
      <p:ext uri="{BB962C8B-B14F-4D97-AF65-F5344CB8AC3E}">
        <p14:creationId xmlns:p14="http://schemas.microsoft.com/office/powerpoint/2010/main" val="372241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E2ACB4-D37C-4F84-9863-DF114366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fi-FI" sz="2800" b="1" dirty="0"/>
              <a:t>VOIMAVARALÄHTÖISYYS</a:t>
            </a:r>
          </a:p>
        </p:txBody>
      </p:sp>
      <p:pic>
        <p:nvPicPr>
          <p:cNvPr id="5" name="Picture 4" descr="Labyrintti">
            <a:extLst>
              <a:ext uri="{FF2B5EF4-FFF2-40B4-BE49-F238E27FC236}">
                <a16:creationId xmlns:a16="http://schemas.microsoft.com/office/drawing/2014/main" id="{D7CE729F-B902-4BF9-A81C-478766128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4" r="9667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41FB9C-E960-457D-B277-80CC7873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3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pPr algn="ctr"/>
            <a:r>
              <a:rPr lang="fi-FI" sz="2800" dirty="0"/>
              <a:t>Voimavaralähtöiset menetelmät korostavat vahvuuksia ja yksilön / perheen itsemääräämistä pikemmin kuin rajoituksia.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84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BDF910-C2A2-4447-8E6C-FA700B9B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048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Keskeiset voimavaroja antavat </a:t>
            </a:r>
            <a:r>
              <a:rPr lang="fi-FI" b="1" dirty="0"/>
              <a:t>ja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kuormittavat tekijät ovat: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43109-7CDE-41D8-81DD-83C0830CA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302935"/>
            <a:ext cx="49377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omat lapsuuden kokemukset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terveys ja elämäntavat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parisuhde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äitiyteen ja isyyteen kasvu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vanhemmuus</a:t>
            </a:r>
          </a:p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545785-0E9B-460A-8E80-1A0F8FB1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301240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lapsen hoito ja kasvatus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tukiverkosto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työllisyys ja taloudellinen tilanne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asuminen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800" dirty="0"/>
              <a:t>- tulevaisuuden näkymät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7F6FB4-CA12-47B5-8845-8EF930E9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352" y="189192"/>
            <a:ext cx="6368142" cy="1108235"/>
          </a:xfrm>
        </p:spPr>
        <p:txBody>
          <a:bodyPr>
            <a:normAutofit/>
          </a:bodyPr>
          <a:lstStyle/>
          <a:p>
            <a:r>
              <a:rPr lang="fi-FI" dirty="0"/>
              <a:t>OSALLISUUS</a:t>
            </a:r>
          </a:p>
        </p:txBody>
      </p:sp>
      <p:pic>
        <p:nvPicPr>
          <p:cNvPr id="5" name="Picture 4" descr="Suuri laskuvarjohyppääjien ryhmä taivaalla">
            <a:extLst>
              <a:ext uri="{FF2B5EF4-FFF2-40B4-BE49-F238E27FC236}">
                <a16:creationId xmlns:a16="http://schemas.microsoft.com/office/drawing/2014/main" id="{ACA7AC8B-F5DE-4245-A1D3-DDBB00979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8" r="2689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161DC8-E042-46BC-844B-3B16A1CE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297427"/>
            <a:ext cx="6368142" cy="5671817"/>
          </a:xfrm>
        </p:spPr>
        <p:txBody>
          <a:bodyPr>
            <a:normAutofit/>
          </a:bodyPr>
          <a:lstStyle/>
          <a:p>
            <a:r>
              <a:rPr lang="fi-FI" sz="2400" dirty="0"/>
              <a:t>- </a:t>
            </a:r>
            <a:r>
              <a:rPr lang="fi-FI" sz="2800" dirty="0"/>
              <a:t> Ihmisten kuuleminen ja vaikutusmahdollisuuksien lisääminen itseään koskevissa päätöksissä, palveluissa ja niiden kehittämisessä on osallisuutta parhaimmillaan. </a:t>
            </a:r>
          </a:p>
          <a:p>
            <a:r>
              <a:rPr lang="fi-FI" dirty="0"/>
              <a:t>(Sosiaali- ja terveysministeriön julkaisuja 2011)</a:t>
            </a:r>
          </a:p>
          <a:p>
            <a:r>
              <a:rPr lang="fi-FI" sz="2800" dirty="0"/>
              <a:t>- Asiakasosallisuus tarkoittaa palveluiden käyttäjien osallistumista ja vaikuttamista</a:t>
            </a:r>
            <a:r>
              <a:rPr lang="fi-FI" sz="2800" b="1" dirty="0"/>
              <a:t> </a:t>
            </a:r>
          </a:p>
          <a:p>
            <a:pPr lvl="6"/>
            <a:r>
              <a:rPr lang="fi-FI" sz="2400" dirty="0"/>
              <a:t>omaan palveluun sekä </a:t>
            </a:r>
          </a:p>
          <a:p>
            <a:pPr lvl="6"/>
            <a:r>
              <a:rPr lang="fi-FI" sz="2400" dirty="0"/>
              <a:t>omaa palvelua laajemmin palveluiden, palveluketjujen sekä palvelukokonaisuuksien ideointiin, suunnitteluun, kehittämiseen, toteuttamiseen ja arviointiin. 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03675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3AA73-11B5-4AB2-A1C0-8C31AAEF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3200" dirty="0"/>
              <a:t>- Asiakkaan kokemus osallisuudesta lisää hyvinvointia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3200" dirty="0"/>
              <a:t>- asiakasosallisuuden toteutuminen auttaa kehittämään vaikuttavia palveluita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3200" dirty="0"/>
              <a:t>- Asiakasosallisuus tuo kokemustiedon näkyväksi ammatillisen ja tieteellisen tiedon rinnalle</a:t>
            </a:r>
          </a:p>
        </p:txBody>
      </p:sp>
    </p:spTree>
    <p:extLst>
      <p:ext uri="{BB962C8B-B14F-4D97-AF65-F5344CB8AC3E}">
        <p14:creationId xmlns:p14="http://schemas.microsoft.com/office/powerpoint/2010/main" val="193055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A21C9-F02E-46A6-89CD-80C826A8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b="1" dirty="0"/>
              <a:t>Osallisuuden edistäminen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863C82-7DE1-4E21-A0DE-2EB092006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600" dirty="0"/>
              <a:t>Osallisuuden vahvistamisessa sosiaali- ja terveysministeriön vastuulla ovat</a:t>
            </a:r>
          </a:p>
          <a:p>
            <a:pPr lvl="2"/>
            <a:r>
              <a:rPr lang="fi-FI" sz="2600" dirty="0"/>
              <a:t>köyhyyden ja syrjäytymisen ehkäiseminen</a:t>
            </a:r>
          </a:p>
          <a:p>
            <a:pPr lvl="2"/>
            <a:r>
              <a:rPr lang="fi-FI" sz="2600" dirty="0"/>
              <a:t>asumisen tukeminen palveluilla ja asumistuella</a:t>
            </a:r>
          </a:p>
          <a:p>
            <a:pPr lvl="2"/>
            <a:r>
              <a:rPr lang="fi-FI" sz="2600" dirty="0"/>
              <a:t>vammaispoliittiset kysymykset</a:t>
            </a:r>
          </a:p>
          <a:p>
            <a:pPr lvl="2"/>
            <a:r>
              <a:rPr lang="fi-FI" sz="2600" dirty="0"/>
              <a:t>romanipoliittiset kysymykset</a:t>
            </a:r>
          </a:p>
          <a:p>
            <a:pPr lvl="2"/>
            <a:r>
              <a:rPr lang="fi-FI" sz="2600" dirty="0"/>
              <a:t>maahanmuuttajien ja muiden erityisryhmien hyvinvointi ja terveys</a:t>
            </a:r>
          </a:p>
          <a:p>
            <a:pPr lvl="2"/>
            <a:r>
              <a:rPr lang="fi-FI" sz="2600" dirty="0"/>
              <a:t>sosiaalisen hyvinvoinnin vahvistaminen</a:t>
            </a:r>
          </a:p>
          <a:p>
            <a:pPr lvl="2"/>
            <a:r>
              <a:rPr lang="fi-FI" sz="2600" dirty="0"/>
              <a:t>viimesijaisen toimeentulon turvaaminen</a:t>
            </a:r>
          </a:p>
          <a:p>
            <a:pPr marL="384048" lvl="2" indent="0">
              <a:buNone/>
            </a:pPr>
            <a:r>
              <a:rPr lang="fi-FI" sz="2600" dirty="0"/>
              <a:t> ( stm.fi)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0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A4D78EE-FC97-4CB1-9C06-981FFACE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2" y="274320"/>
            <a:ext cx="11738548" cy="622653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8DDAE56-E9D2-49E2-BA8D-5331EC443AC4}"/>
              </a:ext>
            </a:extLst>
          </p:cNvPr>
          <p:cNvSpPr txBox="1"/>
          <p:nvPr/>
        </p:nvSpPr>
        <p:spPr>
          <a:xfrm>
            <a:off x="8442960" y="6187440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Thl.fi</a:t>
            </a:r>
          </a:p>
        </p:txBody>
      </p:sp>
    </p:spTree>
    <p:extLst>
      <p:ext uri="{BB962C8B-B14F-4D97-AF65-F5344CB8AC3E}">
        <p14:creationId xmlns:p14="http://schemas.microsoft.com/office/powerpoint/2010/main" val="173063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263DBE-CC0B-496C-9614-89501DF5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643467"/>
            <a:ext cx="3467569" cy="5571066"/>
          </a:xfrm>
        </p:spPr>
        <p:txBody>
          <a:bodyPr anchor="ctr"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ESTEETTÖMYYS, SAAVUTETTAVUUS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E1B931-86A3-484E-A655-EE858EA5A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643467"/>
            <a:ext cx="6104288" cy="5571065"/>
          </a:xfrm>
        </p:spPr>
        <p:txBody>
          <a:bodyPr anchor="ctr">
            <a:normAutofit/>
          </a:bodyPr>
          <a:lstStyle/>
          <a:p>
            <a:pPr fontAlgn="ctr"/>
            <a:r>
              <a:rPr lang="fi-FI" sz="1800" dirty="0">
                <a:solidFill>
                  <a:srgbClr val="FFFFFF"/>
                </a:solidFill>
              </a:rPr>
              <a:t> </a:t>
            </a:r>
          </a:p>
          <a:p>
            <a:pPr fontAlgn="ctr"/>
            <a:r>
              <a:rPr lang="fi-FI" sz="2800" dirty="0">
                <a:solidFill>
                  <a:srgbClr val="FFFFFF"/>
                </a:solidFill>
              </a:rPr>
              <a:t>Esteettömyydessä on kyse ihmisten moninaisuuden huomioonottamisesta rakennetun ympäristön suunnittelussa ja toteuttamisessa. </a:t>
            </a:r>
          </a:p>
          <a:p>
            <a:pPr fontAlgn="ctr"/>
            <a:r>
              <a:rPr lang="fi-FI" sz="2800" dirty="0">
                <a:solidFill>
                  <a:srgbClr val="FFFFFF"/>
                </a:solidFill>
              </a:rPr>
              <a:t>Se merkitsee palvelujen saavutettavuutta, välineiden käytettävyyttä, tiedon ymmärrettävyyttä ja mahdollisuutta osallistua itseä koskevaan päätöksentekoon. </a:t>
            </a:r>
          </a:p>
          <a:p>
            <a:pPr fontAlgn="ctr"/>
            <a:r>
              <a:rPr lang="fi-FI" sz="1800" dirty="0">
                <a:solidFill>
                  <a:srgbClr val="FFFFFF"/>
                </a:solidFill>
              </a:rPr>
              <a:t>(invalidiliitto.fi)</a:t>
            </a:r>
          </a:p>
        </p:txBody>
      </p:sp>
    </p:spTree>
    <p:extLst>
      <p:ext uri="{BB962C8B-B14F-4D97-AF65-F5344CB8AC3E}">
        <p14:creationId xmlns:p14="http://schemas.microsoft.com/office/powerpoint/2010/main" val="111154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160119-210B-4355-ABCC-3B26BA51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i-FI" sz="2800">
                <a:solidFill>
                  <a:srgbClr val="FFFFFF"/>
                </a:solidFill>
              </a:rPr>
              <a:t>ASIAKASLÄHTÖISYYS ???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45AA593-8BCC-42A8-B2E0-7665BDA3B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4192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50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D09D1E-546C-4122-9FE9-82AF1E07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i-FI" sz="3600">
                <a:solidFill>
                  <a:srgbClr val="FFFFFF"/>
                </a:solidFill>
              </a:rPr>
              <a:t>Esteettömyys tarkoittaa myös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09E2385-19E0-43EE-B61C-4A219396F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3830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63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57897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54BC57-EF15-4E1E-BF22-4B237AD3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643467"/>
            <a:ext cx="3467569" cy="5571066"/>
          </a:xfrm>
        </p:spPr>
        <p:txBody>
          <a:bodyPr anchor="ctr">
            <a:normAutofit/>
          </a:bodyPr>
          <a:lstStyle/>
          <a:p>
            <a:r>
              <a:rPr lang="fi-FI" sz="3200" dirty="0">
                <a:solidFill>
                  <a:srgbClr val="333333"/>
                </a:solidFill>
                <a:latin typeface="Source Sans Pro" panose="020B0503030403020204" pitchFamily="34" charset="0"/>
              </a:rPr>
              <a:t>Esteettömyys työpaikalla </a:t>
            </a:r>
            <a:endParaRPr lang="fi-FI" sz="31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578973" y="0"/>
            <a:ext cx="761302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2CED4-E255-4F54-9DA2-31D161B3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643467"/>
            <a:ext cx="6104288" cy="557106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tarkoittaa fyysistä (rakennettu ympäristö, liikkuminen, turvallisuus, aistiesteettömyys)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psyykkistä syrjäytymisen ehkäisy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kokemus arvostetuksi tulemisesta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eheä identiteetti 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sosiaalista esteettömyyttä (työpaikan ilmapiiri, asenteet)</a:t>
            </a:r>
            <a:endParaRPr lang="fi-FI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3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6933E6-0652-4216-B7FB-DCFC787C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meidän toimipaikassa on huomioitu esteettömyys??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FF780A-35AE-41E8-8EF8-3F66EDC4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2800" dirty="0"/>
              <a:t>- liikuntarajoitteisuus</a:t>
            </a:r>
          </a:p>
          <a:p>
            <a:r>
              <a:rPr lang="fi-FI" sz="2800" dirty="0"/>
              <a:t>- pyörätuolilla liikkuminen</a:t>
            </a:r>
          </a:p>
          <a:p>
            <a:r>
              <a:rPr lang="fi-FI" sz="2800" dirty="0"/>
              <a:t>- näkövammaisuus</a:t>
            </a:r>
          </a:p>
          <a:p>
            <a:r>
              <a:rPr lang="fi-FI" sz="2800" dirty="0"/>
              <a:t>- kuulovammaisuus</a:t>
            </a:r>
          </a:p>
          <a:p>
            <a:r>
              <a:rPr lang="fi-FI" sz="2800" dirty="0"/>
              <a:t>- lyhyt kasvuiset</a:t>
            </a:r>
          </a:p>
          <a:p>
            <a:r>
              <a:rPr lang="fi-FI" sz="2800" dirty="0"/>
              <a:t>- muut, ketkä??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385EF6D-B0BD-4226-B3EB-D2F3C62A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0304"/>
            <a:ext cx="3731487" cy="24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9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87FD96-6920-4A35-AFFC-C0434A1F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6CA9F-1877-4AB6-95D3-9EC3A3F9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Invalidiliiton </a:t>
            </a:r>
            <a:r>
              <a:rPr lang="fi-FI" sz="2800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2"/>
              </a:rPr>
              <a:t>Esteettömyyskeskus ESKE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muun muassa tekee esteettömyyteen liittyvää vaikuttamistoimintaa, jakaa tietoa, kouluttaa ja neuvoo, </a:t>
            </a:r>
          </a:p>
          <a:p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samoin Kehitysvammaliiton tietotekniikka- ja kommunikaatiokeskus </a:t>
            </a:r>
            <a:r>
              <a:rPr lang="fi-FI" sz="2800" b="1" i="0" u="none" strike="noStrike" dirty="0" err="1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3"/>
              </a:rPr>
              <a:t>Tikoteekki</a:t>
            </a:r>
            <a:r>
              <a:rPr lang="fi-FI" sz="2800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3"/>
              </a:rPr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7543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B9277-0344-4319-845E-98368B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Työnantaja voi hakea tukea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D2F357-F810-4A80-8C13-BA2DE0E7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2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Työnantaja voi saada </a:t>
            </a:r>
            <a:r>
              <a:rPr lang="fi-FI" sz="2800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2"/>
              </a:rPr>
              <a:t>työolosuhteiden järjestelytukea</a:t>
            </a:r>
            <a:r>
              <a:rPr lang="fi-FI" sz="2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jos työhön palkattavan tai työssä jo olevan henkilön vamma tai sairaus edellyttää uusia työvälineitä tai kalusteita, muutostöitä työpaikalla tai apua työssä toiselta työntekijältä. Tuen määrä on enintään 4 000 €/henkilö.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84358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10366C-A89A-48BA-91CF-27A788A7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r>
              <a:rPr lang="fi-FI" sz="3600">
                <a:latin typeface="Source Sans Pro" panose="020B0503030403020204" pitchFamily="34" charset="0"/>
              </a:rPr>
              <a:t>Apuvälineet</a:t>
            </a:r>
            <a:br>
              <a:rPr lang="fi-FI" sz="3600">
                <a:latin typeface="Source Sans Pro" panose="020B0503030403020204" pitchFamily="34" charset="0"/>
              </a:rPr>
            </a:br>
            <a:endParaRPr lang="fi-FI" sz="3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6A1561-4E27-49C5-99D8-2BE8345B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anchor="ctr">
            <a:normAutofit/>
          </a:bodyPr>
          <a:lstStyle/>
          <a:p>
            <a:r>
              <a:rPr lang="fi-FI" b="0" i="0" dirty="0">
                <a:effectLst/>
                <a:latin typeface="Source Sans Pro" panose="020B0503030403020204" pitchFamily="34" charset="0"/>
              </a:rPr>
              <a:t>Apuvälineen tarve henkilön arjessa arvioidaan käyttäjälähtöisesti, oikea-aikaisesti ja yksilöllisesti. Arvioinnissa on otettava huomioon apuvälineen tarvitsijan toimintakyky, elämäntilanne ja elinympäristön apuvälineen toimivuudelle asettamat vaatimukset. Työterveyslaitos tarjoaa kattavan</a:t>
            </a:r>
            <a:r>
              <a:rPr lang="fi-FI" b="0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tietopankin</a:t>
            </a:r>
            <a:r>
              <a:rPr lang="fi-FI" b="0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ergonomiaa koskevan tietopankin.</a:t>
            </a:r>
          </a:p>
          <a:p>
            <a:r>
              <a:rPr lang="fi-FI" b="0" i="0" dirty="0">
                <a:effectLst/>
                <a:latin typeface="Source Sans Pro" panose="020B0503030403020204" pitchFamily="34" charset="0"/>
              </a:rPr>
              <a:t>Kela voi ammatillisena kuntoutuksena järjestää ja korvata henkilölle sairauden, vian tai vamman vuoksi tarpeelliset kalliit ja vaativat apuvälineet työelämään tähtäävästä opiskelusta tai työstä selviytymiseksi. Lue lisää</a:t>
            </a:r>
            <a:r>
              <a:rPr lang="fi-FI" b="0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Apuvälineet ammatillisena kuntoutuksena</a:t>
            </a:r>
            <a:r>
              <a:rPr lang="fi-FI" b="0" i="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b="0" i="0" dirty="0">
                <a:effectLst/>
                <a:latin typeface="Source Sans Pro" panose="020B0503030403020204" pitchFamily="34" charset="0"/>
              </a:rPr>
              <a:t>-sivulta.</a:t>
            </a:r>
          </a:p>
          <a:p>
            <a:r>
              <a:rPr lang="fi-FI" b="0" i="0" dirty="0">
                <a:effectLst/>
                <a:latin typeface="Source Sans Pro" panose="020B0503030403020204" pitchFamily="34" charset="0"/>
              </a:rPr>
              <a:t>Vakuutusyhtiöt korvaavat lääketieteellisin perustein tarvittavia apuvälineitä, kun apuvälinetarpeen syynä on työtapaturma, ammattitauti tai liikennevahinko. Apuvälineet korvataan vakuutuksen ehtojen mukaisesti, kysy lisätietoja vakuutusyhtiöstä.</a:t>
            </a:r>
          </a:p>
          <a:p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5B19B-E7BB-4060-B12F-3CDA8EF1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647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D488A4-30A4-49AA-8168-A197D208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Apuvälineet - asiakaslähtöisyys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9DD8DE4-196B-4F22-819B-F08144EFE5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44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DD050-1AC5-44A3-ABF5-A8CD4C95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7A5E"/>
                </a:solidFill>
                <a:latin typeface="Source Sans Pro" panose="020B0503030403020204" pitchFamily="34" charset="0"/>
              </a:rPr>
              <a:t>Lue lisää esteettömyydestä</a:t>
            </a:r>
            <a:br>
              <a:rPr lang="fi-FI" dirty="0">
                <a:solidFill>
                  <a:srgbClr val="007A5E"/>
                </a:solidFill>
                <a:latin typeface="Source Sans Pro" panose="020B050303040302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346FD0-5C31-4E2D-A5FD-9A022CF2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2"/>
              </a:rPr>
              <a:t>Esteettömyystiedon keskus ESKE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3"/>
              </a:rPr>
              <a:t>Ergonomian tietopankki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4"/>
              </a:rPr>
              <a:t>Papunet – selkeää ja saavutettavaa viestintää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5"/>
              </a:rPr>
              <a:t>TE-palvelut: Työolosuhteiden järjestelytuki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1" i="0" u="none" strike="noStrike" dirty="0" err="1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6"/>
              </a:rPr>
              <a:t>Vates</a:t>
            </a:r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6"/>
              </a:rPr>
              <a:t>: Työelämän saavutettavuus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1" i="0" u="none" strike="noStrike" dirty="0" err="1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7"/>
              </a:rPr>
              <a:t>Vates</a:t>
            </a:r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7"/>
              </a:rPr>
              <a:t>: Järjestöjen työllisyyspalvelut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1" i="0" u="none" strike="noStrike" dirty="0">
                <a:solidFill>
                  <a:srgbClr val="00523F"/>
                </a:solidFill>
                <a:effectLst/>
                <a:latin typeface="Source Sans Pro" panose="020B0503030403020204" pitchFamily="34" charset="0"/>
                <a:hlinkClick r:id="rId8"/>
              </a:rPr>
              <a:t>Lakimies Liisa Murron bloggaus: Kohtuullisilla mukautuksilla vammaiselle työntekijälle yhdenvertaiset mahdollisuudet</a:t>
            </a:r>
            <a:endParaRPr lang="fi-FI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453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E26A5-6B13-4BE5-9842-F9ABE019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Millaisia meidän asiakkaat on???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45625-F895-4DFD-AC9E-E6ED449C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Parityöskentely: MITÄ – MISSÄ – KENELLE – MIKSI ?</a:t>
            </a:r>
          </a:p>
          <a:p>
            <a:pPr lvl="2"/>
            <a:endParaRPr lang="fi-FI" sz="2200" dirty="0"/>
          </a:p>
          <a:p>
            <a:pPr lvl="5"/>
            <a:r>
              <a:rPr lang="fi-FI" sz="2400" dirty="0"/>
              <a:t>- </a:t>
            </a:r>
            <a:r>
              <a:rPr lang="fi-FI" sz="2800" dirty="0"/>
              <a:t>TUNNISTA ASIAKKAIDEN TARPEET</a:t>
            </a:r>
          </a:p>
          <a:p>
            <a:pPr lvl="5"/>
            <a:r>
              <a:rPr lang="fi-FI" sz="2800" dirty="0"/>
              <a:t>- VASTAAKO PALVELU TARPEISIIN?</a:t>
            </a:r>
          </a:p>
          <a:p>
            <a:pPr lvl="5"/>
            <a:r>
              <a:rPr lang="fi-FI" sz="2800" dirty="0"/>
              <a:t>- ONKO PALVELULLA MAHDOLLISTA SAAVUTTAA SILLE ASETETUT TAVOITTEET?</a:t>
            </a:r>
          </a:p>
          <a:p>
            <a:pPr lvl="5"/>
            <a:r>
              <a:rPr lang="fi-FI" sz="2800" dirty="0"/>
              <a:t>- MITÄ PITÄISI MUUTTAA?</a:t>
            </a:r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E457B0-7203-48E8-905A-195A086C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10" y="4253653"/>
            <a:ext cx="3608070" cy="20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0E5679-5191-449E-910E-6CF1B989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i-FI" sz="3600">
                <a:solidFill>
                  <a:srgbClr val="FFFFFF"/>
                </a:solidFill>
              </a:rPr>
              <a:t>TOIMIIKO YHTEISTYÖ, JATKO-OHJAUS??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6E75362-FAA0-4A8E-ACC4-A19311CCD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4837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87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789CA1-0F7F-4012-82F8-5EA148BF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i-FI" sz="3300">
                <a:solidFill>
                  <a:srgbClr val="FFFFFF"/>
                </a:solidFill>
              </a:rPr>
              <a:t>Asiakaslähtöinen ajattelutapa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22CD7E46-9329-4F58-9D4D-B76C62EC5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6664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48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EA5935-2B0A-48A4-8F89-01331EEE5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68880"/>
            <a:ext cx="10058400" cy="3400214"/>
          </a:xfrm>
        </p:spPr>
        <p:txBody>
          <a:bodyPr/>
          <a:lstStyle/>
          <a:p>
            <a:r>
              <a:rPr lang="fi-FI" sz="3600" dirty="0"/>
              <a:t>Voit ladata netistä Tekesin</a:t>
            </a:r>
          </a:p>
          <a:p>
            <a:r>
              <a:rPr lang="fi-FI" sz="3600" dirty="0"/>
              <a:t> ”Matkaopas asiakaslähtöiseen sosiaali- ja terveyspalveluiden kehittämiseen” (2011)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281/2011 Matkaopas asiakaslähtöisten sosiaali- ja terveyspalvelujen kehittämiseen (businessfinland.fi)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7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CBD5B7-6502-40A0-9B24-8E36DB6B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fi-FI" sz="3400"/>
              <a:t>ASIAKASLÄHTÖISEN PALVELUN KEHITTÄMINEN 6 osa-aluetta (TEKES)</a:t>
            </a:r>
          </a:p>
        </p:txBody>
      </p:sp>
      <p:pic>
        <p:nvPicPr>
          <p:cNvPr id="5" name="Picture 4" descr="Suuri laskuvarjohyppääjien ryhmä taivaalla">
            <a:extLst>
              <a:ext uri="{FF2B5EF4-FFF2-40B4-BE49-F238E27FC236}">
                <a16:creationId xmlns:a16="http://schemas.microsoft.com/office/drawing/2014/main" id="{89EF4ADA-A822-4DE3-9B4E-74024C998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8" r="2689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2E3675-7748-4991-B09E-4FEB5901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r>
              <a:rPr lang="fi-FI" sz="2800" b="1" dirty="0"/>
              <a:t>Ensimmäisessä</a:t>
            </a:r>
            <a:r>
              <a:rPr lang="fi-FI" sz="2800" dirty="0"/>
              <a:t> osa-alueessa asiakkaalle kerrotaan palveluista, hänen oikeuksistaan ja velvollisuuksistaan ja mahdollisuuksista vaikuttaa eri vaiheissa palveluprosessia.</a:t>
            </a:r>
          </a:p>
          <a:p>
            <a:endParaRPr lang="fi-FI" sz="2800" dirty="0"/>
          </a:p>
          <a:p>
            <a:r>
              <a:rPr lang="fi-FI" sz="2800" b="1" dirty="0"/>
              <a:t>Toinen</a:t>
            </a:r>
            <a:r>
              <a:rPr lang="fi-FI" sz="2800" dirty="0"/>
              <a:t> osa-alue on asiakkaan osallisuuden lisäämistä, mikä tarkoittaa, että asiakkaalle on tehtävä tilaa ja hänen on annettava tehdä valintoja.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47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97BBF7-F1F0-4FAF-8C50-6B951F75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600" b="1" dirty="0"/>
              <a:t>Kolmas</a:t>
            </a:r>
            <a:r>
              <a:rPr lang="fi-FI" sz="3600" dirty="0"/>
              <a:t> askel on se, että palveluiden muodon, sisällön ja jakelukanavien kehittämisellä pyritään siihen, että asiakasta kuullaan kehittämisen eri vaiheissa.</a:t>
            </a:r>
          </a:p>
          <a:p>
            <a:endParaRPr lang="fi-FI" sz="3600" dirty="0"/>
          </a:p>
          <a:p>
            <a:r>
              <a:rPr lang="fi-FI" sz="3600" b="1" dirty="0"/>
              <a:t>Neljännessä</a:t>
            </a:r>
            <a:r>
              <a:rPr lang="fi-FI" sz="3600" dirty="0"/>
              <a:t> vaiheessa syvennetään asiakasymmärrystä. Asiakastietoja kerätään ja niitä hyödynnetään.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619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DC9094-1364-4375-A46D-EED0CFDF8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b="1" dirty="0"/>
              <a:t>Viidennessä</a:t>
            </a:r>
            <a:r>
              <a:rPr lang="fi-FI" sz="3200" dirty="0"/>
              <a:t> osa-alueessa yritetään muuttaa palveluntuottajan organisaation asenteita ja palvelukulttuuria. Tässä vaiheessa on hyvä tunnistaa esteet asennemuutokselle.</a:t>
            </a:r>
          </a:p>
          <a:p>
            <a:endParaRPr lang="fi-FI" sz="3200" dirty="0"/>
          </a:p>
          <a:p>
            <a:r>
              <a:rPr lang="fi-FI" sz="3200" b="1" dirty="0"/>
              <a:t>Kuudentena</a:t>
            </a:r>
            <a:r>
              <a:rPr lang="fi-FI" sz="3200" dirty="0"/>
              <a:t> ja viimeisenä vaiheena on johtaminen, jonka avulla organisaation toimintatapoja ja asenteita muutetaan.</a:t>
            </a:r>
          </a:p>
          <a:p>
            <a:r>
              <a:rPr lang="fi-FI" sz="3200" dirty="0"/>
              <a:t> </a:t>
            </a:r>
            <a:r>
              <a:rPr lang="fi-FI" dirty="0"/>
              <a:t>(Soikkeli, P.&amp; Uosukainen, L.  2012)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21264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Kelta-oranss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1033</Words>
  <Application>Microsoft Office PowerPoint</Application>
  <PresentationFormat>Laajakuva</PresentationFormat>
  <Paragraphs>132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Source Sans Pro</vt:lpstr>
      <vt:lpstr>Wingdings</vt:lpstr>
      <vt:lpstr>Retro</vt:lpstr>
      <vt:lpstr>ASIAKASLÄHTÖISYYS VOIMAVARALÄHTÖISYYS OSALLISUUS</vt:lpstr>
      <vt:lpstr>ASIAKASLÄHTÖISYYS ???</vt:lpstr>
      <vt:lpstr>Millaisia meidän asiakkaat on???</vt:lpstr>
      <vt:lpstr>TOIMIIKO YHTEISTYÖ, JATKO-OHJAUS??</vt:lpstr>
      <vt:lpstr>Asiakaslähtöinen ajattelutapa </vt:lpstr>
      <vt:lpstr>PowerPoint-esitys</vt:lpstr>
      <vt:lpstr>ASIAKASLÄHTÖISEN PALVELUN KEHITTÄMINEN 6 osa-aluetta (TEKES)</vt:lpstr>
      <vt:lpstr>PowerPoint-esitys</vt:lpstr>
      <vt:lpstr>PowerPoint-esitys</vt:lpstr>
      <vt:lpstr>Johtajuuden merkitys asiakaslähtöisen palvelun kehittämisessä</vt:lpstr>
      <vt:lpstr>Johtajuuden lisäksi muut resurssit kehittämisessä…</vt:lpstr>
      <vt:lpstr>PowerPoint-esitys</vt:lpstr>
      <vt:lpstr>VOIMAVARALÄHTÖISYYS</vt:lpstr>
      <vt:lpstr>    Keskeiset voimavaroja antavat ja  kuormittavat tekijät ovat: </vt:lpstr>
      <vt:lpstr>OSALLISUUS</vt:lpstr>
      <vt:lpstr>PowerPoint-esitys</vt:lpstr>
      <vt:lpstr>Osallisuuden edistäminen</vt:lpstr>
      <vt:lpstr>PowerPoint-esitys</vt:lpstr>
      <vt:lpstr>ESTEETTÖMYYS, SAAVUTETTAVUUS</vt:lpstr>
      <vt:lpstr>Esteettömyys tarkoittaa myös</vt:lpstr>
      <vt:lpstr>Esteettömyys työpaikalla </vt:lpstr>
      <vt:lpstr>Miten meidän toimipaikassa on huomioitu esteettömyys??</vt:lpstr>
      <vt:lpstr>PowerPoint-esitys</vt:lpstr>
      <vt:lpstr>Työnantaja voi hakea tukea</vt:lpstr>
      <vt:lpstr>Apuvälineet </vt:lpstr>
      <vt:lpstr>Apuvälineet - asiakaslähtöisyys</vt:lpstr>
      <vt:lpstr>Lue lisää esteettömyydestä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ASIAKASLÄHTÖISYYS VOIMAVARALÄHTÖISYYS OSALLISUUS</dc:title>
  <dc:creator>Sirke Yrjösuuri</dc:creator>
  <cp:lastModifiedBy>Sirke Väkevä</cp:lastModifiedBy>
  <cp:revision>19</cp:revision>
  <dcterms:created xsi:type="dcterms:W3CDTF">2019-10-01T14:20:09Z</dcterms:created>
  <dcterms:modified xsi:type="dcterms:W3CDTF">2021-03-09T15:20:19Z</dcterms:modified>
</cp:coreProperties>
</file>