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2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6805613" cy="99441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87CC0FA-56E2-4CB9-8734-47A4C0EA2A21}" v="89" dt="2019-03-06T10:41:26.260"/>
    <p1510:client id="{11B2097D-AF2E-42D0-BEEC-3991D11B94B3}" v="57" dt="2019-03-06T11:05:52.663"/>
  </p1510:revLst>
</p1510:revInfo>
</file>

<file path=ppt/tableStyles.xml><?xml version="1.0" encoding="utf-8"?>
<a:tblStyleLst xmlns:a="http://schemas.openxmlformats.org/drawingml/2006/main" def="{7301AB41-F1E0-498C-A8BB-95E237C3D274}">
  <a:tblStyle styleId="{7301AB41-F1E0-498C-A8BB-95E237C3D274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7F0F4"/>
          </a:solidFill>
        </a:fill>
      </a:tcStyle>
    </a:wholeTbl>
    <a:band1H>
      <a:tcTxStyle/>
      <a:tcStyle>
        <a:tcBdr/>
        <a:fill>
          <a:solidFill>
            <a:srgbClr val="CCDFE8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CDFE8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22A529F5-A9A8-476A-B794-C8ECA46C97A4}" styleName="Table_1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1">
              <a:alpha val="20000"/>
            </a:schemeClr>
          </a:solidFill>
        </a:fill>
      </a:tcStyle>
    </a:band1V>
    <a:band2V>
      <a:tcTxStyle/>
      <a:tcStyle>
        <a:tcBdr/>
      </a:tcStyle>
    </a:band2V>
    <a:lastCol>
      <a:tcTxStyle b="on" i="off"/>
      <a:tcStyle>
        <a:tcBdr/>
      </a:tcStyle>
    </a:lastCol>
    <a:firstCol>
      <a:tcTxStyle b="on" i="off"/>
      <a:tcStyle>
        <a:tcBdr/>
      </a:tcStyle>
    </a:firstCol>
    <a:lastRow>
      <a:tcTxStyle b="on" i="off"/>
      <a:tcStyle>
        <a:tcBdr>
          <a:top>
            <a:ln w="127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rgbClr val="FFFFFF">
              <a:alpha val="0"/>
            </a:srgbClr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/>
      <a:tcStyle>
        <a:tcBdr>
          <a:bottom>
            <a:ln w="127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rgbClr val="FFFFFF">
              <a:alpha val="0"/>
            </a:srgbClr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147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iiri Seitaniemi" userId="c19ede6246728ed0" providerId="LiveId" clId="{11B2097D-AF2E-42D0-BEEC-3991D11B94B3}"/>
    <pc:docChg chg="modSld">
      <pc:chgData name="Siiri Seitaniemi" userId="c19ede6246728ed0" providerId="LiveId" clId="{11B2097D-AF2E-42D0-BEEC-3991D11B94B3}" dt="2019-03-06T11:05:52.663" v="56"/>
      <pc:docMkLst>
        <pc:docMk/>
      </pc:docMkLst>
      <pc:sldChg chg="modAnim">
        <pc:chgData name="Siiri Seitaniemi" userId="c19ede6246728ed0" providerId="LiveId" clId="{11B2097D-AF2E-42D0-BEEC-3991D11B94B3}" dt="2019-03-06T11:01:06.850" v="2"/>
        <pc:sldMkLst>
          <pc:docMk/>
          <pc:sldMk cId="0" sldId="257"/>
        </pc:sldMkLst>
      </pc:sldChg>
      <pc:sldChg chg="modAnim">
        <pc:chgData name="Siiri Seitaniemi" userId="c19ede6246728ed0" providerId="LiveId" clId="{11B2097D-AF2E-42D0-BEEC-3991D11B94B3}" dt="2019-03-06T11:01:26.001" v="9"/>
        <pc:sldMkLst>
          <pc:docMk/>
          <pc:sldMk cId="0" sldId="258"/>
        </pc:sldMkLst>
      </pc:sldChg>
      <pc:sldChg chg="modAnim">
        <pc:chgData name="Siiri Seitaniemi" userId="c19ede6246728ed0" providerId="LiveId" clId="{11B2097D-AF2E-42D0-BEEC-3991D11B94B3}" dt="2019-03-06T11:02:07.579" v="19"/>
        <pc:sldMkLst>
          <pc:docMk/>
          <pc:sldMk cId="0" sldId="264"/>
        </pc:sldMkLst>
      </pc:sldChg>
      <pc:sldChg chg="modAnim">
        <pc:chgData name="Siiri Seitaniemi" userId="c19ede6246728ed0" providerId="LiveId" clId="{11B2097D-AF2E-42D0-BEEC-3991D11B94B3}" dt="2019-03-06T11:02:20.786" v="23"/>
        <pc:sldMkLst>
          <pc:docMk/>
          <pc:sldMk cId="0" sldId="265"/>
        </pc:sldMkLst>
      </pc:sldChg>
      <pc:sldChg chg="modAnim">
        <pc:chgData name="Siiri Seitaniemi" userId="c19ede6246728ed0" providerId="LiveId" clId="{11B2097D-AF2E-42D0-BEEC-3991D11B94B3}" dt="2019-03-06T11:02:28.207" v="25"/>
        <pc:sldMkLst>
          <pc:docMk/>
          <pc:sldMk cId="0" sldId="266"/>
        </pc:sldMkLst>
      </pc:sldChg>
      <pc:sldChg chg="modAnim">
        <pc:chgData name="Siiri Seitaniemi" userId="c19ede6246728ed0" providerId="LiveId" clId="{11B2097D-AF2E-42D0-BEEC-3991D11B94B3}" dt="2019-03-06T11:02:46.716" v="29"/>
        <pc:sldMkLst>
          <pc:docMk/>
          <pc:sldMk cId="0" sldId="271"/>
        </pc:sldMkLst>
      </pc:sldChg>
      <pc:sldChg chg="modAnim">
        <pc:chgData name="Siiri Seitaniemi" userId="c19ede6246728ed0" providerId="LiveId" clId="{11B2097D-AF2E-42D0-BEEC-3991D11B94B3}" dt="2019-03-06T11:03:19.957" v="37"/>
        <pc:sldMkLst>
          <pc:docMk/>
          <pc:sldMk cId="0" sldId="273"/>
        </pc:sldMkLst>
      </pc:sldChg>
      <pc:sldChg chg="modAnim">
        <pc:chgData name="Siiri Seitaniemi" userId="c19ede6246728ed0" providerId="LiveId" clId="{11B2097D-AF2E-42D0-BEEC-3991D11B94B3}" dt="2019-03-06T11:04:07.320" v="45"/>
        <pc:sldMkLst>
          <pc:docMk/>
          <pc:sldMk cId="0" sldId="275"/>
        </pc:sldMkLst>
      </pc:sldChg>
      <pc:sldChg chg="modAnim">
        <pc:chgData name="Siiri Seitaniemi" userId="c19ede6246728ed0" providerId="LiveId" clId="{11B2097D-AF2E-42D0-BEEC-3991D11B94B3}" dt="2019-03-06T11:05:52.663" v="56"/>
        <pc:sldMkLst>
          <pc:docMk/>
          <pc:sldMk cId="0" sldId="276"/>
        </pc:sldMkLst>
      </pc:sldChg>
      <pc:sldChg chg="modAnim">
        <pc:chgData name="Siiri Seitaniemi" userId="c19ede6246728ed0" providerId="LiveId" clId="{11B2097D-AF2E-42D0-BEEC-3991D11B94B3}" dt="2019-03-06T11:04:27.315" v="51"/>
        <pc:sldMkLst>
          <pc:docMk/>
          <pc:sldMk cId="0" sldId="27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9099" cy="4972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4939" y="0"/>
            <a:ext cx="2949099" cy="4972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917575" y="746125"/>
            <a:ext cx="4972049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45168"/>
            <a:ext cx="2949099" cy="4972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4939" y="9445168"/>
            <a:ext cx="2949099" cy="4972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Calibri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Calibri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54939" y="9445168"/>
            <a:ext cx="2949099" cy="4972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Calibri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0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158" name="Google Shape;158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1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164" name="Google Shape;164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2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170" name="Google Shape;170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13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176" name="Google Shape;176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2" name="Google Shape;182;p14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Calibri"/>
              <a:buNone/>
            </a:pPr>
            <a:r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Animointiversio 1</a:t>
            </a:r>
            <a:endParaRPr/>
          </a:p>
        </p:txBody>
      </p:sp>
      <p:sp>
        <p:nvSpPr>
          <p:cNvPr id="183" name="Google Shape;183;p14:notes"/>
          <p:cNvSpPr txBox="1">
            <a:spLocks noGrp="1"/>
          </p:cNvSpPr>
          <p:nvPr>
            <p:ph type="sldNum" idx="12"/>
          </p:nvPr>
        </p:nvSpPr>
        <p:spPr>
          <a:xfrm>
            <a:off x="3854939" y="9445168"/>
            <a:ext cx="2949099" cy="4972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Calibri"/>
              <a:buNone/>
            </a:pPr>
            <a:fld id="{00000000-1234-1234-1234-123412341234}" type="slidenum">
              <a:rPr lang="fi-FI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14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5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189" name="Google Shape;189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5" name="Google Shape;195;p16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Calibri"/>
              <a:buNone/>
            </a:pPr>
            <a:r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Animointiversio 1</a:t>
            </a:r>
            <a:endParaRPr/>
          </a:p>
        </p:txBody>
      </p:sp>
      <p:sp>
        <p:nvSpPr>
          <p:cNvPr id="196" name="Google Shape;196;p16:notes"/>
          <p:cNvSpPr txBox="1">
            <a:spLocks noGrp="1"/>
          </p:cNvSpPr>
          <p:nvPr>
            <p:ph type="sldNum" idx="12"/>
          </p:nvPr>
        </p:nvSpPr>
        <p:spPr>
          <a:xfrm>
            <a:off x="3854939" y="9445168"/>
            <a:ext cx="2949099" cy="4972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Calibri"/>
              <a:buNone/>
            </a:pPr>
            <a:fld id="{00000000-1234-1234-1234-123412341234}" type="slidenum">
              <a:rPr lang="fi-FI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16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17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202" name="Google Shape;202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08" name="Google Shape;208;p18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Calibri"/>
              <a:buNone/>
            </a:pPr>
            <a:r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Animointiversio 1</a:t>
            </a:r>
            <a:endParaRPr/>
          </a:p>
        </p:txBody>
      </p:sp>
      <p:sp>
        <p:nvSpPr>
          <p:cNvPr id="209" name="Google Shape;209;p18:notes"/>
          <p:cNvSpPr txBox="1">
            <a:spLocks noGrp="1"/>
          </p:cNvSpPr>
          <p:nvPr>
            <p:ph type="sldNum" idx="12"/>
          </p:nvPr>
        </p:nvSpPr>
        <p:spPr>
          <a:xfrm>
            <a:off x="3854939" y="9445168"/>
            <a:ext cx="2949099" cy="4972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Calibri"/>
              <a:buNone/>
            </a:pPr>
            <a:fld id="{00000000-1234-1234-1234-123412341234}" type="slidenum">
              <a:rPr lang="fi-FI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18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15" name="Google Shape;215;p19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Calibri"/>
              <a:buNone/>
            </a:pPr>
            <a:r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Animointiversio 1</a:t>
            </a:r>
            <a:endParaRPr/>
          </a:p>
        </p:txBody>
      </p:sp>
      <p:sp>
        <p:nvSpPr>
          <p:cNvPr id="216" name="Google Shape;216;p19:notes"/>
          <p:cNvSpPr txBox="1">
            <a:spLocks noGrp="1"/>
          </p:cNvSpPr>
          <p:nvPr>
            <p:ph type="sldNum" idx="12"/>
          </p:nvPr>
        </p:nvSpPr>
        <p:spPr>
          <a:xfrm>
            <a:off x="3854939" y="9445168"/>
            <a:ext cx="2949099" cy="4972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Calibri"/>
              <a:buNone/>
            </a:pPr>
            <a:fld id="{00000000-1234-1234-1234-123412341234}" type="slidenum">
              <a:rPr lang="fi-FI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19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22" name="Google Shape;222;p20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Calibri"/>
              <a:buNone/>
            </a:pPr>
            <a:r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Animointiversio 1</a:t>
            </a:r>
            <a:endParaRPr/>
          </a:p>
        </p:txBody>
      </p:sp>
      <p:sp>
        <p:nvSpPr>
          <p:cNvPr id="223" name="Google Shape;223;p20:notes"/>
          <p:cNvSpPr txBox="1">
            <a:spLocks noGrp="1"/>
          </p:cNvSpPr>
          <p:nvPr>
            <p:ph type="sldNum" idx="12"/>
          </p:nvPr>
        </p:nvSpPr>
        <p:spPr>
          <a:xfrm>
            <a:off x="3854939" y="9445168"/>
            <a:ext cx="2949099" cy="4972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Calibri"/>
              <a:buNone/>
            </a:pPr>
            <a:fld id="{00000000-1234-1234-1234-123412341234}" type="slidenum">
              <a:rPr lang="fi-FI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1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229" name="Google Shape;229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35" name="Google Shape;235;p22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Calibri"/>
              <a:buNone/>
            </a:pPr>
            <a:r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Animointiversio 1</a:t>
            </a:r>
            <a:endParaRPr/>
          </a:p>
        </p:txBody>
      </p:sp>
      <p:sp>
        <p:nvSpPr>
          <p:cNvPr id="236" name="Google Shape;236;p22:notes"/>
          <p:cNvSpPr txBox="1">
            <a:spLocks noGrp="1"/>
          </p:cNvSpPr>
          <p:nvPr>
            <p:ph type="sldNum" idx="12"/>
          </p:nvPr>
        </p:nvSpPr>
        <p:spPr>
          <a:xfrm>
            <a:off x="3854939" y="9445168"/>
            <a:ext cx="2949099" cy="4972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Calibri"/>
              <a:buNone/>
            </a:pPr>
            <a:fld id="{00000000-1234-1234-1234-123412341234}" type="slidenum">
              <a:rPr lang="fi-FI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22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23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242" name="Google Shape;242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24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248" name="Google Shape;248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25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254" name="Google Shape;254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97" name="Google Shape;9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4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103" name="Google Shape;10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116" name="Google Shape;11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6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130" name="Google Shape;13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7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138" name="Google Shape;138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8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146" name="Google Shape;146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9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152" name="Google Shape;152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yhjä" type="blank">
  <p:cSld name="BLANK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pystysuora teksti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ystysuora otsikko ja teksti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sigths_kielioppidiat" type="obj">
  <p:cSld name="OBJEC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Calibri"/>
              <a:buNone/>
              <a:defRPr sz="44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ollinen sisältö" type="objTx">
  <p:cSld name="OBJECT_WITH_CAPTION_TEX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ailu" type="twoTxTwoObj">
  <p:cSld name="TWO_OBJECTS_WITH_TEX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marR="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marR="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aksi sisältökohdetta" type="twoObj">
  <p:cSld name="TWO_OBJECTS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dia" type="title">
  <p:cSld name="TITLE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7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50" name="Google Shape;50;p7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san ylätunniste" type="secHead">
  <p:cSld name="SECTION_HEADER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marR="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Google Shape;58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Google Shape;59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ain otsikko" type="titleOnly">
  <p:cSld name="TITLE_ONLY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ollinen kuva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2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Passiivin muodostaminen</a:t>
            </a:r>
            <a:endParaRPr/>
          </a:p>
        </p:txBody>
      </p:sp>
      <p:sp>
        <p:nvSpPr>
          <p:cNvPr id="161" name="Google Shape;161;p22"/>
          <p:cNvSpPr txBox="1">
            <a:spLocks noGrp="1"/>
          </p:cNvSpPr>
          <p:nvPr>
            <p:ph type="body" idx="1"/>
          </p:nvPr>
        </p:nvSpPr>
        <p:spPr>
          <a:xfrm>
            <a:off x="323528" y="1052736"/>
            <a:ext cx="8352928" cy="4867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Jos passiivilauseessa on apuverbi 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can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may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must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would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could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should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might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seuraa sitä ’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’ + pääverbin 3. muoto</a:t>
            </a:r>
            <a:endParaRPr sz="2800" dirty="0">
              <a:solidFill>
                <a:srgbClr val="000000"/>
              </a:solidFill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</a:pPr>
            <a:endParaRPr sz="28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</a:pPr>
            <a:r>
              <a:rPr lang="fi-FI" sz="2800" b="1" dirty="0">
                <a:solidFill>
                  <a:srgbClr val="000000"/>
                </a:solidFill>
              </a:rPr>
              <a:t>	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apuverbi +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+ verbin 3.muoto</a:t>
            </a:r>
            <a:endParaRPr dirty="0"/>
          </a:p>
          <a:p>
            <a:pPr marL="0" marR="0" lvl="0" indent="0" algn="l" rtl="0">
              <a:lnSpc>
                <a:spcPct val="11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endParaRPr lang="fi-FI" sz="2800" b="1" dirty="0">
              <a:solidFill>
                <a:srgbClr val="000000"/>
              </a:solidFill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must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cancel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tickets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1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</a:pPr>
            <a:r>
              <a:rPr lang="fi-FI" sz="2800" dirty="0">
                <a:solidFill>
                  <a:srgbClr val="000000"/>
                </a:solidFill>
              </a:rPr>
              <a:t>	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tickets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must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cancelled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1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They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give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money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back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to us.</a:t>
            </a:r>
            <a:endParaRPr dirty="0"/>
          </a:p>
          <a:p>
            <a:pPr marL="0" marR="0" lvl="0" indent="0" algn="l" rtl="0">
              <a:lnSpc>
                <a:spcPct val="11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</a:pPr>
            <a:r>
              <a:rPr lang="fi-FI" sz="2800" dirty="0">
                <a:solidFill>
                  <a:srgbClr val="000000"/>
                </a:solidFill>
              </a:rPr>
              <a:t>	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money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given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back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to us.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3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Passiivin muodostaminen</a:t>
            </a:r>
            <a:endParaRPr/>
          </a:p>
        </p:txBody>
      </p:sp>
      <p:sp>
        <p:nvSpPr>
          <p:cNvPr id="167" name="Google Shape;167;p23"/>
          <p:cNvSpPr txBox="1">
            <a:spLocks noGrp="1"/>
          </p:cNvSpPr>
          <p:nvPr>
            <p:ph type="body" idx="1"/>
          </p:nvPr>
        </p:nvSpPr>
        <p:spPr>
          <a:xfrm>
            <a:off x="323528" y="1412775"/>
            <a:ext cx="8576028" cy="42216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Jos passiivilauseessa on apuverbi 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can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may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must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would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could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should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might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ja aikamuotona on 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mennyt aika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, on rakenne</a:t>
            </a:r>
            <a:endParaRPr sz="2800" dirty="0">
              <a:solidFill>
                <a:srgbClr val="000000"/>
              </a:solidFill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</a:pP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</a:t>
            </a:r>
            <a:endParaRPr dirty="0"/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</a:pP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apuverbi +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+ verbin 3.muoto</a:t>
            </a:r>
            <a:endParaRPr dirty="0"/>
          </a:p>
          <a:p>
            <a:pPr marL="342900" marR="0" lvl="0" indent="-342900" algn="ctr" rtl="0">
              <a:lnSpc>
                <a:spcPct val="11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Noto Sans Symbols"/>
              <a:buNone/>
            </a:pPr>
            <a:endParaRPr sz="28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tickets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may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sold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out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ages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ago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1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money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should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given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back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to us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last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week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24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Passiivi</a:t>
            </a:r>
            <a:endParaRPr sz="4000" b="1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73" name="Google Shape;173;p24"/>
          <p:cNvGraphicFramePr/>
          <p:nvPr>
            <p:extLst>
              <p:ext uri="{D42A27DB-BD31-4B8C-83A1-F6EECF244321}">
                <p14:modId xmlns:p14="http://schemas.microsoft.com/office/powerpoint/2010/main" val="2302017260"/>
              </p:ext>
            </p:extLst>
          </p:nvPr>
        </p:nvGraphicFramePr>
        <p:xfrm>
          <a:off x="17268" y="1012775"/>
          <a:ext cx="9130150" cy="5164500"/>
        </p:xfrm>
        <a:graphic>
          <a:graphicData uri="http://schemas.openxmlformats.org/drawingml/2006/table">
            <a:tbl>
              <a:tblPr bandRow="1">
                <a:noFill/>
                <a:tableStyleId>{22A529F5-A9A8-476A-B794-C8ECA46C97A4}</a:tableStyleId>
              </a:tblPr>
              <a:tblGrid>
                <a:gridCol w="2195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56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780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1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endParaRPr sz="20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500"/>
                        <a:buFont typeface="Arial"/>
                        <a:buNone/>
                      </a:pPr>
                      <a:r>
                        <a:rPr lang="fi-FI" sz="2000" u="none" strike="noStrike" cap="none">
                          <a:solidFill>
                            <a:schemeClr val="dk1"/>
                          </a:solidFill>
                        </a:rPr>
                        <a:t>AKTIIVI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r>
                        <a:rPr lang="fi-FI" sz="2000" u="none" strike="noStrike" cap="none"/>
                        <a:t>PASSIIVI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1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r>
                        <a:rPr lang="fi-FI" sz="2000" u="none" strike="noStrike" cap="none"/>
                        <a:t>yleispreesens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500"/>
                        <a:buFont typeface="Arial"/>
                        <a:buNone/>
                      </a:pPr>
                      <a:r>
                        <a:rPr lang="fi-FI" sz="2000" u="none" strike="noStrike" cap="none">
                          <a:solidFill>
                            <a:schemeClr val="dk1"/>
                          </a:solidFill>
                        </a:rPr>
                        <a:t>They </a:t>
                      </a:r>
                      <a:r>
                        <a:rPr lang="fi-FI" sz="2000" b="1" u="none" strike="noStrike" cap="none">
                          <a:solidFill>
                            <a:schemeClr val="dk1"/>
                          </a:solidFill>
                        </a:rPr>
                        <a:t>eat</a:t>
                      </a:r>
                      <a:r>
                        <a:rPr lang="fi-FI" sz="2000" u="none" strike="noStrike" cap="none">
                          <a:solidFill>
                            <a:schemeClr val="dk1"/>
                          </a:solidFill>
                        </a:rPr>
                        <a:t> a pie.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r>
                        <a:rPr lang="fi-FI" sz="2000" u="none" strike="noStrike" cap="none"/>
                        <a:t>A pie </a:t>
                      </a:r>
                      <a:r>
                        <a:rPr lang="fi-FI" sz="2000" b="1" u="none" strike="noStrike" cap="none"/>
                        <a:t>is eaten</a:t>
                      </a:r>
                      <a:r>
                        <a:rPr lang="fi-FI" sz="2000" u="none" strike="noStrike" cap="none"/>
                        <a:t>.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1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r>
                        <a:rPr lang="fi-FI" sz="2000" u="none" strike="noStrike" cap="none"/>
                        <a:t>kestopreesens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500"/>
                        <a:buFont typeface="Arial"/>
                        <a:buNone/>
                      </a:pPr>
                      <a:r>
                        <a:rPr lang="fi-FI" sz="2000" u="none" strike="noStrike" cap="none">
                          <a:solidFill>
                            <a:schemeClr val="dk1"/>
                          </a:solidFill>
                        </a:rPr>
                        <a:t>They </a:t>
                      </a:r>
                      <a:r>
                        <a:rPr lang="fi-FI" sz="2000" b="1" u="none" strike="noStrike" cap="none">
                          <a:solidFill>
                            <a:schemeClr val="dk1"/>
                          </a:solidFill>
                        </a:rPr>
                        <a:t>are eating </a:t>
                      </a:r>
                      <a:r>
                        <a:rPr lang="fi-FI" sz="2000" u="none" strike="noStrike" cap="none">
                          <a:solidFill>
                            <a:schemeClr val="dk1"/>
                          </a:solidFill>
                        </a:rPr>
                        <a:t>a pie.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r>
                        <a:rPr lang="fi-FI" sz="2000" u="none" strike="noStrike" cap="none"/>
                        <a:t>A pie </a:t>
                      </a:r>
                      <a:r>
                        <a:rPr lang="fi-FI" sz="2000" b="1" u="none" strike="noStrike" cap="none"/>
                        <a:t>is being eaten</a:t>
                      </a:r>
                      <a:r>
                        <a:rPr lang="fi-FI" sz="2000" u="none" strike="noStrike" cap="none"/>
                        <a:t>.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1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r>
                        <a:rPr lang="fi-FI" sz="2000" u="none" strike="noStrike" cap="none"/>
                        <a:t>yleisimperfekti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500"/>
                        <a:buFont typeface="Arial"/>
                        <a:buNone/>
                      </a:pPr>
                      <a:r>
                        <a:rPr lang="fi-FI" sz="2000" u="none" strike="noStrike" cap="none">
                          <a:solidFill>
                            <a:schemeClr val="dk1"/>
                          </a:solidFill>
                        </a:rPr>
                        <a:t>They </a:t>
                      </a:r>
                      <a:r>
                        <a:rPr lang="fi-FI" sz="2000" b="1" u="none" strike="noStrike" cap="none">
                          <a:solidFill>
                            <a:schemeClr val="dk1"/>
                          </a:solidFill>
                        </a:rPr>
                        <a:t>ate</a:t>
                      </a:r>
                      <a:r>
                        <a:rPr lang="fi-FI" sz="2000" u="none" strike="noStrike" cap="none">
                          <a:solidFill>
                            <a:schemeClr val="dk1"/>
                          </a:solidFill>
                        </a:rPr>
                        <a:t> a pie.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r>
                        <a:rPr lang="fi-FI" sz="2000" u="none" strike="noStrike" cap="none"/>
                        <a:t>A pie </a:t>
                      </a:r>
                      <a:r>
                        <a:rPr lang="fi-FI" sz="2000" b="1" u="none" strike="noStrike" cap="none"/>
                        <a:t>was eaten</a:t>
                      </a:r>
                      <a:r>
                        <a:rPr lang="fi-FI" sz="2000" u="none" strike="noStrike" cap="none"/>
                        <a:t>.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1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r>
                        <a:rPr lang="fi-FI" sz="2000" u="none" strike="noStrike" cap="none"/>
                        <a:t>kestoimperfekti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500"/>
                        <a:buFont typeface="Arial"/>
                        <a:buNone/>
                      </a:pPr>
                      <a:r>
                        <a:rPr lang="fi-FI" sz="2000" u="none" strike="noStrike" cap="none">
                          <a:solidFill>
                            <a:schemeClr val="dk1"/>
                          </a:solidFill>
                        </a:rPr>
                        <a:t>They </a:t>
                      </a:r>
                      <a:r>
                        <a:rPr lang="fi-FI" sz="2000" b="1" u="none" strike="noStrike" cap="none">
                          <a:solidFill>
                            <a:schemeClr val="dk1"/>
                          </a:solidFill>
                        </a:rPr>
                        <a:t>were</a:t>
                      </a:r>
                      <a:r>
                        <a:rPr lang="fi-FI" sz="2000" u="none" strike="noStrike" cap="none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fi-FI" sz="2000" b="1" u="none" strike="noStrike" cap="none">
                          <a:solidFill>
                            <a:schemeClr val="dk1"/>
                          </a:solidFill>
                        </a:rPr>
                        <a:t>eating</a:t>
                      </a:r>
                      <a:r>
                        <a:rPr lang="fi-FI" sz="2000" u="none" strike="noStrike" cap="none">
                          <a:solidFill>
                            <a:schemeClr val="dk1"/>
                          </a:solidFill>
                        </a:rPr>
                        <a:t> a pie.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r>
                        <a:rPr lang="fi-FI" sz="2000" u="none" strike="noStrike" cap="none"/>
                        <a:t>A pie </a:t>
                      </a:r>
                      <a:r>
                        <a:rPr lang="fi-FI" sz="2000" b="1" u="none" strike="noStrike" cap="none"/>
                        <a:t>was being eaten</a:t>
                      </a:r>
                      <a:r>
                        <a:rPr lang="fi-FI" sz="2000" u="none" strike="noStrike" cap="none"/>
                        <a:t>.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1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r>
                        <a:rPr lang="fi-FI" sz="2000" u="none" strike="noStrike" cap="none"/>
                        <a:t>perfekti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500"/>
                        <a:buFont typeface="Arial"/>
                        <a:buNone/>
                      </a:pPr>
                      <a:r>
                        <a:rPr lang="fi-FI" sz="2000" u="none" strike="noStrike" cap="none">
                          <a:solidFill>
                            <a:schemeClr val="dk1"/>
                          </a:solidFill>
                        </a:rPr>
                        <a:t>They </a:t>
                      </a:r>
                      <a:r>
                        <a:rPr lang="fi-FI" sz="2000" b="1" u="none" strike="noStrike" cap="none">
                          <a:solidFill>
                            <a:schemeClr val="dk1"/>
                          </a:solidFill>
                        </a:rPr>
                        <a:t>have</a:t>
                      </a:r>
                      <a:r>
                        <a:rPr lang="fi-FI" sz="2000" u="none" strike="noStrike" cap="none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fi-FI" sz="2000" b="1" u="none" strike="noStrike" cap="none">
                          <a:solidFill>
                            <a:schemeClr val="dk1"/>
                          </a:solidFill>
                        </a:rPr>
                        <a:t>eaten</a:t>
                      </a:r>
                      <a:r>
                        <a:rPr lang="fi-FI" sz="2000" u="none" strike="noStrike" cap="none">
                          <a:solidFill>
                            <a:schemeClr val="dk1"/>
                          </a:solidFill>
                        </a:rPr>
                        <a:t> a pie.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r>
                        <a:rPr lang="fi-FI" sz="2000" u="none" strike="noStrike" cap="none"/>
                        <a:t>A pie </a:t>
                      </a:r>
                      <a:r>
                        <a:rPr lang="fi-FI" sz="2000" b="1" u="none" strike="noStrike" cap="none"/>
                        <a:t>has been eaten</a:t>
                      </a:r>
                      <a:r>
                        <a:rPr lang="fi-FI" sz="2000" u="none" strike="noStrike" cap="none"/>
                        <a:t>.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1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r>
                        <a:rPr lang="fi-FI" sz="2000" u="none" strike="noStrike" cap="none"/>
                        <a:t>pluskvamperfekti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500"/>
                        <a:buFont typeface="Arial"/>
                        <a:buNone/>
                      </a:pPr>
                      <a:r>
                        <a:rPr lang="fi-FI" sz="2000" u="none" strike="noStrike" cap="none">
                          <a:solidFill>
                            <a:schemeClr val="dk1"/>
                          </a:solidFill>
                        </a:rPr>
                        <a:t>They </a:t>
                      </a:r>
                      <a:r>
                        <a:rPr lang="fi-FI" sz="2000" b="1" u="none" strike="noStrike" cap="none">
                          <a:solidFill>
                            <a:schemeClr val="dk1"/>
                          </a:solidFill>
                        </a:rPr>
                        <a:t>had</a:t>
                      </a:r>
                      <a:r>
                        <a:rPr lang="fi-FI" sz="2000" u="none" strike="noStrike" cap="none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fi-FI" sz="2000" b="1" u="none" strike="noStrike" cap="none">
                          <a:solidFill>
                            <a:schemeClr val="dk1"/>
                          </a:solidFill>
                        </a:rPr>
                        <a:t>eaten</a:t>
                      </a:r>
                      <a:r>
                        <a:rPr lang="fi-FI" sz="2000" u="none" strike="noStrike" cap="none">
                          <a:solidFill>
                            <a:schemeClr val="dk1"/>
                          </a:solidFill>
                        </a:rPr>
                        <a:t> a pie.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r>
                        <a:rPr lang="fi-FI" sz="2000" u="none" strike="noStrike" cap="none"/>
                        <a:t>A pie </a:t>
                      </a:r>
                      <a:r>
                        <a:rPr lang="fi-FI" sz="2000" b="1" u="none" strike="noStrike" cap="none"/>
                        <a:t>had been eaten</a:t>
                      </a:r>
                      <a:r>
                        <a:rPr lang="fi-FI" sz="2000" u="none" strike="noStrike" cap="none"/>
                        <a:t>.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1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r>
                        <a:rPr lang="fi-FI" sz="2000" u="none" strike="noStrike" cap="none"/>
                        <a:t>futuuri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500"/>
                        <a:buFont typeface="Arial"/>
                        <a:buNone/>
                      </a:pPr>
                      <a:r>
                        <a:rPr lang="fi-FI" sz="2000" u="none" strike="noStrike" cap="none">
                          <a:solidFill>
                            <a:schemeClr val="dk1"/>
                          </a:solidFill>
                        </a:rPr>
                        <a:t>They </a:t>
                      </a:r>
                      <a:r>
                        <a:rPr lang="fi-FI" sz="2000" b="1" u="none" strike="noStrike" cap="none">
                          <a:solidFill>
                            <a:schemeClr val="dk1"/>
                          </a:solidFill>
                        </a:rPr>
                        <a:t>will</a:t>
                      </a:r>
                      <a:r>
                        <a:rPr lang="fi-FI" sz="2000" u="none" strike="noStrike" cap="none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fi-FI" sz="2000" b="1" u="none" strike="noStrike" cap="none">
                          <a:solidFill>
                            <a:schemeClr val="dk1"/>
                          </a:solidFill>
                        </a:rPr>
                        <a:t>eat</a:t>
                      </a:r>
                      <a:r>
                        <a:rPr lang="fi-FI" sz="2000" u="none" strike="noStrike" cap="none">
                          <a:solidFill>
                            <a:schemeClr val="dk1"/>
                          </a:solidFill>
                        </a:rPr>
                        <a:t> a pie.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r>
                        <a:rPr lang="fi-FI" sz="2000" u="none" strike="noStrike" cap="none"/>
                        <a:t>A pie </a:t>
                      </a:r>
                      <a:r>
                        <a:rPr lang="fi-FI" sz="2000" b="1" u="none" strike="noStrike" cap="none"/>
                        <a:t>will be eaten</a:t>
                      </a:r>
                      <a:r>
                        <a:rPr lang="fi-FI" sz="2000" u="none" strike="noStrike" cap="none"/>
                        <a:t>.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1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r>
                        <a:rPr lang="fi-FI" sz="2000" u="none" strike="noStrike" cap="none"/>
                        <a:t>1. konditionaali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500"/>
                        <a:buFont typeface="Arial"/>
                        <a:buNone/>
                      </a:pPr>
                      <a:r>
                        <a:rPr lang="fi-FI" sz="2000" u="none" strike="noStrike" cap="none">
                          <a:solidFill>
                            <a:schemeClr val="dk1"/>
                          </a:solidFill>
                        </a:rPr>
                        <a:t>They </a:t>
                      </a:r>
                      <a:r>
                        <a:rPr lang="fi-FI" sz="2000" b="1" u="none" strike="noStrike" cap="none">
                          <a:solidFill>
                            <a:schemeClr val="dk1"/>
                          </a:solidFill>
                        </a:rPr>
                        <a:t>would</a:t>
                      </a:r>
                      <a:r>
                        <a:rPr lang="fi-FI" sz="2000" u="none" strike="noStrike" cap="none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fi-FI" sz="2000" b="1" u="none" strike="noStrike" cap="none">
                          <a:solidFill>
                            <a:schemeClr val="dk1"/>
                          </a:solidFill>
                        </a:rPr>
                        <a:t>eat</a:t>
                      </a:r>
                      <a:r>
                        <a:rPr lang="fi-FI" sz="2000" u="none" strike="noStrike" cap="none">
                          <a:solidFill>
                            <a:schemeClr val="dk1"/>
                          </a:solidFill>
                        </a:rPr>
                        <a:t> a pie.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r>
                        <a:rPr lang="fi-FI" sz="2000" u="none" strike="noStrike" cap="none"/>
                        <a:t>A pie </a:t>
                      </a:r>
                      <a:r>
                        <a:rPr lang="fi-FI" sz="2000" b="1" u="none" strike="noStrike" cap="none"/>
                        <a:t>would be eaten</a:t>
                      </a:r>
                      <a:r>
                        <a:rPr lang="fi-FI" sz="2000" u="none" strike="noStrike" cap="none"/>
                        <a:t>.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01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r>
                        <a:rPr lang="fi-FI" sz="2000" u="none" strike="noStrike" cap="none" dirty="0"/>
                        <a:t>2. konditionaali</a:t>
                      </a:r>
                      <a:endParaRPr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500"/>
                        <a:buFont typeface="Arial"/>
                        <a:buNone/>
                      </a:pPr>
                      <a:r>
                        <a:rPr lang="fi-FI" sz="2000" u="none" strike="noStrike" cap="none">
                          <a:solidFill>
                            <a:schemeClr val="dk1"/>
                          </a:solidFill>
                        </a:rPr>
                        <a:t>They </a:t>
                      </a:r>
                      <a:r>
                        <a:rPr lang="fi-FI" sz="2000" b="1" u="none" strike="noStrike" cap="none">
                          <a:solidFill>
                            <a:schemeClr val="dk1"/>
                          </a:solidFill>
                        </a:rPr>
                        <a:t>would have eaten </a:t>
                      </a:r>
                      <a:r>
                        <a:rPr lang="fi-FI" sz="2000" u="none" strike="noStrike" cap="none">
                          <a:solidFill>
                            <a:schemeClr val="dk1"/>
                          </a:solidFill>
                        </a:rPr>
                        <a:t>a pie.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r>
                        <a:rPr lang="fi-FI" sz="2000" u="none" strike="noStrike" cap="none"/>
                        <a:t>A pie </a:t>
                      </a:r>
                      <a:r>
                        <a:rPr lang="fi-FI" sz="2000" b="1" u="none" strike="noStrike" cap="none"/>
                        <a:t>would have been eaten</a:t>
                      </a:r>
                      <a:r>
                        <a:rPr lang="fi-FI" sz="2000" u="none" strike="noStrike" cap="none"/>
                        <a:t>.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350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r>
                        <a:rPr lang="fi-FI" sz="2000" u="none" strike="noStrike" cap="none"/>
                        <a:t>muut apuverbit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500"/>
                        <a:buFont typeface="Arial"/>
                        <a:buNone/>
                      </a:pPr>
                      <a:r>
                        <a:rPr lang="fi-FI" sz="2000" u="none" strike="noStrike" cap="none">
                          <a:solidFill>
                            <a:schemeClr val="dk1"/>
                          </a:solidFill>
                        </a:rPr>
                        <a:t>They </a:t>
                      </a:r>
                      <a:r>
                        <a:rPr lang="fi-FI" sz="2000" b="1" u="none" strike="noStrike" cap="none">
                          <a:solidFill>
                            <a:schemeClr val="dk1"/>
                          </a:solidFill>
                        </a:rPr>
                        <a:t>must eat </a:t>
                      </a:r>
                      <a:r>
                        <a:rPr lang="fi-FI" sz="2000" u="none" strike="noStrike" cap="none">
                          <a:solidFill>
                            <a:schemeClr val="dk1"/>
                          </a:solidFill>
                        </a:rPr>
                        <a:t>a pie.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r>
                        <a:rPr lang="fi-FI" sz="2000" u="none" strike="noStrike" cap="none"/>
                        <a:t>A pie </a:t>
                      </a:r>
                      <a:r>
                        <a:rPr lang="fi-FI" sz="2000" b="1" u="none" strike="noStrike" cap="none"/>
                        <a:t>must be eaten</a:t>
                      </a:r>
                      <a:r>
                        <a:rPr lang="fi-FI" sz="2000" u="none" strike="noStrike" cap="none"/>
                        <a:t>.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7109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r>
                        <a:rPr lang="fi-FI" sz="2000" u="none" strike="noStrike" cap="none"/>
                        <a:t>apuverbit, mennyt aika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500"/>
                        <a:buFont typeface="Arial"/>
                        <a:buNone/>
                      </a:pPr>
                      <a:r>
                        <a:rPr lang="fi-FI" sz="2000" u="none" strike="noStrike" cap="none" dirty="0" err="1">
                          <a:solidFill>
                            <a:schemeClr val="dk1"/>
                          </a:solidFill>
                        </a:rPr>
                        <a:t>They</a:t>
                      </a:r>
                      <a:r>
                        <a:rPr lang="fi-FI" sz="2000" u="none" strike="noStrike" cap="none" dirty="0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fi-FI" sz="2000" b="1" u="none" strike="noStrike" cap="none" dirty="0" err="1">
                          <a:solidFill>
                            <a:schemeClr val="dk1"/>
                          </a:solidFill>
                        </a:rPr>
                        <a:t>must</a:t>
                      </a:r>
                      <a:r>
                        <a:rPr lang="fi-FI" sz="2000" b="1" u="none" strike="noStrike" cap="none" dirty="0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fi-FI" sz="2000" b="1" u="none" strike="noStrike" cap="none" dirty="0" err="1">
                          <a:solidFill>
                            <a:schemeClr val="dk1"/>
                          </a:solidFill>
                        </a:rPr>
                        <a:t>have</a:t>
                      </a:r>
                      <a:r>
                        <a:rPr lang="fi-FI" sz="2000" b="1" u="none" strike="noStrike" cap="none" dirty="0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fi-FI" sz="2000" b="1" u="none" strike="noStrike" cap="none" dirty="0" err="1">
                          <a:solidFill>
                            <a:schemeClr val="dk1"/>
                          </a:solidFill>
                        </a:rPr>
                        <a:t>eaten</a:t>
                      </a:r>
                      <a:r>
                        <a:rPr lang="fi-FI" sz="2000" b="1" u="none" strike="noStrike" cap="none" dirty="0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fi-FI" sz="2000" u="none" strike="noStrike" cap="none" dirty="0">
                          <a:solidFill>
                            <a:schemeClr val="dk1"/>
                          </a:solidFill>
                        </a:rPr>
                        <a:t>a </a:t>
                      </a:r>
                      <a:r>
                        <a:rPr lang="fi-FI" sz="2000" u="none" strike="noStrike" cap="none" dirty="0" err="1">
                          <a:solidFill>
                            <a:schemeClr val="dk1"/>
                          </a:solidFill>
                        </a:rPr>
                        <a:t>pie</a:t>
                      </a:r>
                      <a:r>
                        <a:rPr lang="fi-FI" sz="2000" u="none" strike="noStrike" cap="none" dirty="0">
                          <a:solidFill>
                            <a:schemeClr val="dk1"/>
                          </a:solidFill>
                        </a:rPr>
                        <a:t>.</a:t>
                      </a:r>
                      <a:endParaRPr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r>
                        <a:rPr lang="fi-FI" sz="2000" u="none" strike="noStrike" cap="none" dirty="0"/>
                        <a:t>A </a:t>
                      </a:r>
                      <a:r>
                        <a:rPr lang="fi-FI" sz="2000" u="none" strike="noStrike" cap="none" dirty="0" err="1"/>
                        <a:t>pie</a:t>
                      </a:r>
                      <a:r>
                        <a:rPr lang="fi-FI" sz="2000" u="none" strike="noStrike" cap="none" dirty="0"/>
                        <a:t> </a:t>
                      </a:r>
                      <a:r>
                        <a:rPr lang="fi-FI" sz="2000" b="1" u="none" strike="noStrike" cap="none" dirty="0" err="1"/>
                        <a:t>must</a:t>
                      </a:r>
                      <a:r>
                        <a:rPr lang="fi-FI" sz="2000" b="1" u="none" strike="noStrike" cap="none" dirty="0"/>
                        <a:t> </a:t>
                      </a:r>
                      <a:r>
                        <a:rPr lang="fi-FI" sz="2000" b="1" u="none" strike="noStrike" cap="none" dirty="0" err="1"/>
                        <a:t>have</a:t>
                      </a:r>
                      <a:r>
                        <a:rPr lang="fi-FI" sz="2000" b="1" u="none" strike="noStrike" cap="none" dirty="0"/>
                        <a:t> </a:t>
                      </a:r>
                      <a:r>
                        <a:rPr lang="fi-FI" sz="2000" b="1" u="none" strike="noStrike" cap="none" dirty="0" err="1"/>
                        <a:t>been</a:t>
                      </a:r>
                      <a:r>
                        <a:rPr lang="fi-FI" sz="2000" b="1" u="none" strike="noStrike" cap="none" dirty="0"/>
                        <a:t> </a:t>
                      </a:r>
                      <a:r>
                        <a:rPr lang="fi-FI" sz="2000" b="1" u="none" strike="noStrike" cap="none" dirty="0" err="1"/>
                        <a:t>eaten</a:t>
                      </a:r>
                      <a:r>
                        <a:rPr lang="fi-FI" sz="2000" u="none" strike="noStrike" cap="none" dirty="0"/>
                        <a:t>.</a:t>
                      </a:r>
                      <a:endParaRPr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25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Passiivin muodostaminen</a:t>
            </a:r>
            <a:endParaRPr/>
          </a:p>
        </p:txBody>
      </p:sp>
      <p:sp>
        <p:nvSpPr>
          <p:cNvPr id="179" name="Google Shape;179;p25"/>
          <p:cNvSpPr txBox="1">
            <a:spLocks noGrp="1"/>
          </p:cNvSpPr>
          <p:nvPr>
            <p:ph type="body" idx="1"/>
          </p:nvPr>
        </p:nvSpPr>
        <p:spPr>
          <a:xfrm>
            <a:off x="323528" y="1124744"/>
            <a:ext cx="8352928" cy="51029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Jos passiivilauseessa halutaan mainita tekijä, se ilmaistaan agentilla </a:t>
            </a:r>
            <a:r>
              <a:rPr lang="fi-FI" sz="2800" b="1" i="1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+ tekijä.</a:t>
            </a:r>
            <a:endParaRPr dirty="0"/>
          </a:p>
          <a:p>
            <a:pPr marL="0" marR="0" lvl="0" indent="0" algn="l" rtl="0">
              <a:lnSpc>
                <a:spcPct val="5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endParaRPr sz="28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Muuta passiiviin.</a:t>
            </a:r>
            <a:endParaRPr dirty="0"/>
          </a:p>
          <a:p>
            <a:pPr marL="0" marR="0" lvl="0" indent="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Leonardo da Vinci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painted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Mona Lisa.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</a:pPr>
            <a:r>
              <a:rPr lang="fi-FI" sz="2800" dirty="0">
                <a:solidFill>
                  <a:srgbClr val="000000"/>
                </a:solidFill>
              </a:rPr>
              <a:t>	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Mona Lisa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painted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Leonardo da Vinci.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Most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Italians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call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it La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Gioconda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</a:pPr>
            <a:r>
              <a:rPr lang="fi-FI" sz="2800" dirty="0">
                <a:solidFill>
                  <a:srgbClr val="000000"/>
                </a:solidFill>
              </a:rPr>
              <a:t>	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It is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called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La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Gioconda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most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Italians.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Louvre in Paris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has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shown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it for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over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200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years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fi-FI" sz="2800" dirty="0">
                <a:solidFill>
                  <a:schemeClr val="dk1"/>
                </a:solidFill>
              </a:rPr>
              <a:t>	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It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shown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over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200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years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	Louvre in Paris .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26"/>
          <p:cNvSpPr txBox="1">
            <a:spLocks noGrp="1"/>
          </p:cNvSpPr>
          <p:nvPr>
            <p:ph type="title"/>
          </p:nvPr>
        </p:nvSpPr>
        <p:spPr>
          <a:xfrm>
            <a:off x="0" y="404663"/>
            <a:ext cx="8964488" cy="864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ts val="1000"/>
              <a:buFont typeface="Calibri"/>
              <a:buNone/>
            </a:pPr>
            <a:r>
              <a:rPr lang="fi-FI" sz="4000" b="1" i="0" u="none" strike="noStrike" cap="none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Passiivi</a:t>
            </a:r>
            <a:endParaRPr/>
          </a:p>
        </p:txBody>
      </p:sp>
      <p:sp>
        <p:nvSpPr>
          <p:cNvPr id="186" name="Google Shape;186;p26"/>
          <p:cNvSpPr txBox="1">
            <a:spLocks noGrp="1"/>
          </p:cNvSpPr>
          <p:nvPr>
            <p:ph type="body" idx="4"/>
          </p:nvPr>
        </p:nvSpPr>
        <p:spPr>
          <a:xfrm>
            <a:off x="395536" y="1196751"/>
            <a:ext cx="8568951" cy="49050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Huom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! </a:t>
            </a:r>
            <a:endParaRPr dirty="0"/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Jos lauseessa on sekä objekti 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(teon kohde) 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 objektiivi 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(kenelle?)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on tavallista aloittaa passiivilause objektiivilla.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gave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children</a:t>
            </a:r>
            <a:r>
              <a:rPr lang="fi-FI" sz="28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sng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sng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sng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grapes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5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		</a:t>
            </a:r>
            <a:r>
              <a:rPr lang="fi-FI" sz="2200" b="0" i="0" u="none" strike="noStrike" cap="none" dirty="0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objektiivi	objekti</a:t>
            </a:r>
            <a:endParaRPr dirty="0"/>
          </a:p>
          <a:p>
            <a:pPr marL="0" marR="0" lvl="0" indent="0" algn="l" rtl="0">
              <a:lnSpc>
                <a:spcPct val="5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ts val="550"/>
              <a:buFont typeface="Arial"/>
              <a:buNone/>
            </a:pPr>
            <a:r>
              <a:rPr lang="fi-FI" sz="2200" dirty="0">
                <a:solidFill>
                  <a:schemeClr val="accent3"/>
                </a:solidFill>
              </a:rPr>
              <a:t>	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children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given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sng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sng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sng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grapes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5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Jos kuitenkin aloitat lauseen objektilla, muista laittaa objektiivin eteen prepositio ’to’ tai ’for’.</a:t>
            </a:r>
            <a:r>
              <a:rPr lang="fi-FI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	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fi-FI" sz="2800" dirty="0"/>
              <a:t>	</a:t>
            </a:r>
            <a:r>
              <a:rPr lang="fi-FI" sz="2800" b="0" i="0" u="sng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sng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sng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grapes</a:t>
            </a:r>
            <a:r>
              <a:rPr lang="fi-FI" sz="2800" b="0" i="0" u="sng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given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children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None/>
            </a:pPr>
            <a:endParaRPr sz="2800" dirty="0"/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27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Calibri"/>
              <a:buNone/>
            </a:pPr>
            <a:br>
              <a:rPr lang="fi-FI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36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Activate</a:t>
            </a:r>
            <a: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br>
              <a:rPr lang="fi-FI" sz="24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2400" b="1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Google Shape;192;p27"/>
          <p:cNvSpPr txBox="1">
            <a:spLocks noGrp="1"/>
          </p:cNvSpPr>
          <p:nvPr>
            <p:ph type="body" idx="1"/>
          </p:nvPr>
        </p:nvSpPr>
        <p:spPr>
          <a:xfrm>
            <a:off x="233928" y="908720"/>
            <a:ext cx="8892479" cy="5184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Tee kaksi passiivilausetta. Aloita ensimmäinen objektiivilla (</a:t>
            </a:r>
            <a:r>
              <a:rPr lang="fi-FI" sz="2800" b="0" i="1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kenelle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?), toinen objektilla.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1. My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grandparents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bought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>
                <a:latin typeface="Calibri"/>
                <a:ea typeface="Calibri"/>
                <a:cs typeface="Calibri"/>
                <a:sym typeface="Calibri"/>
              </a:rPr>
              <a:t>me a </a:t>
            </a:r>
            <a:r>
              <a:rPr lang="fi-FI" sz="2800" b="1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new</a:t>
            </a:r>
            <a:r>
              <a:rPr lang="fi-FI" sz="2800" b="1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bike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I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bought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new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bike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my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grandparents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A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new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bike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bought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for me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my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grandparents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2.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Mrs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Calliope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teach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>
                <a:latin typeface="Calibri"/>
                <a:ea typeface="Calibri"/>
                <a:cs typeface="Calibri"/>
                <a:sym typeface="Calibri"/>
              </a:rPr>
              <a:t>us </a:t>
            </a:r>
            <a:r>
              <a:rPr lang="fi-FI" sz="2800" b="1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Latin</a:t>
            </a:r>
            <a:r>
              <a:rPr lang="fi-FI" sz="2800" b="1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this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year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taught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Latin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this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year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Mrs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Calliope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Latin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taught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to us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this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year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Mrs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Calliope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3.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Has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your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sister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told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1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1" i="0" u="none" strike="noStrike" cap="none" dirty="0">
                <a:latin typeface="Calibri"/>
                <a:ea typeface="Calibri"/>
                <a:cs typeface="Calibri"/>
                <a:sym typeface="Calibri"/>
              </a:rPr>
              <a:t> news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?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told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news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your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sister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Has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news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told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your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sister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endParaRPr sz="28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28"/>
          <p:cNvSpPr txBox="1">
            <a:spLocks noGrp="1"/>
          </p:cNvSpPr>
          <p:nvPr>
            <p:ph type="title"/>
          </p:nvPr>
        </p:nvSpPr>
        <p:spPr>
          <a:xfrm>
            <a:off x="0" y="404663"/>
            <a:ext cx="8964488" cy="864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ts val="1000"/>
              <a:buFont typeface="Calibri"/>
              <a:buNone/>
            </a:pPr>
            <a:r>
              <a:rPr lang="fi-FI" sz="4000" b="1" i="0" u="none" strike="noStrike" cap="none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Passiivi</a:t>
            </a:r>
            <a:endParaRPr/>
          </a:p>
        </p:txBody>
      </p:sp>
      <p:sp>
        <p:nvSpPr>
          <p:cNvPr id="199" name="Google Shape;199;p28"/>
          <p:cNvSpPr txBox="1">
            <a:spLocks noGrp="1"/>
          </p:cNvSpPr>
          <p:nvPr>
            <p:ph type="body" idx="4"/>
          </p:nvPr>
        </p:nvSpPr>
        <p:spPr>
          <a:xfrm>
            <a:off x="395536" y="1124744"/>
            <a:ext cx="8568951" cy="49050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Huom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! </a:t>
            </a:r>
            <a:endParaRPr dirty="0"/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Jos lauseessa on verbi, johon liittyy kiinteästi prepositio, se tulee muistaa liittää verbiin myös passiivilauseessa.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People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laughing</a:t>
            </a:r>
            <a:r>
              <a:rPr lang="fi-FI" sz="28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at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clown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914400" marR="0" lvl="2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fi-FI" sz="2800" dirty="0"/>
              <a:t>	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clown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being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laughed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doctor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operated</a:t>
            </a:r>
            <a:r>
              <a:rPr lang="fi-FI" sz="28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on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injured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patient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914400" marR="0" lvl="2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fi-FI" sz="2800" dirty="0"/>
              <a:t>	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injured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patient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operated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on 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	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doctor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).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29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Calibri"/>
              <a:buNone/>
            </a:pPr>
            <a:br>
              <a:rPr lang="fi-FI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36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Activate</a:t>
            </a:r>
            <a: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br>
              <a:rPr lang="fi-FI" sz="24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2400" b="1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5" name="Google Shape;205;p29"/>
          <p:cNvSpPr txBox="1">
            <a:spLocks noGrp="1"/>
          </p:cNvSpPr>
          <p:nvPr>
            <p:ph type="body" idx="1"/>
          </p:nvPr>
        </p:nvSpPr>
        <p:spPr>
          <a:xfrm>
            <a:off x="233928" y="1124744"/>
            <a:ext cx="8892479" cy="49685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Muuta passiiviin. Kiinnitä erityisesti huomiota prepositioihin. Älä lisää agenttia.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1.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They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talking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about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a camping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trip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fi-FI" sz="2800" dirty="0">
                <a:solidFill>
                  <a:schemeClr val="dk1"/>
                </a:solidFill>
              </a:rPr>
              <a:t>	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camping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trip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being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talked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about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2.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Why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switched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off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lights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?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fi-FI" sz="2800" dirty="0">
                <a:solidFill>
                  <a:schemeClr val="dk1"/>
                </a:solidFill>
              </a:rPr>
              <a:t>	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lights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switched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off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3.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jury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hasn’t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dealt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with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these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complaints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yet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fi-FI" sz="2800" dirty="0">
                <a:solidFill>
                  <a:schemeClr val="dk1"/>
                </a:solidFill>
              </a:rPr>
              <a:t>	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These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complaints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haven’t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dealt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with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endParaRPr sz="2800" b="0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30"/>
          <p:cNvSpPr txBox="1">
            <a:spLocks noGrp="1"/>
          </p:cNvSpPr>
          <p:nvPr>
            <p:ph type="title"/>
          </p:nvPr>
        </p:nvSpPr>
        <p:spPr>
          <a:xfrm>
            <a:off x="395536" y="251489"/>
            <a:ext cx="8229600" cy="864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ts val="1000"/>
              <a:buFont typeface="Calibri"/>
              <a:buNone/>
            </a:pPr>
            <a:r>
              <a:rPr lang="fi-FI" sz="40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Passiivi</a:t>
            </a:r>
            <a:endParaRPr dirty="0"/>
          </a:p>
        </p:txBody>
      </p:sp>
      <p:sp>
        <p:nvSpPr>
          <p:cNvPr id="212" name="Google Shape;212;p30"/>
          <p:cNvSpPr txBox="1">
            <a:spLocks noGrp="1"/>
          </p:cNvSpPr>
          <p:nvPr>
            <p:ph type="body" idx="1"/>
          </p:nvPr>
        </p:nvSpPr>
        <p:spPr>
          <a:xfrm>
            <a:off x="395536" y="908721"/>
            <a:ext cx="8748464" cy="52657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Tietyt verbit englannissa ovat passiivissa, vaikka vastaava verbi suomessa on aktiivissa. </a:t>
            </a:r>
            <a:endParaRPr dirty="0"/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fi-FI" dirty="0">
                <a:solidFill>
                  <a:srgbClr val="000000"/>
                </a:solidFill>
              </a:rPr>
              <a:t>Kiinnitä erityisesti huomiota verbiin ’</a:t>
            </a:r>
            <a:r>
              <a:rPr lang="fi-FI" b="1" dirty="0" err="1">
                <a:solidFill>
                  <a:srgbClr val="000000"/>
                </a:solidFill>
              </a:rPr>
              <a:t>be</a:t>
            </a:r>
            <a:r>
              <a:rPr lang="fi-FI" b="1" dirty="0">
                <a:solidFill>
                  <a:srgbClr val="000000"/>
                </a:solidFill>
              </a:rPr>
              <a:t> </a:t>
            </a:r>
            <a:r>
              <a:rPr lang="fi-FI" b="1" dirty="0" err="1">
                <a:solidFill>
                  <a:srgbClr val="000000"/>
                </a:solidFill>
              </a:rPr>
              <a:t>born</a:t>
            </a:r>
            <a:r>
              <a:rPr lang="fi-FI" dirty="0">
                <a:solidFill>
                  <a:srgbClr val="000000"/>
                </a:solidFill>
              </a:rPr>
              <a:t>’.</a:t>
            </a:r>
            <a:endParaRPr dirty="0"/>
          </a:p>
          <a:p>
            <a:pPr marL="0" lvl="0" indent="0" algn="l" rtl="0">
              <a:lnSpc>
                <a:spcPct val="80000"/>
              </a:lnSpc>
              <a:spcBef>
                <a:spcPts val="440"/>
              </a:spcBef>
              <a:spcAft>
                <a:spcPts val="0"/>
              </a:spcAft>
              <a:buSzPts val="550"/>
              <a:buNone/>
            </a:pPr>
            <a:endParaRPr sz="2200" dirty="0">
              <a:solidFill>
                <a:srgbClr val="2DA2BF"/>
              </a:solidFill>
            </a:endParaRPr>
          </a:p>
          <a:p>
            <a:pPr marL="0" lvl="0" indent="0" algn="l" rtl="0">
              <a:lnSpc>
                <a:spcPct val="80000"/>
              </a:lnSpc>
              <a:spcBef>
                <a:spcPts val="440"/>
              </a:spcBef>
              <a:spcAft>
                <a:spcPts val="0"/>
              </a:spcAft>
              <a:buClr>
                <a:srgbClr val="2DA2BF"/>
              </a:buClr>
              <a:buSzPts val="700"/>
              <a:buNone/>
            </a:pPr>
            <a:r>
              <a:rPr lang="fi-FI" dirty="0">
                <a:solidFill>
                  <a:srgbClr val="2DA2BF"/>
                </a:solidFill>
              </a:rPr>
              <a:t>	Milloin hän syntyi/on syntynyt/oli syntynyt?</a:t>
            </a:r>
            <a:endParaRPr dirty="0"/>
          </a:p>
          <a:p>
            <a:pPr marL="0" lvl="0" indent="0" algn="l" rtl="0">
              <a:lnSpc>
                <a:spcPct val="80000"/>
              </a:lnSpc>
              <a:spcBef>
                <a:spcPts val="440"/>
              </a:spcBef>
              <a:spcAft>
                <a:spcPts val="0"/>
              </a:spcAft>
              <a:buClr>
                <a:srgbClr val="2DA2BF"/>
              </a:buClr>
              <a:buSzPts val="550"/>
              <a:buNone/>
            </a:pPr>
            <a:r>
              <a:rPr lang="fi-FI" sz="2200" dirty="0">
                <a:solidFill>
                  <a:srgbClr val="2DA2BF"/>
                </a:solidFill>
              </a:rPr>
              <a:t>	</a:t>
            </a:r>
            <a:r>
              <a:rPr lang="fi-FI" dirty="0" err="1">
                <a:solidFill>
                  <a:srgbClr val="000000"/>
                </a:solidFill>
              </a:rPr>
              <a:t>When</a:t>
            </a:r>
            <a:r>
              <a:rPr lang="fi-FI" dirty="0">
                <a:solidFill>
                  <a:srgbClr val="000000"/>
                </a:solidFill>
              </a:rPr>
              <a:t> </a:t>
            </a:r>
            <a:r>
              <a:rPr lang="fi-FI" b="1" dirty="0" err="1">
                <a:solidFill>
                  <a:srgbClr val="000000"/>
                </a:solidFill>
              </a:rPr>
              <a:t>was</a:t>
            </a:r>
            <a:r>
              <a:rPr lang="fi-FI" dirty="0">
                <a:solidFill>
                  <a:srgbClr val="000000"/>
                </a:solidFill>
              </a:rPr>
              <a:t> </a:t>
            </a:r>
            <a:r>
              <a:rPr lang="fi-FI" dirty="0" err="1">
                <a:solidFill>
                  <a:srgbClr val="000000"/>
                </a:solidFill>
              </a:rPr>
              <a:t>that</a:t>
            </a:r>
            <a:r>
              <a:rPr lang="fi-FI" dirty="0">
                <a:solidFill>
                  <a:srgbClr val="000000"/>
                </a:solidFill>
              </a:rPr>
              <a:t> </a:t>
            </a:r>
            <a:r>
              <a:rPr lang="fi-FI" dirty="0" err="1">
                <a:solidFill>
                  <a:srgbClr val="000000"/>
                </a:solidFill>
              </a:rPr>
              <a:t>actor</a:t>
            </a:r>
            <a:r>
              <a:rPr lang="fi-FI" dirty="0">
                <a:solidFill>
                  <a:srgbClr val="000000"/>
                </a:solidFill>
              </a:rPr>
              <a:t> </a:t>
            </a:r>
            <a:r>
              <a:rPr lang="fi-FI" b="1" dirty="0" err="1">
                <a:solidFill>
                  <a:srgbClr val="000000"/>
                </a:solidFill>
              </a:rPr>
              <a:t>born</a:t>
            </a:r>
            <a:r>
              <a:rPr lang="fi-FI" dirty="0">
                <a:solidFill>
                  <a:srgbClr val="000000"/>
                </a:solidFill>
              </a:rPr>
              <a:t>?</a:t>
            </a:r>
            <a:endParaRPr dirty="0"/>
          </a:p>
          <a:p>
            <a:pPr marL="0" lvl="0" indent="0" algn="l" rtl="0">
              <a:lnSpc>
                <a:spcPct val="80000"/>
              </a:lnSpc>
              <a:spcBef>
                <a:spcPts val="440"/>
              </a:spcBef>
              <a:spcAft>
                <a:spcPts val="0"/>
              </a:spcAft>
              <a:buClr>
                <a:srgbClr val="2DA2BF"/>
              </a:buClr>
              <a:buSzPts val="700"/>
              <a:buNone/>
            </a:pPr>
            <a:endParaRPr dirty="0">
              <a:solidFill>
                <a:srgbClr val="000000"/>
              </a:solidFill>
            </a:endParaRPr>
          </a:p>
          <a:p>
            <a:pPr marL="457200" lvl="0" indent="-457200" algn="l" rtl="0">
              <a:lnSpc>
                <a:spcPct val="80000"/>
              </a:lnSpc>
              <a:spcBef>
                <a:spcPts val="44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Muista myös: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endParaRPr sz="2800" b="0" i="0" u="none" strike="noStrike" cap="none" dirty="0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lang="fi-FI" dirty="0">
                <a:solidFill>
                  <a:srgbClr val="2DA2BF"/>
                </a:solidFill>
              </a:rPr>
              <a:t>	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amazed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surprised</a:t>
            </a:r>
            <a:endParaRPr sz="2800" b="0" i="0" u="none" strike="noStrike" cap="none" dirty="0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disappointed</a:t>
            </a:r>
            <a:endParaRPr sz="2800" b="0" i="0" u="none" strike="noStrike" cap="none" dirty="0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hurt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injured</a:t>
            </a:r>
            <a:endParaRPr sz="2800" b="0" i="0" u="none" strike="noStrike" cap="none" dirty="0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killed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	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ks. kirjan s.156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3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ts val="1000"/>
              <a:buFont typeface="Calibri"/>
              <a:buNone/>
            </a:pPr>
            <a:r>
              <a:rPr lang="fi-FI" sz="4000" b="1" i="0" u="none" strike="noStrike" cap="none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Passiivi</a:t>
            </a:r>
            <a:endParaRPr/>
          </a:p>
        </p:txBody>
      </p:sp>
      <p:graphicFrame>
        <p:nvGraphicFramePr>
          <p:cNvPr id="219" name="Google Shape;219;p31"/>
          <p:cNvGraphicFramePr/>
          <p:nvPr/>
        </p:nvGraphicFramePr>
        <p:xfrm>
          <a:off x="323528" y="1556791"/>
          <a:ext cx="8424925" cy="4130465"/>
        </p:xfrm>
        <a:graphic>
          <a:graphicData uri="http://schemas.openxmlformats.org/drawingml/2006/table">
            <a:tbl>
              <a:tblPr bandRow="1">
                <a:noFill/>
                <a:tableStyleId>{7301AB41-F1E0-498C-A8BB-95E237C3D274}</a:tableStyleId>
              </a:tblPr>
              <a:tblGrid>
                <a:gridCol w="8424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530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Calibri"/>
                        <a:buNone/>
                      </a:pPr>
                      <a:r>
                        <a:rPr lang="fi-FI" sz="2800" b="1" u="none" strike="noStrike" cap="none">
                          <a:solidFill>
                            <a:schemeClr val="dk1"/>
                          </a:solidFill>
                        </a:rPr>
                        <a:t>It is said that </a:t>
                      </a:r>
                      <a:r>
                        <a:rPr lang="fi-FI" sz="2800" u="none" strike="noStrike" cap="none">
                          <a:solidFill>
                            <a:schemeClr val="dk1"/>
                          </a:solidFill>
                        </a:rPr>
                        <a:t>the world is round. /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Calibri"/>
                        <a:buNone/>
                      </a:pPr>
                      <a:r>
                        <a:rPr lang="fi-FI" sz="2800" u="none" strike="noStrike" cap="none">
                          <a:solidFill>
                            <a:schemeClr val="dk1"/>
                          </a:solidFill>
                        </a:rPr>
                        <a:t>The world </a:t>
                      </a:r>
                      <a:r>
                        <a:rPr lang="fi-FI" sz="2800" b="1" u="none" strike="noStrike" cap="none">
                          <a:solidFill>
                            <a:schemeClr val="dk1"/>
                          </a:solidFill>
                        </a:rPr>
                        <a:t>is said to be</a:t>
                      </a:r>
                      <a:r>
                        <a:rPr lang="fi-FI" sz="2800" u="none" strike="noStrike" cap="none">
                          <a:solidFill>
                            <a:schemeClr val="dk1"/>
                          </a:solidFill>
                        </a:rPr>
                        <a:t> round.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993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Calibri"/>
                        <a:buNone/>
                      </a:pPr>
                      <a:r>
                        <a:rPr lang="fi-FI" sz="2800" b="1" u="none" strike="noStrike" cap="none">
                          <a:solidFill>
                            <a:schemeClr val="dk1"/>
                          </a:solidFill>
                        </a:rPr>
                        <a:t>It is known that </a:t>
                      </a:r>
                      <a:r>
                        <a:rPr lang="fi-FI" sz="2800" u="none" strike="noStrike" cap="none">
                          <a:solidFill>
                            <a:schemeClr val="dk1"/>
                          </a:solidFill>
                        </a:rPr>
                        <a:t>Finns drink a lot of coffee. /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Calibri"/>
                        <a:buNone/>
                      </a:pPr>
                      <a:r>
                        <a:rPr lang="fi-FI" sz="2800" u="none" strike="noStrike" cap="none">
                          <a:solidFill>
                            <a:schemeClr val="dk1"/>
                          </a:solidFill>
                        </a:rPr>
                        <a:t>Finns </a:t>
                      </a:r>
                      <a:r>
                        <a:rPr lang="fi-FI" sz="2800" b="1" u="none" strike="noStrike" cap="none">
                          <a:solidFill>
                            <a:schemeClr val="dk1"/>
                          </a:solidFill>
                        </a:rPr>
                        <a:t>are known to drink </a:t>
                      </a:r>
                      <a:r>
                        <a:rPr lang="fi-FI" sz="2800" u="none" strike="noStrike" cap="none">
                          <a:solidFill>
                            <a:schemeClr val="dk1"/>
                          </a:solidFill>
                        </a:rPr>
                        <a:t>a lot of coffee.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931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Calibri"/>
                        <a:buNone/>
                      </a:pPr>
                      <a:r>
                        <a:rPr lang="fi-FI" sz="2800" b="1" u="none" strike="noStrike" cap="none">
                          <a:solidFill>
                            <a:schemeClr val="dk1"/>
                          </a:solidFill>
                        </a:rPr>
                        <a:t>It is believed that </a:t>
                      </a:r>
                      <a:r>
                        <a:rPr lang="fi-FI" sz="2800" u="none" strike="noStrike" cap="none">
                          <a:solidFill>
                            <a:schemeClr val="dk1"/>
                          </a:solidFill>
                        </a:rPr>
                        <a:t>whales have their own language. /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Calibri"/>
                        <a:buNone/>
                      </a:pPr>
                      <a:r>
                        <a:rPr lang="fi-FI" sz="2800" u="none" strike="noStrike" cap="none">
                          <a:solidFill>
                            <a:schemeClr val="dk1"/>
                          </a:solidFill>
                        </a:rPr>
                        <a:t>Whales </a:t>
                      </a:r>
                      <a:r>
                        <a:rPr lang="fi-FI" sz="2800" b="1" u="none" strike="noStrike" cap="none">
                          <a:solidFill>
                            <a:schemeClr val="dk1"/>
                          </a:solidFill>
                        </a:rPr>
                        <a:t>are believed to have</a:t>
                      </a:r>
                      <a:r>
                        <a:rPr lang="fi-FI" sz="2800" u="none" strike="noStrike" cap="none">
                          <a:solidFill>
                            <a:schemeClr val="dk1"/>
                          </a:solidFill>
                        </a:rPr>
                        <a:t> their own language.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931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Calibri"/>
                        <a:buNone/>
                      </a:pPr>
                      <a:r>
                        <a:rPr lang="fi-FI" sz="2800" b="1" u="none" strike="noStrike" cap="none">
                          <a:solidFill>
                            <a:schemeClr val="dk1"/>
                          </a:solidFill>
                        </a:rPr>
                        <a:t>It is thought that </a:t>
                      </a:r>
                      <a:r>
                        <a:rPr lang="fi-FI" sz="2800" u="none" strike="noStrike" cap="none">
                          <a:solidFill>
                            <a:schemeClr val="dk1"/>
                          </a:solidFill>
                        </a:rPr>
                        <a:t>too little sleep affects your memory. /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Calibri"/>
                        <a:buNone/>
                      </a:pPr>
                      <a:r>
                        <a:rPr lang="fi-FI" sz="2800" u="none" strike="noStrike" cap="none">
                          <a:solidFill>
                            <a:schemeClr val="dk1"/>
                          </a:solidFill>
                        </a:rPr>
                        <a:t>Too little sleep </a:t>
                      </a:r>
                      <a:r>
                        <a:rPr lang="fi-FI" sz="2800" b="1" u="none" strike="noStrike" cap="none">
                          <a:solidFill>
                            <a:schemeClr val="dk1"/>
                          </a:solidFill>
                        </a:rPr>
                        <a:t>is thought to affect</a:t>
                      </a:r>
                      <a:r>
                        <a:rPr lang="fi-FI" sz="2800" u="none" strike="noStrike" cap="none">
                          <a:solidFill>
                            <a:schemeClr val="dk1"/>
                          </a:solidFill>
                        </a:rPr>
                        <a:t> your memory.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4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Passiivi</a:t>
            </a:r>
            <a:endParaRPr/>
          </a:p>
        </p:txBody>
      </p:sp>
      <p:sp>
        <p:nvSpPr>
          <p:cNvPr id="94" name="Google Shape;94;p14"/>
          <p:cNvSpPr txBox="1">
            <a:spLocks noGrp="1"/>
          </p:cNvSpPr>
          <p:nvPr>
            <p:ph type="body" idx="1"/>
          </p:nvPr>
        </p:nvSpPr>
        <p:spPr>
          <a:xfrm>
            <a:off x="395536" y="1124744"/>
            <a:ext cx="8496944" cy="5184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Vertaa seuraavia lauseita.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61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a. 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Pamela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loves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all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friends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61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b.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Pamela is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loved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all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friends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61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457200" algn="l" rtl="0">
              <a:lnSpc>
                <a:spcPct val="90000"/>
              </a:lnSpc>
              <a:spcBef>
                <a:spcPts val="561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Lauseessa 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a 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Pamela on tekijänä, mutta lauseessa 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b 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Pamela on tekemisen kohteena.</a:t>
            </a:r>
            <a:endParaRPr dirty="0"/>
          </a:p>
          <a:p>
            <a:pPr marL="457200" lvl="0" indent="-457200" algn="l" rtl="0">
              <a:lnSpc>
                <a:spcPct val="90000"/>
              </a:lnSpc>
              <a:spcBef>
                <a:spcPts val="561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Lause 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a 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 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aktiivissa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ja siinä korostetaan Pamelan osuutta.</a:t>
            </a:r>
            <a:endParaRPr dirty="0"/>
          </a:p>
          <a:p>
            <a:pPr marL="457200" lvl="0" indent="-457200" algn="l" rtl="0">
              <a:lnSpc>
                <a:spcPct val="90000"/>
              </a:lnSpc>
              <a:spcBef>
                <a:spcPts val="561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Lause 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b 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 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passiivissa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ja siinä korostetaan itse toimintaa, rakastettuna olemista. 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32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7776864" cy="7109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ts val="1000"/>
              <a:buFont typeface="Calibri"/>
              <a:buNone/>
            </a:pPr>
            <a:r>
              <a:rPr lang="fi-FI" sz="4000" b="1" i="0" u="none" strike="noStrike" cap="none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Passiivi</a:t>
            </a:r>
            <a:endParaRPr/>
          </a:p>
        </p:txBody>
      </p:sp>
      <p:sp>
        <p:nvSpPr>
          <p:cNvPr id="226" name="Google Shape;226;p32"/>
          <p:cNvSpPr txBox="1">
            <a:spLocks noGrp="1"/>
          </p:cNvSpPr>
          <p:nvPr>
            <p:ph type="body" idx="2"/>
          </p:nvPr>
        </p:nvSpPr>
        <p:spPr>
          <a:xfrm>
            <a:off x="323528" y="1052737"/>
            <a:ext cx="8640960" cy="52565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fi-FI" sz="26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Sanomista, tietämistä, uskomista ja luulemista </a:t>
            </a:r>
            <a:r>
              <a:rPr lang="fi-FI" sz="2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ilmaisevien verbien yhteydessä passiivin voi ilmaista myös: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	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It + passiivi +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-lause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550"/>
              <a:buFont typeface="Arial"/>
              <a:buNone/>
            </a:pPr>
            <a:r>
              <a:rPr lang="fi-FI" sz="22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It is </a:t>
            </a:r>
            <a:r>
              <a:rPr lang="fi-FI" sz="2200" b="1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said</a:t>
            </a:r>
            <a:r>
              <a:rPr lang="fi-FI" sz="22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fi-FI" sz="22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world</a:t>
            </a:r>
            <a:r>
              <a:rPr lang="fi-FI" sz="2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is </a:t>
            </a:r>
            <a:r>
              <a:rPr lang="fi-FI" sz="22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round</a:t>
            </a:r>
            <a:r>
              <a:rPr lang="fi-FI" sz="2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550"/>
              <a:buFont typeface="Arial"/>
              <a:buNone/>
            </a:pPr>
            <a:r>
              <a:rPr lang="fi-FI" sz="22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It is </a:t>
            </a:r>
            <a:r>
              <a:rPr lang="fi-FI" sz="2200" b="1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known</a:t>
            </a:r>
            <a:r>
              <a:rPr lang="fi-FI" sz="22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fi-FI" sz="22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Finns</a:t>
            </a:r>
            <a:r>
              <a:rPr lang="fi-FI" sz="2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drink a </a:t>
            </a:r>
            <a:r>
              <a:rPr lang="fi-FI" sz="22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lot</a:t>
            </a:r>
            <a:r>
              <a:rPr lang="fi-FI" sz="2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of </a:t>
            </a:r>
            <a:r>
              <a:rPr lang="fi-FI" sz="22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coffee</a:t>
            </a:r>
            <a:r>
              <a:rPr lang="fi-FI" sz="2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550"/>
              <a:buFont typeface="Arial"/>
              <a:buNone/>
            </a:pPr>
            <a:r>
              <a:rPr lang="fi-FI" sz="22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It is </a:t>
            </a:r>
            <a:r>
              <a:rPr lang="fi-FI" sz="2200" b="1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believed</a:t>
            </a:r>
            <a:r>
              <a:rPr lang="fi-FI" sz="22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fi-FI" sz="22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whales</a:t>
            </a:r>
            <a:r>
              <a:rPr lang="fi-FI" sz="2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their</a:t>
            </a:r>
            <a:r>
              <a:rPr lang="fi-FI" sz="2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own</a:t>
            </a:r>
            <a:r>
              <a:rPr lang="fi-FI" sz="2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language</a:t>
            </a:r>
            <a:r>
              <a:rPr lang="fi-FI" sz="2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550"/>
              <a:buFont typeface="Arial"/>
              <a:buNone/>
            </a:pPr>
            <a:r>
              <a:rPr lang="fi-FI" sz="22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It is </a:t>
            </a:r>
            <a:r>
              <a:rPr lang="fi-FI" sz="2200" b="1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thought</a:t>
            </a:r>
            <a:r>
              <a:rPr lang="fi-FI" sz="22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fi-FI" sz="22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too</a:t>
            </a:r>
            <a:r>
              <a:rPr lang="fi-FI" sz="2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little</a:t>
            </a:r>
            <a:r>
              <a:rPr lang="fi-FI" sz="2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sleep</a:t>
            </a:r>
            <a:r>
              <a:rPr lang="fi-FI" sz="2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affects</a:t>
            </a:r>
            <a:r>
              <a:rPr lang="fi-FI" sz="2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your</a:t>
            </a:r>
            <a:r>
              <a:rPr lang="fi-FI" sz="2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memory</a:t>
            </a:r>
            <a:r>
              <a:rPr lang="fi-FI" sz="2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tai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	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Passiivi ja infinitiivirakenne 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(to +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inf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rgbClr val="2DA2BF"/>
              </a:buClr>
              <a:buSzPts val="550"/>
              <a:buFont typeface="Arial"/>
              <a:buNone/>
            </a:pP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world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is </a:t>
            </a:r>
            <a:r>
              <a:rPr lang="fi-FI" sz="22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said</a:t>
            </a:r>
            <a:r>
              <a:rPr lang="fi-FI" sz="22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2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round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rgbClr val="2DA2BF"/>
              </a:buClr>
              <a:buSzPts val="550"/>
              <a:buFont typeface="Arial"/>
              <a:buNone/>
            </a:pP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Finns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are</a:t>
            </a:r>
            <a:r>
              <a:rPr lang="fi-FI" sz="22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known</a:t>
            </a:r>
            <a:r>
              <a:rPr lang="fi-FI" sz="22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to drink 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a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lot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of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coffee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rgbClr val="2DA2BF"/>
              </a:buClr>
              <a:buSzPts val="550"/>
              <a:buFont typeface="Arial"/>
              <a:buNone/>
            </a:pP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Whales </a:t>
            </a:r>
            <a:r>
              <a:rPr lang="fi-FI" sz="22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are</a:t>
            </a:r>
            <a:r>
              <a:rPr lang="fi-FI" sz="22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believed</a:t>
            </a:r>
            <a:r>
              <a:rPr lang="fi-FI" sz="22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2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their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own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language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rgbClr val="2DA2BF"/>
              </a:buClr>
              <a:buSzPts val="550"/>
              <a:buFont typeface="Arial"/>
              <a:buNone/>
            </a:pP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Too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little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sleep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is </a:t>
            </a:r>
            <a:r>
              <a:rPr lang="fi-FI" sz="22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thought</a:t>
            </a:r>
            <a:r>
              <a:rPr lang="fi-FI" sz="22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2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affect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your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memory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endParaRPr sz="2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33"/>
          <p:cNvSpPr txBox="1">
            <a:spLocks noGrp="1"/>
          </p:cNvSpPr>
          <p:nvPr>
            <p:ph type="title"/>
          </p:nvPr>
        </p:nvSpPr>
        <p:spPr>
          <a:xfrm>
            <a:off x="467543" y="404663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Calibri"/>
              <a:buNone/>
            </a:pPr>
            <a:br>
              <a:rPr lang="fi-FI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Activate </a:t>
            </a:r>
            <a:br>
              <a:rPr lang="fi-FI" sz="24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2400" b="1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2" name="Google Shape;232;p33"/>
          <p:cNvSpPr txBox="1">
            <a:spLocks noGrp="1"/>
          </p:cNvSpPr>
          <p:nvPr>
            <p:ph type="body" idx="1"/>
          </p:nvPr>
        </p:nvSpPr>
        <p:spPr>
          <a:xfrm>
            <a:off x="323528" y="1124744"/>
            <a:ext cx="8280919" cy="48965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Muuta passiiviin kahdella eri tavalla.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1. Hänen sanotaan olevan onnellinen mies.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It is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said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he is a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happy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man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He is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said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happy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man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2. Suomalaisen jääkiekon uskotaan olevan maailman parasta.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It is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believed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Finnish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ice hockey is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best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in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	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world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Finnish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ice hockey is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believed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best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in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world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34"/>
          <p:cNvSpPr txBox="1">
            <a:spLocks noGrp="1"/>
          </p:cNvSpPr>
          <p:nvPr>
            <p:ph type="title"/>
          </p:nvPr>
        </p:nvSpPr>
        <p:spPr>
          <a:xfrm>
            <a:off x="467543" y="188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ts val="1000"/>
              <a:buFont typeface="Calibri"/>
              <a:buNone/>
            </a:pPr>
            <a:r>
              <a:rPr lang="fi-FI" sz="4000" b="1" i="0" u="none" strike="noStrike" cap="none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Passiivi</a:t>
            </a:r>
            <a:endParaRPr/>
          </a:p>
        </p:txBody>
      </p:sp>
      <p:sp>
        <p:nvSpPr>
          <p:cNvPr id="239" name="Google Shape;239;p34"/>
          <p:cNvSpPr txBox="1">
            <a:spLocks noGrp="1"/>
          </p:cNvSpPr>
          <p:nvPr>
            <p:ph type="body" idx="2"/>
          </p:nvPr>
        </p:nvSpPr>
        <p:spPr>
          <a:xfrm>
            <a:off x="323528" y="1124744"/>
            <a:ext cx="8640960" cy="4968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Puhekielessä passiivin ’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’ korvataan usein sanalla ’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’.</a:t>
            </a:r>
            <a:endParaRPr dirty="0"/>
          </a:p>
          <a:p>
            <a:pPr marL="0" marR="0" lvl="0" indent="0" algn="l" rtl="0">
              <a:lnSpc>
                <a:spcPct val="11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r>
              <a:rPr lang="fi-FI" sz="28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Our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house </a:t>
            </a:r>
            <a:r>
              <a:rPr lang="fi-FI" sz="28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got </a:t>
            </a:r>
            <a:r>
              <a:rPr lang="fi-FI" sz="2800" b="1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broken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into </a:t>
            </a:r>
            <a:r>
              <a:rPr lang="fi-FI" sz="28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last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night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Luckily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8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all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got </a:t>
            </a:r>
            <a:r>
              <a:rPr lang="fi-FI" sz="2800" b="1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stolen</a:t>
            </a:r>
            <a:r>
              <a:rPr lang="fi-FI" sz="28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fi-FI" sz="28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few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pieces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of 		</a:t>
            </a:r>
            <a:r>
              <a:rPr lang="fi-FI" sz="28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jewellery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342900" marR="0" lvl="0" indent="-3429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Varsinaisen passiivin sijasta käytetään usein myös aktiivilausetta, jossa tekijä on määrittelemätön ’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people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’, ’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’, ’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’, ’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’ tai ’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’. </a:t>
            </a:r>
            <a:endParaRPr dirty="0"/>
          </a:p>
          <a:p>
            <a:pPr marL="457200" marR="0" lvl="1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sz="28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enjoy</a:t>
            </a:r>
            <a:r>
              <a:rPr lang="fi-FI" sz="28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our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four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seasons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in Finland.</a:t>
            </a:r>
            <a:endParaRPr dirty="0"/>
          </a:p>
          <a:p>
            <a:pPr marL="457200" marR="0" lvl="1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People </a:t>
            </a:r>
            <a:r>
              <a:rPr lang="fi-FI" sz="28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should</a:t>
            </a:r>
            <a:r>
              <a:rPr lang="fi-FI" sz="28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pay</a:t>
            </a:r>
            <a:r>
              <a:rPr lang="fi-FI" sz="28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more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attention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recycling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457200" marR="0" lvl="1" indent="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They</a:t>
            </a:r>
            <a:r>
              <a:rPr lang="fi-FI" sz="28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say</a:t>
            </a:r>
            <a:r>
              <a:rPr lang="fi-FI" sz="28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drinking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water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can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boost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your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energy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		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levels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35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ts val="1000"/>
              <a:buFont typeface="Calibri"/>
              <a:buNone/>
            </a:pPr>
            <a:r>
              <a:rPr lang="fi-FI" sz="4000" b="1" i="0" u="none" strike="noStrike" cap="none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Activate</a:t>
            </a:r>
            <a:endParaRPr/>
          </a:p>
        </p:txBody>
      </p:sp>
      <p:sp>
        <p:nvSpPr>
          <p:cNvPr id="245" name="Google Shape;245;p35"/>
          <p:cNvSpPr txBox="1">
            <a:spLocks noGrp="1"/>
          </p:cNvSpPr>
          <p:nvPr>
            <p:ph type="body" idx="1"/>
          </p:nvPr>
        </p:nvSpPr>
        <p:spPr>
          <a:xfrm>
            <a:off x="395536" y="1052736"/>
            <a:ext cx="8424935" cy="50405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Muuta passiiviin. Mieti tarvitsetko agenttia.</a:t>
            </a:r>
            <a:endParaRPr dirty="0"/>
          </a:p>
          <a:p>
            <a:pPr marL="0" marR="0" lvl="0" indent="0" algn="l" rtl="0">
              <a:lnSpc>
                <a:spcPct val="7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endParaRPr sz="2800" b="0" i="0" u="none" strike="noStrike" cap="none" dirty="0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1. My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father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planted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this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apple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tree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apple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tree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planted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my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father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2. People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seen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bears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in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neighbourhood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Bears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seen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neighbourhood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3.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They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are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repairing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bridge.</a:t>
            </a:r>
            <a:endParaRPr dirty="0"/>
          </a:p>
          <a:p>
            <a:pPr marL="571500" marR="0" lvl="1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bridge is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being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repaired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4.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must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close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window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window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must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closed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36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ts val="1000"/>
              <a:buFont typeface="Calibri"/>
              <a:buNone/>
            </a:pPr>
            <a:r>
              <a:rPr lang="fi-FI" sz="4000" b="1" i="0" u="none" strike="noStrike" cap="none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Activate</a:t>
            </a:r>
            <a:endParaRPr/>
          </a:p>
        </p:txBody>
      </p:sp>
      <p:sp>
        <p:nvSpPr>
          <p:cNvPr id="251" name="Google Shape;251;p36"/>
          <p:cNvSpPr txBox="1">
            <a:spLocks noGrp="1"/>
          </p:cNvSpPr>
          <p:nvPr>
            <p:ph type="body" idx="1"/>
          </p:nvPr>
        </p:nvSpPr>
        <p:spPr>
          <a:xfrm>
            <a:off x="395536" y="1052736"/>
            <a:ext cx="8424935" cy="50405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5.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Finally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someone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did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something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Finally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something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done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6.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Which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one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of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race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horses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did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they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sell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?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Which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of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race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horses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sold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7.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Who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painted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this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picture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?</a:t>
            </a:r>
            <a:endParaRPr dirty="0"/>
          </a:p>
          <a:p>
            <a:pPr marL="571500" marR="0" lvl="1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Who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picture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painted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? /</a:t>
            </a:r>
            <a:endParaRPr dirty="0"/>
          </a:p>
          <a:p>
            <a:pPr marL="571500" marR="0" lvl="1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By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who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(m)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picture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painted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8.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meet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at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station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at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station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us).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37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ts val="1000"/>
              <a:buFont typeface="Calibri"/>
              <a:buNone/>
            </a:pPr>
            <a:r>
              <a:rPr lang="fi-FI" sz="4000" b="1" i="0" u="none" strike="noStrike" cap="none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Activate</a:t>
            </a:r>
            <a:endParaRPr/>
          </a:p>
        </p:txBody>
      </p:sp>
      <p:sp>
        <p:nvSpPr>
          <p:cNvPr id="257" name="Google Shape;257;p37"/>
          <p:cNvSpPr txBox="1">
            <a:spLocks noGrp="1"/>
          </p:cNvSpPr>
          <p:nvPr>
            <p:ph type="body" idx="1"/>
          </p:nvPr>
        </p:nvSpPr>
        <p:spPr>
          <a:xfrm>
            <a:off x="395536" y="1052736"/>
            <a:ext cx="8568951" cy="50405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9.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Ripleys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haven’t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bought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house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next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door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house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next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door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hasn’t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bought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Ripleys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10.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They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didn’t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throw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away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rubbish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rubbish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wasn’t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thrown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away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11.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nanny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looked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after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children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.</a:t>
            </a:r>
            <a:r>
              <a:rPr lang="fi-FI" sz="3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accent1"/>
              </a:buClr>
              <a:buSzPts val="800"/>
              <a:buFont typeface="Arial"/>
              <a:buNone/>
            </a:pPr>
            <a:r>
              <a:rPr lang="fi-FI" sz="3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children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looked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after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nanny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12.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Who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has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made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these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delicious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sandwiches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?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Who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these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delicious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sandwiches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made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? /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By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who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(m)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these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delicious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sandwiches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made?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5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Passiivi</a:t>
            </a:r>
            <a:endParaRPr/>
          </a:p>
        </p:txBody>
      </p:sp>
      <p:sp>
        <p:nvSpPr>
          <p:cNvPr id="100" name="Google Shape;100;p15"/>
          <p:cNvSpPr txBox="1">
            <a:spLocks noGrp="1"/>
          </p:cNvSpPr>
          <p:nvPr>
            <p:ph type="body" idx="1"/>
          </p:nvPr>
        </p:nvSpPr>
        <p:spPr>
          <a:xfrm>
            <a:off x="395536" y="1484783"/>
            <a:ext cx="8496944" cy="4464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Passiivia käytetään, kun tekijää ei tunneta tai tekijää ei haluta korostaa.</a:t>
            </a:r>
            <a:endParaRPr dirty="0"/>
          </a:p>
          <a:p>
            <a:pPr marL="342900" marR="0" lvl="0" indent="-342900" algn="l" rtl="0">
              <a:lnSpc>
                <a:spcPct val="11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Passiivissa päähuomio on toiminnassa.</a:t>
            </a:r>
            <a:endParaRPr dirty="0"/>
          </a:p>
          <a:p>
            <a:pPr marL="342900" marR="0" lvl="0" indent="-342900" algn="l" rtl="0">
              <a:lnSpc>
                <a:spcPct val="11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My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bike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stolen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1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   Some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mistakes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sz="28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made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1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  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players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for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tomorrow’s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match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8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8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chosen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6"/>
          <p:cNvSpPr txBox="1">
            <a:spLocks noGrp="1"/>
          </p:cNvSpPr>
          <p:nvPr>
            <p:ph type="title"/>
          </p:nvPr>
        </p:nvSpPr>
        <p:spPr>
          <a:xfrm>
            <a:off x="251519" y="368661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Calibri"/>
              <a:buNone/>
            </a:pPr>
            <a:br>
              <a:rPr lang="fi-FI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4000" b="1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Activate</a:t>
            </a: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br>
              <a:rPr lang="fi-FI" sz="24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2400" b="1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16"/>
          <p:cNvSpPr txBox="1">
            <a:spLocks noGrp="1"/>
          </p:cNvSpPr>
          <p:nvPr>
            <p:ph type="body" idx="1"/>
          </p:nvPr>
        </p:nvSpPr>
        <p:spPr>
          <a:xfrm>
            <a:off x="285602" y="1076545"/>
            <a:ext cx="8579295" cy="6840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Ovatko seuraavat lauseet aktiivissa (A) vai passiivissa (P)?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am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eating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an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orange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picture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taken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last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Sunday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Thomas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opened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door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computers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being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students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painting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made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Monet.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James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tree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with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selfie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stick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Daniel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watching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birds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r>
              <a:rPr lang="fi-FI" sz="28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dirty="0"/>
          </a:p>
        </p:txBody>
      </p:sp>
      <p:sp>
        <p:nvSpPr>
          <p:cNvPr id="107" name="Google Shape;107;p16"/>
          <p:cNvSpPr/>
          <p:nvPr/>
        </p:nvSpPr>
        <p:spPr>
          <a:xfrm>
            <a:off x="3707903" y="1921438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</a:t>
            </a:r>
            <a:endParaRPr dirty="0"/>
          </a:p>
        </p:txBody>
      </p:sp>
      <p:sp>
        <p:nvSpPr>
          <p:cNvPr id="108" name="Google Shape;108;p16"/>
          <p:cNvSpPr/>
          <p:nvPr/>
        </p:nvSpPr>
        <p:spPr>
          <a:xfrm>
            <a:off x="4298366" y="2931040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  </a:t>
            </a:r>
            <a:endParaRPr dirty="0"/>
          </a:p>
        </p:txBody>
      </p:sp>
      <p:sp>
        <p:nvSpPr>
          <p:cNvPr id="109" name="Google Shape;109;p16"/>
          <p:cNvSpPr/>
          <p:nvPr/>
        </p:nvSpPr>
        <p:spPr>
          <a:xfrm>
            <a:off x="5958104" y="4482288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  </a:t>
            </a:r>
            <a:endParaRPr dirty="0"/>
          </a:p>
        </p:txBody>
      </p:sp>
      <p:sp>
        <p:nvSpPr>
          <p:cNvPr id="110" name="Google Shape;110;p16"/>
          <p:cNvSpPr/>
          <p:nvPr/>
        </p:nvSpPr>
        <p:spPr>
          <a:xfrm>
            <a:off x="4938431" y="4971061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</a:t>
            </a:r>
            <a:endParaRPr dirty="0"/>
          </a:p>
        </p:txBody>
      </p:sp>
      <p:sp>
        <p:nvSpPr>
          <p:cNvPr id="111" name="Google Shape;111;p16"/>
          <p:cNvSpPr/>
          <p:nvPr/>
        </p:nvSpPr>
        <p:spPr>
          <a:xfrm>
            <a:off x="5534879" y="2473182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</a:t>
            </a:r>
            <a:endParaRPr dirty="0"/>
          </a:p>
        </p:txBody>
      </p:sp>
      <p:sp>
        <p:nvSpPr>
          <p:cNvPr id="112" name="Google Shape;112;p16"/>
          <p:cNvSpPr/>
          <p:nvPr/>
        </p:nvSpPr>
        <p:spPr>
          <a:xfrm>
            <a:off x="7470981" y="3435096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</a:t>
            </a:r>
            <a:endParaRPr dirty="0"/>
          </a:p>
        </p:txBody>
      </p:sp>
      <p:sp>
        <p:nvSpPr>
          <p:cNvPr id="113" name="Google Shape;113;p16"/>
          <p:cNvSpPr/>
          <p:nvPr/>
        </p:nvSpPr>
        <p:spPr>
          <a:xfrm>
            <a:off x="5382649" y="3946304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7"/>
          <p:cNvSpPr txBox="1">
            <a:spLocks noGrp="1"/>
          </p:cNvSpPr>
          <p:nvPr>
            <p:ph type="title"/>
          </p:nvPr>
        </p:nvSpPr>
        <p:spPr>
          <a:xfrm>
            <a:off x="467543" y="620687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Calibri"/>
              <a:buNone/>
            </a:pPr>
            <a:br>
              <a:rPr lang="fi-FI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Activate </a:t>
            </a:r>
            <a:br>
              <a:rPr lang="fi-FI" sz="24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2400" b="1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17"/>
          <p:cNvSpPr txBox="1">
            <a:spLocks noGrp="1"/>
          </p:cNvSpPr>
          <p:nvPr>
            <p:ph type="body" idx="1"/>
          </p:nvPr>
        </p:nvSpPr>
        <p:spPr>
          <a:xfrm>
            <a:off x="395536" y="1412775"/>
            <a:ext cx="8579295" cy="49685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r>
              <a:rPr lang="fi-FI" sz="28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Aktiivi (A) vai passiivi (P)?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key was used to open the box. 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dead battery was not thrown away. 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hen was laying an egg.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egg was then fried for breakfast.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police chased after the thieves.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car was fixed.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Her handbag was missing.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midfielder was given a warning.</a:t>
            </a:r>
            <a:endParaRPr/>
          </a:p>
        </p:txBody>
      </p:sp>
      <p:sp>
        <p:nvSpPr>
          <p:cNvPr id="120" name="Google Shape;120;p17"/>
          <p:cNvSpPr/>
          <p:nvPr/>
        </p:nvSpPr>
        <p:spPr>
          <a:xfrm>
            <a:off x="5796135" y="3284983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</a:t>
            </a:r>
            <a:endParaRPr/>
          </a:p>
        </p:txBody>
      </p:sp>
      <p:sp>
        <p:nvSpPr>
          <p:cNvPr id="121" name="Google Shape;121;p17"/>
          <p:cNvSpPr/>
          <p:nvPr/>
        </p:nvSpPr>
        <p:spPr>
          <a:xfrm>
            <a:off x="4283967" y="4869160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</a:t>
            </a:r>
            <a:endParaRPr/>
          </a:p>
        </p:txBody>
      </p:sp>
      <p:sp>
        <p:nvSpPr>
          <p:cNvPr id="122" name="Google Shape;122;p17"/>
          <p:cNvSpPr/>
          <p:nvPr/>
        </p:nvSpPr>
        <p:spPr>
          <a:xfrm>
            <a:off x="5724128" y="5301206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</a:t>
            </a:r>
            <a:endParaRPr/>
          </a:p>
        </p:txBody>
      </p:sp>
      <p:sp>
        <p:nvSpPr>
          <p:cNvPr id="123" name="Google Shape;123;p17"/>
          <p:cNvSpPr/>
          <p:nvPr/>
        </p:nvSpPr>
        <p:spPr>
          <a:xfrm>
            <a:off x="3131838" y="4301729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</a:t>
            </a:r>
            <a:endParaRPr/>
          </a:p>
        </p:txBody>
      </p:sp>
      <p:sp>
        <p:nvSpPr>
          <p:cNvPr id="124" name="Google Shape;124;p17"/>
          <p:cNvSpPr/>
          <p:nvPr/>
        </p:nvSpPr>
        <p:spPr>
          <a:xfrm>
            <a:off x="6300192" y="2276872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</a:t>
            </a:r>
            <a:endParaRPr/>
          </a:p>
        </p:txBody>
      </p:sp>
      <p:sp>
        <p:nvSpPr>
          <p:cNvPr id="125" name="Google Shape;125;p17"/>
          <p:cNvSpPr/>
          <p:nvPr/>
        </p:nvSpPr>
        <p:spPr>
          <a:xfrm>
            <a:off x="5508103" y="1772816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</a:t>
            </a:r>
            <a:endParaRPr/>
          </a:p>
        </p:txBody>
      </p:sp>
      <p:sp>
        <p:nvSpPr>
          <p:cNvPr id="126" name="Google Shape;126;p17"/>
          <p:cNvSpPr/>
          <p:nvPr/>
        </p:nvSpPr>
        <p:spPr>
          <a:xfrm>
            <a:off x="4355976" y="2852935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</a:t>
            </a:r>
            <a:endParaRPr/>
          </a:p>
        </p:txBody>
      </p:sp>
      <p:sp>
        <p:nvSpPr>
          <p:cNvPr id="127" name="Google Shape;127;p17"/>
          <p:cNvSpPr/>
          <p:nvPr/>
        </p:nvSpPr>
        <p:spPr>
          <a:xfrm>
            <a:off x="5580112" y="3789039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8"/>
          <p:cNvSpPr txBox="1">
            <a:spLocks noGrp="1"/>
          </p:cNvSpPr>
          <p:nvPr>
            <p:ph type="title"/>
          </p:nvPr>
        </p:nvSpPr>
        <p:spPr>
          <a:xfrm>
            <a:off x="467543" y="620687"/>
            <a:ext cx="8507288" cy="16437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ts val="900"/>
              <a:buFont typeface="Calibri"/>
              <a:buNone/>
            </a:pPr>
            <a:br>
              <a:rPr lang="fi-FI" sz="36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lang="fi-FI" sz="36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lang="fi-FI" sz="36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lang="fi-FI" sz="36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lang="fi-FI" sz="36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lang="fi-FI" sz="36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36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Passiivin muodostaminen:</a:t>
            </a:r>
            <a:br>
              <a:rPr lang="fi-FI" sz="36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279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Passiivin muodostamisessa on tärkeää osata </a:t>
            </a:r>
            <a:r>
              <a:rPr lang="fi-FI" sz="279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79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-verbin muodot ja </a:t>
            </a:r>
            <a:r>
              <a:rPr lang="fi-FI" sz="279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pääverbin 3. muoto </a:t>
            </a:r>
            <a:r>
              <a:rPr lang="fi-FI" sz="279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(partisiipin perfekti).</a:t>
            </a:r>
            <a:br>
              <a:rPr lang="fi-FI" sz="279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279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p18"/>
          <p:cNvSpPr txBox="1">
            <a:spLocks noGrp="1"/>
          </p:cNvSpPr>
          <p:nvPr>
            <p:ph type="body" idx="1"/>
          </p:nvPr>
        </p:nvSpPr>
        <p:spPr>
          <a:xfrm>
            <a:off x="5076055" y="2060848"/>
            <a:ext cx="3600399" cy="46413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endParaRPr sz="2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ed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-pääte </a:t>
            </a:r>
            <a:endParaRPr dirty="0"/>
          </a:p>
          <a:p>
            <a:pPr marL="0" marR="0" lvl="0" indent="0" algn="l" rtl="0">
              <a:lnSpc>
                <a:spcPct val="11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(säännölliset verbit)</a:t>
            </a:r>
            <a:endParaRPr dirty="0"/>
          </a:p>
          <a:p>
            <a:pPr marL="0" marR="0" lvl="0" indent="0" algn="l" rtl="0">
              <a:lnSpc>
                <a:spcPct val="11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TAI</a:t>
            </a:r>
            <a:endParaRPr dirty="0"/>
          </a:p>
          <a:p>
            <a:pPr marL="0" marR="0" lvl="0" indent="0" algn="l" rtl="0">
              <a:lnSpc>
                <a:spcPct val="11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verbin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3. muoto 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(epäsäännölliset verbit)</a:t>
            </a:r>
            <a:endParaRPr dirty="0"/>
          </a:p>
        </p:txBody>
      </p:sp>
      <p:graphicFrame>
        <p:nvGraphicFramePr>
          <p:cNvPr id="134" name="Google Shape;134;p18"/>
          <p:cNvGraphicFramePr/>
          <p:nvPr/>
        </p:nvGraphicFramePr>
        <p:xfrm>
          <a:off x="323528" y="2204864"/>
          <a:ext cx="3528400" cy="3534800"/>
        </p:xfrm>
        <a:graphic>
          <a:graphicData uri="http://schemas.openxmlformats.org/drawingml/2006/table">
            <a:tbl>
              <a:tblPr bandRow="1">
                <a:noFill/>
                <a:tableStyleId>{7301AB41-F1E0-498C-A8BB-95E237C3D274}</a:tableStyleId>
              </a:tblPr>
              <a:tblGrid>
                <a:gridCol w="3528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69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50"/>
                        <a:buFont typeface="Calibri"/>
                        <a:buNone/>
                      </a:pPr>
                      <a:r>
                        <a:rPr lang="fi-FI" sz="2600" u="none" strike="noStrike" cap="none"/>
                        <a:t>am / are / is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9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50"/>
                        <a:buFont typeface="Calibri"/>
                        <a:buNone/>
                      </a:pPr>
                      <a:r>
                        <a:rPr lang="fi-FI" sz="2600" u="none" strike="noStrike" cap="none"/>
                        <a:t>was / were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82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50"/>
                        <a:buFont typeface="Arial"/>
                        <a:buNone/>
                      </a:pPr>
                      <a:r>
                        <a:rPr lang="fi-FI" sz="2600" u="none" strike="noStrike" cap="none"/>
                        <a:t>have been / has been</a:t>
                      </a:r>
                      <a:endParaRPr sz="26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9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50"/>
                        <a:buFont typeface="Calibri"/>
                        <a:buNone/>
                      </a:pPr>
                      <a:r>
                        <a:rPr lang="fi-FI" sz="2600" u="none" strike="noStrike" cap="none"/>
                        <a:t>had been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9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50"/>
                        <a:buFont typeface="Calibri"/>
                        <a:buNone/>
                      </a:pPr>
                      <a:r>
                        <a:rPr lang="fi-FI" sz="2600" u="none" strike="noStrike" cap="none"/>
                        <a:t>apuverbi + be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82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50"/>
                        <a:buFont typeface="Calibri"/>
                        <a:buNone/>
                      </a:pPr>
                      <a:r>
                        <a:rPr lang="fi-FI" sz="2600" u="none" strike="noStrike" cap="none" dirty="0"/>
                        <a:t>apuverbi + </a:t>
                      </a:r>
                      <a:r>
                        <a:rPr lang="fi-FI" sz="2600" u="none" strike="noStrike" cap="none" dirty="0" err="1"/>
                        <a:t>have</a:t>
                      </a:r>
                      <a:r>
                        <a:rPr lang="fi-FI" sz="2600" u="none" strike="noStrike" cap="none" dirty="0"/>
                        <a:t> </a:t>
                      </a:r>
                      <a:r>
                        <a:rPr lang="fi-FI" sz="2600" u="none" strike="noStrike" cap="none" dirty="0" err="1"/>
                        <a:t>been</a:t>
                      </a:r>
                      <a:endParaRPr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35" name="Google Shape;135;p18"/>
          <p:cNvSpPr txBox="1"/>
          <p:nvPr/>
        </p:nvSpPr>
        <p:spPr>
          <a:xfrm>
            <a:off x="4283967" y="3429000"/>
            <a:ext cx="648071" cy="923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ts val="1350"/>
              <a:buFont typeface="Calibri"/>
              <a:buNone/>
            </a:pPr>
            <a:r>
              <a:rPr lang="fi-FI" sz="5400" b="0" i="0" u="none" strike="noStrike" cap="none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+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9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Passiivi: Passiivin muodostaminen</a:t>
            </a:r>
            <a:endParaRPr/>
          </a:p>
        </p:txBody>
      </p:sp>
      <p:sp>
        <p:nvSpPr>
          <p:cNvPr id="141" name="Google Shape;141;p19"/>
          <p:cNvSpPr txBox="1">
            <a:spLocks noGrp="1"/>
          </p:cNvSpPr>
          <p:nvPr>
            <p:ph type="body" idx="1"/>
          </p:nvPr>
        </p:nvSpPr>
        <p:spPr>
          <a:xfrm>
            <a:off x="395536" y="1196751"/>
            <a:ext cx="8363272" cy="49685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Tarkastele seuraavassa lauseen tekijän ja tekemisen kohteen eli subjektin ja objektin sijoittumista lauseessa.</a:t>
            </a:r>
            <a:endParaRPr dirty="0"/>
          </a:p>
          <a:p>
            <a:pPr marL="0" marR="0" lvl="0" indent="0" algn="l" rtl="0">
              <a:lnSpc>
                <a:spcPct val="12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endParaRPr sz="2800" b="0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Carol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		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		</a:t>
            </a:r>
            <a:r>
              <a:rPr lang="fi-FI" sz="2800" b="0" i="0" u="none" strike="noStrike" cap="none" dirty="0" err="1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 hamburger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(aktiivi)</a:t>
            </a:r>
            <a:endParaRPr dirty="0"/>
          </a:p>
          <a:p>
            <a:pPr marL="0" marR="0" lvl="0" indent="0" algn="l" rtl="0">
              <a:lnSpc>
                <a:spcPct val="7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subjekti	predikaatti 	objekti</a:t>
            </a:r>
            <a:endParaRPr dirty="0"/>
          </a:p>
          <a:p>
            <a:pPr marL="0" marR="0" lvl="0" indent="0" algn="l" rtl="0">
              <a:lnSpc>
                <a:spcPct val="7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endParaRPr dirty="0"/>
          </a:p>
          <a:p>
            <a:pPr marL="0" marR="0" lvl="0" indent="0" algn="l" rtl="0">
              <a:lnSpc>
                <a:spcPct val="7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   </a:t>
            </a:r>
            <a:endParaRPr dirty="0"/>
          </a:p>
          <a:p>
            <a:pPr marL="0" marR="0" lvl="0" indent="0" algn="l" rtl="0">
              <a:lnSpc>
                <a:spcPct val="7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    </a:t>
            </a:r>
            <a:r>
              <a:rPr lang="fi-FI" sz="2800" b="0" i="0" u="none" strike="noStrike" cap="none" dirty="0" err="1">
                <a:solidFill>
                  <a:srgbClr val="EB641B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EB641B"/>
                </a:solidFill>
                <a:latin typeface="Calibri"/>
                <a:ea typeface="Calibri"/>
                <a:cs typeface="Calibri"/>
                <a:sym typeface="Calibri"/>
              </a:rPr>
              <a:t> hamburger 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eaten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	</a:t>
            </a:r>
            <a:r>
              <a:rPr lang="fi-FI" sz="2800" b="0" i="0" u="none" strike="noStrike" cap="none" dirty="0" err="1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fi-FI" sz="2800" b="0" i="0" u="none" strike="noStrike" cap="none" dirty="0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Carol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 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(passiivi)	</a:t>
            </a:r>
            <a:endParaRPr dirty="0"/>
          </a:p>
          <a:p>
            <a:pPr marL="0" marR="0" lvl="0" indent="0" algn="l" rtl="0">
              <a:lnSpc>
                <a:spcPct val="7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endParaRPr sz="2800" b="0" i="0" u="none" strike="noStrike" cap="none" dirty="0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7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Passiivilause 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aloitetaan tekemisen kohteella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7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endParaRPr dirty="0"/>
          </a:p>
          <a:p>
            <a:pPr marL="0" marR="0" lvl="0" indent="0" algn="l" rtl="0">
              <a:lnSpc>
                <a:spcPct val="7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endParaRPr sz="2800" b="0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42" name="Google Shape;142;p19"/>
          <p:cNvCxnSpPr/>
          <p:nvPr/>
        </p:nvCxnSpPr>
        <p:spPr>
          <a:xfrm flipH="1">
            <a:off x="2509893" y="3645024"/>
            <a:ext cx="3600399" cy="720080"/>
          </a:xfrm>
          <a:prstGeom prst="straightConnector1">
            <a:avLst/>
          </a:prstGeom>
          <a:noFill/>
          <a:ln w="25400" cap="flat" cmpd="sng">
            <a:solidFill>
              <a:schemeClr val="accent1"/>
            </a:solidFill>
            <a:prstDash val="solid"/>
            <a:round/>
            <a:headEnd type="none" w="sm" len="sm"/>
            <a:tailEnd type="triangle" w="lg" len="lg"/>
          </a:ln>
          <a:effectLst>
            <a:outerShdw blurRad="39999" dist="20000" dir="5400000" rotWithShape="0">
              <a:srgbClr val="000000">
                <a:alpha val="37254"/>
              </a:srgbClr>
            </a:outerShdw>
          </a:effectLst>
        </p:spPr>
      </p:cxnSp>
      <p:cxnSp>
        <p:nvCxnSpPr>
          <p:cNvPr id="143" name="Google Shape;143;p19"/>
          <p:cNvCxnSpPr/>
          <p:nvPr/>
        </p:nvCxnSpPr>
        <p:spPr>
          <a:xfrm>
            <a:off x="1898994" y="3645024"/>
            <a:ext cx="3528391" cy="720080"/>
          </a:xfrm>
          <a:prstGeom prst="straightConnector1">
            <a:avLst/>
          </a:prstGeom>
          <a:noFill/>
          <a:ln w="25400" cap="flat" cmpd="sng">
            <a:solidFill>
              <a:schemeClr val="accent1"/>
            </a:solidFill>
            <a:prstDash val="solid"/>
            <a:round/>
            <a:headEnd type="none" w="sm" len="sm"/>
            <a:tailEnd type="stealth" w="lg" len="lg"/>
          </a:ln>
          <a:effectLst>
            <a:outerShdw blurRad="39999" dist="20000" dir="5400000" rotWithShape="0">
              <a:srgbClr val="000000">
                <a:alpha val="37254"/>
              </a:srgbClr>
            </a:outerShdw>
          </a:effec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0"/>
          <p:cNvSpPr txBox="1">
            <a:spLocks noGrp="1"/>
          </p:cNvSpPr>
          <p:nvPr>
            <p:ph type="title"/>
          </p:nvPr>
        </p:nvSpPr>
        <p:spPr>
          <a:xfrm>
            <a:off x="683567" y="215380"/>
            <a:ext cx="7787208" cy="8501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ts val="1000"/>
              <a:buFont typeface="Calibri"/>
              <a:buNone/>
            </a:pPr>
            <a:r>
              <a:rPr lang="fi-FI" sz="4000" b="1" i="0" u="none" strike="noStrike" cap="none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Activate</a:t>
            </a:r>
            <a:endParaRPr sz="4000" b="1" i="0" u="none" strike="noStrike" cap="none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Google Shape;149;p20"/>
          <p:cNvSpPr txBox="1">
            <a:spLocks noGrp="1"/>
          </p:cNvSpPr>
          <p:nvPr>
            <p:ph type="body" idx="1"/>
          </p:nvPr>
        </p:nvSpPr>
        <p:spPr>
          <a:xfrm>
            <a:off x="431539" y="1065486"/>
            <a:ext cx="8291263" cy="53285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r>
              <a:rPr lang="fi-FI" sz="280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Muuta lauseet passiiviin. Älä mainitse tekijää.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clean</a:t>
            </a:r>
            <a:r>
              <a:rPr lang="fi-FI" sz="2800" b="0" i="0" u="none" strike="noStrike" cap="none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 house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</a:t>
            </a:r>
            <a:r>
              <a:rPr lang="fi-FI" sz="2800" b="0" i="0" u="none" strike="noStrike" cap="none" dirty="0" err="1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 house </a:t>
            </a:r>
            <a:r>
              <a:rPr lang="fi-FI" sz="2800" b="1" i="0" u="none" strike="noStrike" cap="none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is </a:t>
            </a:r>
            <a:r>
              <a:rPr lang="fi-FI" sz="2800" b="1" i="0" u="none" strike="noStrike" cap="none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cleaned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	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2.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write</a:t>
            </a:r>
            <a:r>
              <a:rPr lang="fi-FI" sz="2800" b="0" i="0" u="none" strike="noStrike" cap="none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a </a:t>
            </a:r>
            <a:r>
              <a:rPr lang="fi-FI" sz="2800" b="0" i="0" u="none" strike="noStrike" cap="none" dirty="0" err="1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letter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</a:t>
            </a:r>
            <a:r>
              <a:rPr lang="fi-FI" sz="2800" b="0" i="0" u="none" strike="noStrike" cap="none" dirty="0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A </a:t>
            </a:r>
            <a:r>
              <a:rPr lang="fi-FI" sz="2800" b="0" i="0" u="none" strike="noStrike" cap="none" dirty="0" err="1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letter</a:t>
            </a:r>
            <a:r>
              <a:rPr lang="fi-FI" sz="2800" b="0" i="0" u="none" strike="noStrike" cap="none" dirty="0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is </a:t>
            </a:r>
            <a:r>
              <a:rPr lang="fi-FI" sz="2800" b="1" i="0" u="none" strike="noStrike" cap="none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written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3. People </a:t>
            </a:r>
            <a:r>
              <a:rPr lang="fi-FI" sz="2800" b="1" i="0" u="none" strike="noStrike" cap="none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make</a:t>
            </a:r>
            <a:r>
              <a:rPr lang="fi-FI" sz="2800" b="0" i="0" u="none" strike="noStrike" cap="none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mistakes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</a:t>
            </a:r>
            <a:r>
              <a:rPr lang="fi-FI" sz="2800" b="0" i="0" u="none" strike="noStrike" cap="none" dirty="0" err="1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Mistakes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are</a:t>
            </a:r>
            <a:r>
              <a:rPr lang="fi-FI" sz="2800" b="1" i="0" u="none" strike="noStrike" cap="none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made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lang="fi-FI" sz="28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huom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! monikko)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3.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Someone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damaged</a:t>
            </a:r>
            <a:r>
              <a:rPr lang="fi-FI" sz="2800" b="0" i="0" u="none" strike="noStrike" cap="none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car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</a:t>
            </a:r>
            <a:r>
              <a:rPr lang="fi-FI" sz="2800" b="0" i="0" u="none" strike="noStrike" cap="none" dirty="0" err="1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car</a:t>
            </a:r>
            <a:r>
              <a:rPr lang="fi-FI" sz="2800" b="0" i="0" u="none" strike="noStrike" cap="none" dirty="0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1" i="0" u="none" strike="noStrike" cap="none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damaged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(imperfekti)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4.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Someone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has</a:t>
            </a:r>
            <a:r>
              <a:rPr lang="fi-FI" sz="2800" b="1" i="0" u="none" strike="noStrike" cap="none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stolen</a:t>
            </a:r>
            <a:r>
              <a:rPr lang="fi-FI" sz="2800" b="1" i="0" u="none" strike="noStrike" cap="none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my </a:t>
            </a:r>
            <a:r>
              <a:rPr lang="fi-FI" sz="2800" b="0" i="0" u="none" strike="noStrike" cap="none" dirty="0" err="1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wallet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</a:t>
            </a:r>
            <a:r>
              <a:rPr lang="fi-FI" sz="2800" b="0" i="0" u="none" strike="noStrike" cap="none" dirty="0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My </a:t>
            </a:r>
            <a:r>
              <a:rPr lang="fi-FI" sz="2800" b="0" i="0" u="none" strike="noStrike" cap="none" dirty="0" err="1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wallet</a:t>
            </a:r>
            <a:r>
              <a:rPr lang="fi-FI" sz="2800" b="0" i="0" u="none" strike="noStrike" cap="none" dirty="0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has</a:t>
            </a:r>
            <a:r>
              <a:rPr lang="fi-FI" sz="2800" b="1" i="0" u="none" strike="noStrike" cap="none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800" b="1" i="0" u="none" strike="noStrike" cap="none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stolen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(perfekti)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1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Passiivin muodostaminen</a:t>
            </a:r>
            <a:endParaRPr/>
          </a:p>
        </p:txBody>
      </p:sp>
      <p:sp>
        <p:nvSpPr>
          <p:cNvPr id="155" name="Google Shape;155;p21"/>
          <p:cNvSpPr txBox="1">
            <a:spLocks noGrp="1"/>
          </p:cNvSpPr>
          <p:nvPr>
            <p:ph type="body" idx="1"/>
          </p:nvPr>
        </p:nvSpPr>
        <p:spPr>
          <a:xfrm>
            <a:off x="323528" y="1052736"/>
            <a:ext cx="8568951" cy="50044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Vertaa lauseiden persoonapronomineja.</a:t>
            </a:r>
            <a:endParaRPr sz="2800" b="0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Someone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gave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rose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1828800" marR="0" lvl="4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given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rose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police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arrested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him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dirty="0"/>
          </a:p>
          <a:p>
            <a:pPr marL="1828800" marR="0" lvl="4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arrested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Everybody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helped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hem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endParaRPr dirty="0"/>
          </a:p>
          <a:p>
            <a:pPr marL="1828800" marR="0" lvl="4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helped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everybody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).  </a:t>
            </a:r>
            <a:endParaRPr dirty="0"/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Jos persoonapronomini on passiivilauseen tekemisen kohde, siitä 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käytetään subjektimuotoa </a:t>
            </a:r>
            <a:r>
              <a:rPr lang="fi-FI" sz="2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(I, </a:t>
            </a:r>
            <a:r>
              <a:rPr lang="fi-FI" sz="22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, he/</a:t>
            </a:r>
            <a:r>
              <a:rPr lang="fi-FI" sz="22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she</a:t>
            </a:r>
            <a:r>
              <a:rPr lang="fi-FI" sz="2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/it, </a:t>
            </a:r>
            <a:r>
              <a:rPr lang="fi-FI" sz="22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sz="2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2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, </a:t>
            </a:r>
            <a:r>
              <a:rPr lang="fi-FI" sz="22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they</a:t>
            </a:r>
            <a:r>
              <a:rPr lang="fi-FI" sz="2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Aula">
      <a:dk1>
        <a:srgbClr val="000000"/>
      </a:dk1>
      <a:lt1>
        <a:srgbClr val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798</Words>
  <Application>Microsoft Office PowerPoint</Application>
  <PresentationFormat>Näytössä katseltava diaesitys (4:3)</PresentationFormat>
  <Paragraphs>295</Paragraphs>
  <Slides>25</Slides>
  <Notes>25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25</vt:i4>
      </vt:variant>
    </vt:vector>
  </HeadingPairs>
  <TitlesOfParts>
    <vt:vector size="29" baseType="lpstr">
      <vt:lpstr>Arial</vt:lpstr>
      <vt:lpstr>Calibri</vt:lpstr>
      <vt:lpstr>Noto Sans Symbols</vt:lpstr>
      <vt:lpstr>Office-teema</vt:lpstr>
      <vt:lpstr>PowerPoint-esitys</vt:lpstr>
      <vt:lpstr>Passiivi</vt:lpstr>
      <vt:lpstr>Passiivi</vt:lpstr>
      <vt:lpstr> Activate  </vt:lpstr>
      <vt:lpstr> Activate  </vt:lpstr>
      <vt:lpstr>      Passiivin muodostaminen: Passiivin muodostamisessa on tärkeää osata be-verbin muodot ja pääverbin 3. muoto (partisiipin perfekti). </vt:lpstr>
      <vt:lpstr>Passiivi: Passiivin muodostaminen</vt:lpstr>
      <vt:lpstr>Activate</vt:lpstr>
      <vt:lpstr>Passiivin muodostaminen</vt:lpstr>
      <vt:lpstr>Passiivin muodostaminen</vt:lpstr>
      <vt:lpstr>Passiivin muodostaminen</vt:lpstr>
      <vt:lpstr>Passiivi</vt:lpstr>
      <vt:lpstr>Passiivin muodostaminen</vt:lpstr>
      <vt:lpstr>Passiivi</vt:lpstr>
      <vt:lpstr> Activate  </vt:lpstr>
      <vt:lpstr>Passiivi</vt:lpstr>
      <vt:lpstr> Activate  </vt:lpstr>
      <vt:lpstr>Passiivi</vt:lpstr>
      <vt:lpstr>Passiivi</vt:lpstr>
      <vt:lpstr>Passiivi</vt:lpstr>
      <vt:lpstr> Activate  </vt:lpstr>
      <vt:lpstr>Passiivi</vt:lpstr>
      <vt:lpstr>Activate</vt:lpstr>
      <vt:lpstr>Activate</vt:lpstr>
      <vt:lpstr>Activate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cp:lastModifiedBy>Seitaniemi, Siiri J</cp:lastModifiedBy>
  <cp:revision>1</cp:revision>
  <dcterms:modified xsi:type="dcterms:W3CDTF">2019-03-06T11:05:58Z</dcterms:modified>
</cp:coreProperties>
</file>