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3" r:id="rId3"/>
    <p:sldId id="260" r:id="rId4"/>
    <p:sldId id="258" r:id="rId5"/>
    <p:sldId id="262" r:id="rId6"/>
    <p:sldId id="257" r:id="rId7"/>
    <p:sldId id="264" r:id="rId8"/>
    <p:sldId id="28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9/24/2020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time_continue=43&amp;v=PI-sIzyG2Kg&amp;feature=emb_logo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apunet.net/tietoa/kommunikointitaulu" TargetMode="External"/><Relationship Id="rId2" Type="http://schemas.openxmlformats.org/officeDocument/2006/relationships/hyperlink" Target="https://papunet.net/tietoa/laaja-kommunikointikansi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time_continue=12&amp;v=AK3sx8XUPeg&amp;feature=emb_logo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elkosanomat.fi/" TargetMode="External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papunet.net/tietoa/selkokieli-puheessa-ja-tekstissa" TargetMode="External"/><Relationship Id="rId5" Type="http://schemas.microsoft.com/office/2007/relationships/hdphoto" Target="../media/hdphoto2.wdp"/><Relationship Id="rId4" Type="http://schemas.openxmlformats.org/officeDocument/2006/relationships/image" Target="../media/image4.png"/><Relationship Id="rId9" Type="http://schemas.openxmlformats.org/officeDocument/2006/relationships/hyperlink" Target="https://selkosanomat.fi/kuva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youtube.com/watch?time_continue=1&amp;v=e8XA-YysCWk&amp;feature=emb_logo" TargetMode="External"/><Relationship Id="rId4" Type="http://schemas.openxmlformats.org/officeDocument/2006/relationships/hyperlink" Target="https://papunet.net/tietoa/selkokieli-puheessa-ja-tekstiss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saammekojutella.com/2020/04/07/19-vinkkia-keskustelukumppanille/" TargetMode="External"/><Relationship Id="rId2" Type="http://schemas.openxmlformats.org/officeDocument/2006/relationships/hyperlink" Target="https://papunet.net/tietoa/mita-on-puhevammaisuu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reena.yle.fi/1-4294699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papunet.net/tietoa/kommunikointiohjelmat-ipadiin" TargetMode="External"/><Relationship Id="rId3" Type="http://schemas.microsoft.com/office/2007/relationships/hdphoto" Target="../media/hdphoto2.wdp"/><Relationship Id="rId7" Type="http://schemas.openxmlformats.org/officeDocument/2006/relationships/hyperlink" Target="https://tikoteekkiverkosto.fi/apuvalineiden-saatavuus/laitteet/kommunikointiohjelmat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apunet.net/tietoa/tietokoneet-ja-tabletit" TargetMode="External"/><Relationship Id="rId11" Type="http://schemas.openxmlformats.org/officeDocument/2006/relationships/image" Target="../media/image7.jpeg"/><Relationship Id="rId5" Type="http://schemas.openxmlformats.org/officeDocument/2006/relationships/hyperlink" Target="https://papunet.net/tietoa/puhelaite" TargetMode="External"/><Relationship Id="rId10" Type="http://schemas.openxmlformats.org/officeDocument/2006/relationships/image" Target="../media/image2.png"/><Relationship Id="rId4" Type="http://schemas.openxmlformats.org/officeDocument/2006/relationships/image" Target="../media/image6.jpeg"/><Relationship Id="rId9" Type="http://schemas.openxmlformats.org/officeDocument/2006/relationships/hyperlink" Target="https://tikonen.fi/aiheet/apuvalineet/kaytetyimmat-kommunikointiohjelmat-ipadilla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selkoseks.fi/" TargetMode="External"/><Relationship Id="rId3" Type="http://schemas.openxmlformats.org/officeDocument/2006/relationships/hyperlink" Target="https://papunet.net/materiaalia/kuvaty%C3%B6kalu" TargetMode="External"/><Relationship Id="rId7" Type="http://schemas.openxmlformats.org/officeDocument/2006/relationships/hyperlink" Target="https://papunet.net/taxonomy/term/18326" TargetMode="External"/><Relationship Id="rId12" Type="http://schemas.openxmlformats.org/officeDocument/2006/relationships/hyperlink" Target="https://play.google.com/store/apps/details?id=io.viito.app" TargetMode="External"/><Relationship Id="rId2" Type="http://schemas.openxmlformats.org/officeDocument/2006/relationships/hyperlink" Target="https://papunet.net/tietoa/videoita-puhetta-korvaavasta-kommunikoinnist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itotturakkaus.fi/" TargetMode="External"/><Relationship Id="rId11" Type="http://schemas.openxmlformats.org/officeDocument/2006/relationships/hyperlink" Target="https://papunet.net/materiaalia/materiaalia-viittomakommunikointiin" TargetMode="External"/><Relationship Id="rId5" Type="http://schemas.openxmlformats.org/officeDocument/2006/relationships/hyperlink" Target="https://www.tampere.fi/sosiaali-ja-terveyspalvelut/lapsiperheiden-palvelut/nepsy/selviytymiskeinot/kuvat.html" TargetMode="External"/><Relationship Id="rId10" Type="http://schemas.openxmlformats.org/officeDocument/2006/relationships/hyperlink" Target="https://viittomakielinenkirjasto.fi/sarja/pieni-sanakirja/" TargetMode="External"/><Relationship Id="rId4" Type="http://schemas.openxmlformats.org/officeDocument/2006/relationships/hyperlink" Target="https://papunet.net/materiaalia/materiaalia-kuvakommunikointiin" TargetMode="External"/><Relationship Id="rId9" Type="http://schemas.openxmlformats.org/officeDocument/2006/relationships/hyperlink" Target="https://www.jamk.fi/fi/Tutkimus-ja-kehitys/projektit/CYBERDI/materiaalit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EA92BA-5E4D-49CD-9AB1-D55FF5ADC8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7200" dirty="0"/>
              <a:t>Puhetta tukevat ja korvaavat kommunikointikeinot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9D316C-D09D-48FB-9488-0E2368F3A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468031"/>
            <a:ext cx="1878625" cy="477194"/>
          </a:xfrm>
        </p:spPr>
        <p:txBody>
          <a:bodyPr/>
          <a:lstStyle/>
          <a:p>
            <a:r>
              <a:rPr lang="fi-FI" dirty="0"/>
              <a:t>Leena Pirnes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6A2483E-8554-46EF-B470-6714CEEEDC68}"/>
              </a:ext>
            </a:extLst>
          </p:cNvPr>
          <p:cNvSpPr txBox="1"/>
          <p:nvPr/>
        </p:nvSpPr>
        <p:spPr>
          <a:xfrm>
            <a:off x="1051560" y="5551612"/>
            <a:ext cx="9526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LOVIT – hyvää mieltä kohtaamisiin: </a:t>
            </a:r>
            <a:r>
              <a:rPr lang="fi-FI" dirty="0"/>
              <a:t/>
            </a:r>
            <a:br>
              <a:rPr lang="fi-FI" dirty="0"/>
            </a:br>
            <a:r>
              <a:rPr lang="fi-FI" dirty="0">
                <a:hlinkClick r:id="rId2"/>
              </a:rPr>
              <a:t>https://www.youtube.com/watch?time_continue=43&amp;v=PI-sIzyG2Kg&amp;feature=emb_logo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95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86FA4E-54B3-4363-AF1E-EED324A00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955" y="451077"/>
            <a:ext cx="11254083" cy="832439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rgbClr val="C00000"/>
                </a:solidFill>
              </a:rPr>
              <a:t>Puhetta tukeva tai korvaava kommunikointi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23886-2C7B-4A94-9701-4CDCF3E26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1363211"/>
            <a:ext cx="11497365" cy="54528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/>
              <a:t>Puhetta tukevalla, täydentävällä ja korvaavalla kommunikoinnilla (AAC) tarkoitetaan viestintää, jossa käytetään</a:t>
            </a:r>
          </a:p>
          <a:p>
            <a:r>
              <a:rPr lang="fi-FI" dirty="0"/>
              <a:t>tukiviittomia</a:t>
            </a:r>
          </a:p>
          <a:p>
            <a:r>
              <a:rPr lang="fi-FI" dirty="0"/>
              <a:t>kuvia </a:t>
            </a:r>
          </a:p>
          <a:p>
            <a:r>
              <a:rPr lang="fi-FI" dirty="0" err="1"/>
              <a:t>Blisskieltä</a:t>
            </a:r>
            <a:endParaRPr lang="fi-FI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b="1" dirty="0"/>
              <a:t>Kuvilla ja </a:t>
            </a:r>
            <a:r>
              <a:rPr lang="fi-FI" b="1" dirty="0" err="1"/>
              <a:t>bliss</a:t>
            </a:r>
            <a:r>
              <a:rPr lang="fi-FI" b="1" dirty="0"/>
              <a:t>-symboleilla tapahtuvassa viestinnässä tarvitaan apuvälineitä. 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b="1" dirty="0"/>
              <a:t>Apuväline voi olla:</a:t>
            </a:r>
          </a:p>
          <a:p>
            <a:r>
              <a:rPr lang="fi-FI" dirty="0"/>
              <a:t>Kommunikointikansio </a:t>
            </a:r>
            <a:r>
              <a:rPr lang="fi-FI" dirty="0">
                <a:hlinkClick r:id="rId2"/>
              </a:rPr>
              <a:t>https://papunet.net/tietoa/laaja-kommunikointikansio</a:t>
            </a:r>
            <a:r>
              <a:rPr lang="fi-FI" dirty="0"/>
              <a:t>  </a:t>
            </a:r>
          </a:p>
          <a:p>
            <a:r>
              <a:rPr lang="fi-FI" dirty="0"/>
              <a:t>Kommunikointitaulu </a:t>
            </a:r>
            <a:r>
              <a:rPr lang="fi-FI" dirty="0">
                <a:hlinkClick r:id="rId3"/>
              </a:rPr>
              <a:t>https://papunet.net/tietoa/kommunikointitaulu</a:t>
            </a:r>
            <a:r>
              <a:rPr lang="fi-FI" dirty="0"/>
              <a:t> </a:t>
            </a:r>
          </a:p>
          <a:p>
            <a:r>
              <a:rPr lang="fi-FI" dirty="0"/>
              <a:t>Puhelaite </a:t>
            </a:r>
          </a:p>
          <a:p>
            <a:r>
              <a:rPr lang="fi-FI" dirty="0"/>
              <a:t>Kommunikointiohjelma</a:t>
            </a:r>
          </a:p>
          <a:p>
            <a:pPr marL="0" indent="0">
              <a:buNone/>
            </a:pPr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VIDEO Jokaiselle löytyy keino kommunikoida</a:t>
            </a:r>
            <a:br>
              <a:rPr lang="fi-FI" b="1" dirty="0"/>
            </a:br>
            <a:r>
              <a:rPr lang="fi-FI" dirty="0">
                <a:hlinkClick r:id="rId4"/>
              </a:rPr>
              <a:t>https://www.youtube.com/watch?time_continue=12&amp;v=AK3sx8XUPeg&amp;feature=emb_logo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6952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 141">
            <a:extLst>
              <a:ext uri="{FF2B5EF4-FFF2-40B4-BE49-F238E27FC236}">
                <a16:creationId xmlns:a16="http://schemas.microsoft.com/office/drawing/2014/main" id="{16DBFAD4-B5FC-442B-A283-381B01B195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9B649DC7-8769-4383-A6F2-8F366BA7A15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0C67FD53-2686-4E0E-BA49-976F78F9AA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 useBgFill="1">
        <p:nvSpPr>
          <p:cNvPr id="146" name="Rectangle 145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800BBE0-B4D5-4216-BDA6-DE6E09423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Mitä</a:t>
            </a:r>
            <a:r>
              <a:rPr lang="en-US" dirty="0"/>
              <a:t> on </a:t>
            </a:r>
            <a:r>
              <a:rPr lang="en-US" dirty="0" err="1"/>
              <a:t>selkokieli</a:t>
            </a:r>
            <a:r>
              <a:rPr lang="en-US" dirty="0"/>
              <a:t>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43CD821-95D9-47B1-8648-7ACCB49F5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1498" y="2204950"/>
            <a:ext cx="5707427" cy="4516714"/>
          </a:xfr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fi-FI" sz="2800" b="1" dirty="0">
                <a:solidFill>
                  <a:schemeClr val="accent1"/>
                </a:solidFill>
              </a:rPr>
              <a:t>Selkokieli selkokielellä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fi-FI" sz="2800" dirty="0"/>
              <a:t>Selkokieli on kieli, jota on helppo ymmärtää. Siinä käytetään lyhyitä lauseita ja tuttuja sanoja. Selkokieli on tarkoitettu ihmisille, joiden on vaikea ymmärtää ja lukea yleiskieltä.</a:t>
            </a:r>
            <a:br>
              <a:rPr lang="fi-FI" sz="2800" dirty="0"/>
            </a:br>
            <a:r>
              <a:rPr lang="fi-FI" sz="1900" b="1" dirty="0"/>
              <a:t>VIDEO: </a:t>
            </a:r>
            <a:r>
              <a:rPr lang="fi-FI" sz="1900" dirty="0">
                <a:hlinkClick r:id="rId6"/>
              </a:rPr>
              <a:t>https://papunet.net/tietoa/selkokieli-puheessa-ja-tekstissa</a:t>
            </a:r>
            <a:endParaRPr lang="fi-FI" sz="1900" dirty="0"/>
          </a:p>
          <a:p>
            <a:endParaRPr lang="en-US" dirty="0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4" descr="Selkokeskus (@Selkokeskus) | Twitter">
            <a:extLst>
              <a:ext uri="{FF2B5EF4-FFF2-40B4-BE49-F238E27FC236}">
                <a16:creationId xmlns:a16="http://schemas.microsoft.com/office/drawing/2014/main" id="{4DBF87F9-4EC3-412A-BC95-F7F442B62A7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504" y="1908357"/>
            <a:ext cx="3862210" cy="3862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30BEC858-02CF-4094-9E17-C115022F4847}"/>
              </a:ext>
            </a:extLst>
          </p:cNvPr>
          <p:cNvSpPr txBox="1"/>
          <p:nvPr/>
        </p:nvSpPr>
        <p:spPr>
          <a:xfrm>
            <a:off x="131931" y="5734359"/>
            <a:ext cx="59640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Selkosanomat: </a:t>
            </a:r>
            <a:r>
              <a:rPr lang="fi-FI" dirty="0">
                <a:hlinkClick r:id="rId8"/>
              </a:rPr>
              <a:t>https://selkosanomat.fi/</a:t>
            </a:r>
            <a:r>
              <a:rPr lang="fi-FI" dirty="0"/>
              <a:t> </a:t>
            </a:r>
          </a:p>
          <a:p>
            <a:endParaRPr lang="fi-FI" dirty="0"/>
          </a:p>
          <a:p>
            <a:r>
              <a:rPr lang="fi-FI" b="1" dirty="0"/>
              <a:t>Selkosanomat kuvilla: </a:t>
            </a:r>
            <a:r>
              <a:rPr lang="fi-FI" dirty="0">
                <a:hlinkClick r:id="rId9"/>
              </a:rPr>
              <a:t>https://selkosanomat.fi/kuva/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116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F0946D7-C481-4D7C-8F80-5EA8513DC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/>
              <a:t>puhevammaisuus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4AA62E-3EEC-45AA-A0F1-3593C8ABA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4337277"/>
          </a:xfrm>
        </p:spPr>
        <p:txBody>
          <a:bodyPr>
            <a:normAutofit fontScale="92500"/>
          </a:bodyPr>
          <a:lstStyle/>
          <a:p>
            <a:r>
              <a:rPr lang="fi-FI" sz="2400" dirty="0"/>
              <a:t>Puhevammainen on kuuleva ihminen, joka ei tule arjen kommunikointitilanteissa toimeen puheen avulla</a:t>
            </a:r>
          </a:p>
          <a:p>
            <a:r>
              <a:rPr lang="fi-FI" sz="2400" dirty="0"/>
              <a:t>vaikea tuottaa tai ymmärtää puhetta. Usein puhevammaan liittyy myös lukemisen ja kirjoittamisen vaikeuksia.</a:t>
            </a:r>
          </a:p>
          <a:p>
            <a:r>
              <a:rPr lang="fi-FI" sz="2400" dirty="0"/>
              <a:t>Suomessa on noin 65 000 ihmistä, joilla on eriasteisia puhe- ja kommunikointivaikeuksia</a:t>
            </a:r>
            <a:br>
              <a:rPr lang="fi-FI" sz="2400" dirty="0"/>
            </a:br>
            <a:r>
              <a:rPr lang="fi-FI" sz="2400" dirty="0"/>
              <a:t>	</a:t>
            </a:r>
            <a:r>
              <a:rPr lang="fi-FI" sz="2400" dirty="0">
                <a:sym typeface="Wingdings" panose="05000000000000000000" pitchFamily="2" charset="2"/>
              </a:rPr>
              <a:t> </a:t>
            </a:r>
            <a:r>
              <a:rPr lang="fi-FI" sz="2400" dirty="0"/>
              <a:t>noin 30 000 tarvitsee puhetta korvaavia apuvälineitä. </a:t>
            </a:r>
          </a:p>
          <a:p>
            <a:r>
              <a:rPr lang="fi-FI" sz="2400" dirty="0"/>
              <a:t>Arvio, että noin 10% väestöstä tarvitsee </a:t>
            </a:r>
            <a:r>
              <a:rPr lang="fi-FI" sz="2400" dirty="0">
                <a:hlinkClick r:id="rId4"/>
              </a:rPr>
              <a:t>selkokieltä</a:t>
            </a:r>
            <a:r>
              <a:rPr lang="fi-FI" sz="2400" dirty="0"/>
              <a:t> ymmärtääkseen lukemaansa tai kuulemaansa erilaisten kielellisiä vaikeuksien vuoksi.</a:t>
            </a:r>
            <a:endParaRPr lang="fi-FI" sz="1900" dirty="0"/>
          </a:p>
          <a:p>
            <a:pPr marL="0" indent="0">
              <a:buNone/>
            </a:pPr>
            <a:endParaRPr lang="fi-FI" sz="19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fi-FI" sz="1900" dirty="0">
                <a:solidFill>
                  <a:schemeClr val="accent1"/>
                </a:solidFill>
              </a:rPr>
              <a:t>VIDEO: </a:t>
            </a:r>
            <a:r>
              <a:rPr lang="fi-FI" b="1" dirty="0">
                <a:solidFill>
                  <a:schemeClr val="accent1"/>
                </a:solidFill>
              </a:rPr>
              <a:t>Puhumaton ei ole olematon! </a:t>
            </a:r>
            <a:r>
              <a:rPr lang="fi-FI" sz="1900" dirty="0">
                <a:hlinkClick r:id="rId5"/>
              </a:rPr>
              <a:t>https://www.youtube.com/watch?time_continue=1&amp;v=e8XA-YysCWk&amp;feature=emb_logo</a:t>
            </a:r>
            <a:r>
              <a:rPr lang="fi-FI" sz="1900" dirty="0"/>
              <a:t>  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835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FBE70879-60C3-4D8A-BBCD-11C45CC6F1D7}"/>
              </a:ext>
            </a:extLst>
          </p:cNvPr>
          <p:cNvSpPr txBox="1"/>
          <p:nvPr/>
        </p:nvSpPr>
        <p:spPr>
          <a:xfrm>
            <a:off x="907579" y="763711"/>
            <a:ext cx="972548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Marjan tarina puhevammaisuudesta:</a:t>
            </a:r>
          </a:p>
          <a:p>
            <a:r>
              <a:rPr lang="fi-FI" dirty="0">
                <a:hlinkClick r:id="rId2"/>
              </a:rPr>
              <a:t>https://papunet.net/tietoa/mita-on-puhevammaisuus</a:t>
            </a:r>
            <a:r>
              <a:rPr lang="fi-FI" dirty="0"/>
              <a:t> 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b="1" dirty="0"/>
              <a:t>19 vinkkiä puhevammaisen keskustelukumppanille: </a:t>
            </a:r>
          </a:p>
          <a:p>
            <a:r>
              <a:rPr lang="fi-FI" dirty="0">
                <a:hlinkClick r:id="rId3"/>
              </a:rPr>
              <a:t>https://osaammekojutella.com/2020/04/07/19-vinkkia-keskustelukumppanille/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b="1" dirty="0"/>
              <a:t>PUHUVA KATSE 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Mitä katseen avulla voi kertoa ja tehdä? Entä millaista on, kun toiset ihmiset </a:t>
            </a:r>
          </a:p>
          <a:p>
            <a:r>
              <a:rPr lang="fi-FI" dirty="0"/>
              <a:t>ovat sinulle myös kädet ja jalat? "Puhuva katse" on sukellus Katin maailmaan, toiseuteen ja </a:t>
            </a:r>
          </a:p>
          <a:p>
            <a:r>
              <a:rPr lang="fi-FI" dirty="0"/>
              <a:t>lopulta samankaltaisuuteen. (n. 30 min.)  </a:t>
            </a:r>
            <a:br>
              <a:rPr lang="fi-FI" dirty="0"/>
            </a:br>
            <a:r>
              <a:rPr lang="fi-FI" dirty="0">
                <a:hlinkClick r:id="rId4"/>
              </a:rPr>
              <a:t>https://areena.yle.fi/1-4294699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6754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Rectangle 70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8" name="Rectangle 72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9" name="Rectangle 74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0" name="Rectangle 76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D349EBB-28C6-4D95-BF4D-46A942A2E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fi-FI" sz="4400" b="1" dirty="0">
                <a:solidFill>
                  <a:srgbClr val="C00000"/>
                </a:solidFill>
              </a:rPr>
              <a:t>Erilaiset laitteet kommunikoinnin tukena </a:t>
            </a:r>
          </a:p>
        </p:txBody>
      </p:sp>
      <p:pic>
        <p:nvPicPr>
          <p:cNvPr id="1026" name="Picture 2" descr="kolme erilaista puhelaitetta">
            <a:extLst>
              <a:ext uri="{FF2B5EF4-FFF2-40B4-BE49-F238E27FC236}">
                <a16:creationId xmlns:a16="http://schemas.microsoft.com/office/drawing/2014/main" id="{32F07D9A-943C-44D7-8C34-FE728BBB71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3" r="10888" b="3"/>
          <a:stretch/>
        </p:blipFill>
        <p:spPr bwMode="auto">
          <a:xfrm>
            <a:off x="343906" y="2617932"/>
            <a:ext cx="4493979" cy="345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752B99-954E-4300-A999-0545FCDE3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7647" y="3264950"/>
            <a:ext cx="6647940" cy="3286851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Tietoa puhelaitteista</a:t>
            </a:r>
            <a:br>
              <a:rPr lang="fi-FI" dirty="0"/>
            </a:br>
            <a:r>
              <a:rPr lang="fi-FI" dirty="0"/>
              <a:t> </a:t>
            </a:r>
            <a:r>
              <a:rPr lang="fi-FI" dirty="0">
                <a:hlinkClick r:id="rId5"/>
              </a:rPr>
              <a:t>https://papunet.net/tietoa/puhelaite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Tietokoneet ja tabletit</a:t>
            </a:r>
            <a:br>
              <a:rPr lang="fi-FI" dirty="0"/>
            </a:br>
            <a:r>
              <a:rPr lang="fi-FI" dirty="0"/>
              <a:t> </a:t>
            </a:r>
            <a:r>
              <a:rPr lang="fi-FI" dirty="0">
                <a:hlinkClick r:id="rId6"/>
              </a:rPr>
              <a:t>https://papunet.net/tietoa/tietokoneet-ja-tabletit</a:t>
            </a:r>
            <a:r>
              <a:rPr lang="fi-FI" dirty="0"/>
              <a:t>  </a:t>
            </a:r>
          </a:p>
          <a:p>
            <a:pPr marL="0" indent="0">
              <a:buNone/>
            </a:pPr>
            <a:r>
              <a:rPr lang="fi-FI" dirty="0"/>
              <a:t>Kommunikointiohjelmia</a:t>
            </a:r>
          </a:p>
          <a:p>
            <a:r>
              <a:rPr lang="fi-FI" dirty="0">
                <a:hlinkClick r:id="rId7"/>
              </a:rPr>
              <a:t>https://tikoteekkiverkosto.fi/apuvalineiden-saatavuus/laitteet/kommunikointiohjelmat/</a:t>
            </a:r>
            <a:r>
              <a:rPr lang="fi-FI" dirty="0"/>
              <a:t> </a:t>
            </a:r>
          </a:p>
          <a:p>
            <a:r>
              <a:rPr lang="fi-FI" dirty="0">
                <a:hlinkClick r:id="rId8"/>
              </a:rPr>
              <a:t>https://papunet.net/tietoa/kommunikointiohjelmat-ipadiin</a:t>
            </a:r>
            <a:r>
              <a:rPr lang="fi-FI" dirty="0"/>
              <a:t> </a:t>
            </a:r>
          </a:p>
          <a:p>
            <a:r>
              <a:rPr lang="fi-FI" dirty="0">
                <a:hlinkClick r:id="rId9"/>
              </a:rPr>
              <a:t>https://tikonen.fi/aiheet/apuvalineet/kaytetyimmat-kommunikointiohjelmat-ipadilla/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10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041" name="Oval 80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Picture 2" descr="iTalk2, 2 viestin puhelaite">
            <a:extLst>
              <a:ext uri="{FF2B5EF4-FFF2-40B4-BE49-F238E27FC236}">
                <a16:creationId xmlns:a16="http://schemas.microsoft.com/office/drawing/2014/main" id="{AAABA8CF-84E7-47AA-BEEE-B620D82D7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4287">
            <a:off x="9581329" y="1609044"/>
            <a:ext cx="222885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836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45AD2D-0566-44B3-B911-8AF35C39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2295"/>
            <a:ext cx="10058400" cy="949885"/>
          </a:xfrm>
        </p:spPr>
        <p:txBody>
          <a:bodyPr/>
          <a:lstStyle/>
          <a:p>
            <a:r>
              <a:rPr lang="fi-FI" dirty="0"/>
              <a:t>Linkkivinkkejä työhön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E4E3A4-1E38-44B8-897B-9954920AA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558" y="1082180"/>
            <a:ext cx="11685864" cy="5683541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Videoita puhetta korvaavasta kommunikoinnista: </a:t>
            </a:r>
            <a:r>
              <a:rPr lang="fi-FI" dirty="0">
                <a:hlinkClick r:id="rId2"/>
              </a:rPr>
              <a:t>https://papunet.net/tietoa/videoita-puhetta-korvaavasta-kommunikoinnista</a:t>
            </a:r>
            <a:r>
              <a:rPr lang="fi-FI" dirty="0"/>
              <a:t> </a:t>
            </a:r>
          </a:p>
          <a:p>
            <a:r>
              <a:rPr lang="fi-FI" dirty="0"/>
              <a:t>Papunet kuvatyökalu: </a:t>
            </a:r>
            <a:r>
              <a:rPr lang="fi-FI" dirty="0">
                <a:hlinkClick r:id="rId3"/>
              </a:rPr>
              <a:t>https://papunet.net/materiaalia/kuvaty%C3%B6kalu</a:t>
            </a:r>
            <a:r>
              <a:rPr lang="fi-FI" dirty="0"/>
              <a:t> </a:t>
            </a:r>
          </a:p>
          <a:p>
            <a:r>
              <a:rPr lang="fi-FI" dirty="0"/>
              <a:t>Papunet valmiita kuvamateriaaleja </a:t>
            </a:r>
            <a:r>
              <a:rPr lang="fi-FI" dirty="0">
                <a:hlinkClick r:id="rId4"/>
              </a:rPr>
              <a:t>https://papunet.net/materiaalia/materiaalia-kuvakommunikointiin</a:t>
            </a:r>
            <a:r>
              <a:rPr lang="fi-FI" dirty="0"/>
              <a:t> </a:t>
            </a:r>
          </a:p>
          <a:p>
            <a:r>
              <a:rPr lang="fi-FI" dirty="0"/>
              <a:t>Tampereen kaupungin nepsy-materiaali </a:t>
            </a:r>
            <a:r>
              <a:rPr lang="fi-FI" dirty="0">
                <a:hlinkClick r:id="rId5"/>
              </a:rPr>
              <a:t>https://www.tampere.fi/sosiaali-ja-terveyspalvelut/lapsiperheiden-palvelut/nepsy/selviytymiskeinot/kuvat.html</a:t>
            </a:r>
            <a:r>
              <a:rPr lang="fi-FI" dirty="0"/>
              <a:t> </a:t>
            </a:r>
          </a:p>
          <a:p>
            <a:r>
              <a:rPr lang="fi-FI" dirty="0"/>
              <a:t>Viitottu rakkaus </a:t>
            </a:r>
            <a:r>
              <a:rPr lang="fi-FI" dirty="0">
                <a:hlinkClick r:id="rId6"/>
              </a:rPr>
              <a:t>https://viitotturakkaus.fi/</a:t>
            </a:r>
            <a:r>
              <a:rPr lang="fi-FI" dirty="0"/>
              <a:t> </a:t>
            </a:r>
          </a:p>
          <a:p>
            <a:r>
              <a:rPr lang="fi-FI" dirty="0"/>
              <a:t>Nuorten tarinat </a:t>
            </a:r>
            <a:r>
              <a:rPr lang="fi-FI" dirty="0">
                <a:hlinkClick r:id="rId7"/>
              </a:rPr>
              <a:t>https://papunet.net/taxonomy/term/18326</a:t>
            </a:r>
            <a:r>
              <a:rPr lang="fi-FI" dirty="0"/>
              <a:t> </a:t>
            </a:r>
          </a:p>
          <a:p>
            <a:r>
              <a:rPr lang="fi-FI" dirty="0"/>
              <a:t>Selkoseks </a:t>
            </a:r>
            <a:r>
              <a:rPr lang="fi-FI" dirty="0">
                <a:hlinkClick r:id="rId8"/>
              </a:rPr>
              <a:t>https://selkoseks.fi/</a:t>
            </a:r>
            <a:r>
              <a:rPr lang="fi-FI" dirty="0"/>
              <a:t> </a:t>
            </a:r>
          </a:p>
          <a:p>
            <a:r>
              <a:rPr lang="fi-FI" dirty="0"/>
              <a:t>Julisteita ja mainoksia digiturvallisuudesta </a:t>
            </a:r>
            <a:r>
              <a:rPr lang="fi-FI" dirty="0" err="1"/>
              <a:t>Huom</a:t>
            </a:r>
            <a:r>
              <a:rPr lang="fi-FI" dirty="0"/>
              <a:t>! Animoituja </a:t>
            </a:r>
            <a:r>
              <a:rPr lang="fi-FI" dirty="0">
                <a:hlinkClick r:id="rId9"/>
              </a:rPr>
              <a:t>https://www.jamk.fi/fi/Tutkimus-ja-kehitys/projektit/CYBERDI/materiaalit/</a:t>
            </a:r>
            <a:endParaRPr lang="fi-FI" dirty="0"/>
          </a:p>
          <a:p>
            <a:r>
              <a:rPr lang="fi-FI" dirty="0"/>
              <a:t>Viittomakielinen kirjasto (viittomia videoituna) </a:t>
            </a:r>
            <a:r>
              <a:rPr lang="fi-FI" dirty="0">
                <a:hlinkClick r:id="rId10"/>
              </a:rPr>
              <a:t>https://viittomakielinenkirjasto.fi/sarja/pieni-sanakirja/</a:t>
            </a:r>
            <a:r>
              <a:rPr lang="fi-FI" dirty="0"/>
              <a:t> </a:t>
            </a:r>
          </a:p>
          <a:p>
            <a:r>
              <a:rPr lang="fi-FI" dirty="0"/>
              <a:t>Materiaalia viittomakommunikointiin </a:t>
            </a:r>
            <a:r>
              <a:rPr lang="fi-FI" dirty="0">
                <a:hlinkClick r:id="rId11"/>
              </a:rPr>
              <a:t>https://papunet.net/materiaalia/materiaalia-viittomakommunikointiin</a:t>
            </a:r>
            <a:r>
              <a:rPr lang="fi-FI" dirty="0"/>
              <a:t> </a:t>
            </a:r>
          </a:p>
          <a:p>
            <a:r>
              <a:rPr lang="fi-FI" dirty="0"/>
              <a:t>Viittomasovellus puhelimeen tai tablettiin </a:t>
            </a:r>
            <a:r>
              <a:rPr lang="fi-FI" dirty="0">
                <a:hlinkClick r:id="rId12"/>
              </a:rPr>
              <a:t>https://play.google.com/store/apps/details?id=io.viito.app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4543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DA90C30-B990-4CCA-B584-40F864DA3A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4527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1612" y="248708"/>
            <a:ext cx="6743844" cy="1093531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800" b="1" dirty="0">
                <a:solidFill>
                  <a:srgbClr val="C00000"/>
                </a:solidFill>
              </a:rPr>
              <a:t>Mitä me kaikki tarvitsemme</a:t>
            </a:r>
            <a:endParaRPr lang="sv-FI" sz="4800" b="1" dirty="0">
              <a:solidFill>
                <a:srgbClr val="C0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1002" y="1590947"/>
            <a:ext cx="7315200" cy="5095934"/>
          </a:xfrm>
        </p:spPr>
        <p:txBody>
          <a:bodyPr>
            <a:noAutofit/>
          </a:bodyPr>
          <a:lstStyle/>
          <a:p>
            <a:r>
              <a:rPr lang="fi-FI" sz="2400" b="1" dirty="0"/>
              <a:t>Kohtaamista: </a:t>
            </a:r>
            <a:r>
              <a:rPr lang="fi-FI" sz="2400" dirty="0"/>
              <a:t>katse, pysähtyminen, kuuntelu, aito läsnäolo</a:t>
            </a:r>
          </a:p>
          <a:p>
            <a:r>
              <a:rPr lang="fi-FI" sz="2400" b="1" dirty="0"/>
              <a:t>Arvostusta: </a:t>
            </a:r>
            <a:r>
              <a:rPr lang="fi-FI" sz="2400" dirty="0"/>
              <a:t>Sinä olet tärkeä omana itsenäsi, juuri sellaisena  kuin olet. Ajatuksesi ja mielipiteesi ovat merkittäviä.</a:t>
            </a:r>
          </a:p>
          <a:p>
            <a:r>
              <a:rPr lang="fi-FI" sz="2400" b="1" dirty="0"/>
              <a:t>Luottamusta: </a:t>
            </a:r>
            <a:r>
              <a:rPr lang="fi-FI" sz="2400" dirty="0"/>
              <a:t>Sinä selviä, jaksat ja pystyt.</a:t>
            </a:r>
          </a:p>
          <a:p>
            <a:r>
              <a:rPr lang="fi-FI" sz="2400" b="1" dirty="0"/>
              <a:t>Aitoutta: </a:t>
            </a:r>
            <a:r>
              <a:rPr lang="fi-FI" sz="2400" dirty="0"/>
              <a:t>Ei mennä roolin taakse, ei esitetä.</a:t>
            </a:r>
          </a:p>
          <a:p>
            <a:r>
              <a:rPr lang="fi-FI" sz="2400" b="1" dirty="0"/>
              <a:t>Mukaan ottamista: </a:t>
            </a:r>
            <a:r>
              <a:rPr lang="fi-FI" sz="2400" dirty="0"/>
              <a:t>Saat osallistua, olla mukana ja vaikuttaa.</a:t>
            </a:r>
          </a:p>
          <a:p>
            <a:r>
              <a:rPr lang="fi-FI" sz="2400" b="1" dirty="0"/>
              <a:t>Lohdutusta, myötätuntoa</a:t>
            </a:r>
          </a:p>
          <a:p>
            <a:r>
              <a:rPr lang="fi-FI" sz="2400" b="1" dirty="0"/>
              <a:t>Yhteistä iloa</a:t>
            </a:r>
            <a:endParaRPr lang="sv-FI" sz="24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1CBE5BA-4D66-47D5-A66B-AC829A23E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03460" y="1671533"/>
            <a:ext cx="3369177" cy="321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3" name="Group 72">
            <a:extLst>
              <a:ext uri="{FF2B5EF4-FFF2-40B4-BE49-F238E27FC236}">
                <a16:creationId xmlns:a16="http://schemas.microsoft.com/office/drawing/2014/main" id="{D060B936-2771-48DC-842C-14EE9318E3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B4EC8B4-4BB2-45C2-A68A-28E36AC10E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1431D296-F8F1-41C3-A211-E83E243C51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5157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454</Words>
  <Application>Microsoft Office PowerPoint</Application>
  <PresentationFormat>Laajakuva</PresentationFormat>
  <Paragraphs>70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Calibri</vt:lpstr>
      <vt:lpstr>Rockwell</vt:lpstr>
      <vt:lpstr>Rockwell Condensed</vt:lpstr>
      <vt:lpstr>Rockwell Extra Bold</vt:lpstr>
      <vt:lpstr>Wingdings</vt:lpstr>
      <vt:lpstr>Puutyyppi</vt:lpstr>
      <vt:lpstr>Puhetta tukevat ja korvaavat kommunikointikeinot</vt:lpstr>
      <vt:lpstr>Puhetta tukeva tai korvaava kommunikointi</vt:lpstr>
      <vt:lpstr>Mitä on selkokieli?</vt:lpstr>
      <vt:lpstr>puhevammaisuus</vt:lpstr>
      <vt:lpstr>PowerPoint-esitys</vt:lpstr>
      <vt:lpstr>Erilaiset laitteet kommunikoinnin tukena </vt:lpstr>
      <vt:lpstr>Linkkivinkkejä työhön</vt:lpstr>
      <vt:lpstr>Mitä me kaikki tarvitsemme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Puhetta tukevat ja korvaavat kommunikointikeinot</dc:title>
  <dc:creator>Leena Pirnes</dc:creator>
  <cp:lastModifiedBy>Huttunen Anne</cp:lastModifiedBy>
  <cp:revision>1</cp:revision>
  <dcterms:created xsi:type="dcterms:W3CDTF">2020-09-22T15:58:44Z</dcterms:created>
  <dcterms:modified xsi:type="dcterms:W3CDTF">2020-09-24T12:30:39Z</dcterms:modified>
</cp:coreProperties>
</file>