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f5264a776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f5264a776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c34c121e7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c34c121e7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c094fd4b6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c094fd4b6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c34c121e7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c34c121e7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f5264a776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f5264a776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33800"/>
            <a:ext cx="8520600" cy="119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highlight>
                  <a:srgbClr val="D0E0E3"/>
                </a:highlight>
              </a:rPr>
              <a:t>Nallemielenosoitus</a:t>
            </a:r>
            <a:endParaRPr>
              <a:highlight>
                <a:srgbClr val="D0E0E3"/>
              </a:highlight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highlight>
                  <a:srgbClr val="FFF2CC"/>
                </a:highlight>
              </a:rPr>
              <a:t>Mielenosoitukset</a:t>
            </a:r>
            <a:endParaRPr>
              <a:highlight>
                <a:srgbClr val="FFF2CC"/>
              </a:highlight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1155375" y="584625"/>
            <a:ext cx="7131300" cy="449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508">
                <a:solidFill>
                  <a:schemeClr val="dk1"/>
                </a:solidFill>
              </a:rPr>
              <a:t>Rauhanomainen mielenosoittaminen on yksi laillinen kansalaisten vaikuttamisen muoto. </a:t>
            </a:r>
            <a:endParaRPr b="1" sz="1508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8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508">
                <a:solidFill>
                  <a:schemeClr val="dk1"/>
                </a:solidFill>
              </a:rPr>
              <a:t>Mielenosoitukset perustuvat Suomen perustuslain takaamaan </a:t>
            </a:r>
            <a:r>
              <a:rPr b="1" lang="fi" sz="1508">
                <a:solidFill>
                  <a:schemeClr val="dk1"/>
                </a:solidFill>
                <a:highlight>
                  <a:srgbClr val="C9DAF8"/>
                </a:highlight>
              </a:rPr>
              <a:t>kokoontumisvapauteen</a:t>
            </a:r>
            <a:r>
              <a:rPr b="1" lang="fi" sz="1508">
                <a:solidFill>
                  <a:schemeClr val="dk1"/>
                </a:solidFill>
              </a:rPr>
              <a:t> ja </a:t>
            </a:r>
            <a:r>
              <a:rPr b="1" lang="fi" sz="1508">
                <a:solidFill>
                  <a:schemeClr val="dk1"/>
                </a:solidFill>
                <a:highlight>
                  <a:srgbClr val="C9DAF8"/>
                </a:highlight>
              </a:rPr>
              <a:t>sananvapauteeen</a:t>
            </a:r>
            <a:r>
              <a:rPr b="1" lang="fi" sz="1508">
                <a:solidFill>
                  <a:schemeClr val="dk1"/>
                </a:solidFill>
              </a:rPr>
              <a:t>. </a:t>
            </a:r>
            <a:endParaRPr b="1" sz="1508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8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508">
                <a:solidFill>
                  <a:schemeClr val="dk1"/>
                </a:solidFill>
              </a:rPr>
              <a:t>→ Mielenosoituksiin ei tarvitse anoa lupaa, mutta julkisista mielenosoituksista tehdään ilmoitus etukäteen poliisille. </a:t>
            </a:r>
            <a:endParaRPr b="1" sz="1508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8">
              <a:solidFill>
                <a:schemeClr val="dk1"/>
              </a:solidFill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508">
                <a:solidFill>
                  <a:schemeClr val="dk1"/>
                </a:solidFill>
              </a:rPr>
              <a:t>Mielenosoituksia on monenlaisia: </a:t>
            </a:r>
            <a:endParaRPr b="1" sz="1508">
              <a:solidFill>
                <a:schemeClr val="dk1"/>
              </a:solidFill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508">
                <a:solidFill>
                  <a:schemeClr val="dk1"/>
                </a:solidFill>
              </a:rPr>
              <a:t>niissä voidaan </a:t>
            </a:r>
            <a:endParaRPr b="1" sz="1508">
              <a:solidFill>
                <a:schemeClr val="dk1"/>
              </a:solidFill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508">
                <a:solidFill>
                  <a:srgbClr val="351C75"/>
                </a:solidFill>
              </a:rPr>
              <a:t>marssia</a:t>
            </a:r>
            <a:r>
              <a:rPr b="1" lang="fi" sz="1508">
                <a:solidFill>
                  <a:srgbClr val="8E7CC3"/>
                </a:solidFill>
              </a:rPr>
              <a:t> 	</a:t>
            </a:r>
            <a:r>
              <a:rPr b="1" lang="fi" sz="1508">
                <a:solidFill>
                  <a:srgbClr val="6AA84F"/>
                </a:solidFill>
              </a:rPr>
              <a:t>liikkua</a:t>
            </a:r>
            <a:endParaRPr b="1" sz="1508">
              <a:solidFill>
                <a:srgbClr val="6AA84F"/>
              </a:solidFill>
            </a:endParaRPr>
          </a:p>
          <a:p>
            <a:pPr indent="0" lvl="0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508">
                <a:solidFill>
                  <a:srgbClr val="741B47"/>
                </a:solidFill>
              </a:rPr>
              <a:t>istua</a:t>
            </a:r>
            <a:r>
              <a:rPr b="1" lang="fi" sz="1508">
                <a:solidFill>
                  <a:srgbClr val="8E7CC3"/>
                </a:solidFill>
              </a:rPr>
              <a:t>		</a:t>
            </a:r>
            <a:r>
              <a:rPr b="1" lang="fi" sz="1508">
                <a:solidFill>
                  <a:srgbClr val="85200C"/>
                </a:solidFill>
              </a:rPr>
              <a:t>pitää kylttejä</a:t>
            </a:r>
            <a:endParaRPr b="1" sz="1508">
              <a:solidFill>
                <a:srgbClr val="85200C"/>
              </a:solidFill>
            </a:endParaRPr>
          </a:p>
          <a:p>
            <a:pPr indent="457200" lvl="0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508">
                <a:solidFill>
                  <a:srgbClr val="FF9900"/>
                </a:solidFill>
              </a:rPr>
              <a:t>huutaa iskulauseita</a:t>
            </a:r>
            <a:r>
              <a:rPr b="1" lang="fi" sz="1508">
                <a:solidFill>
                  <a:srgbClr val="8E7CC3"/>
                </a:solidFill>
              </a:rPr>
              <a:t> </a:t>
            </a:r>
            <a:endParaRPr b="1" sz="1508">
              <a:solidFill>
                <a:srgbClr val="8E7CC3"/>
              </a:solidFill>
            </a:endParaRPr>
          </a:p>
          <a:p>
            <a:pPr indent="457200" lvl="0" marL="3657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508">
                <a:solidFill>
                  <a:srgbClr val="38761D"/>
                </a:solidFill>
              </a:rPr>
              <a:t>pitää puheita</a:t>
            </a:r>
            <a:r>
              <a:rPr b="1" lang="fi" sz="1508">
                <a:solidFill>
                  <a:schemeClr val="dk1"/>
                </a:solidFill>
              </a:rPr>
              <a:t> jne.</a:t>
            </a:r>
            <a:endParaRPr sz="1508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8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508">
                <a:solidFill>
                  <a:srgbClr val="A64D79"/>
                </a:solidFill>
              </a:rPr>
              <a:t>Oletko osallistunut joskus mielenosoituksiin? Mitä ajattelet mielenosoituksista?</a:t>
            </a:r>
            <a:endParaRPr b="1" sz="1508">
              <a:solidFill>
                <a:srgbClr val="A64D7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2938"/>
              <a:buFont typeface="Arial"/>
              <a:buNone/>
            </a:pPr>
            <a:r>
              <a:rPr b="1" lang="fi" sz="1508">
                <a:solidFill>
                  <a:srgbClr val="A64D79"/>
                </a:solidFill>
              </a:rPr>
              <a:t>Minkä asian puolesta voisit osallistua mielenosoitukseen?</a:t>
            </a:r>
            <a:endParaRPr b="1" sz="1508">
              <a:solidFill>
                <a:srgbClr val="A64D79"/>
              </a:solidFill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171675" y="4129750"/>
            <a:ext cx="983700" cy="6558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Nallemielenosoitus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900">
                <a:solidFill>
                  <a:schemeClr val="dk1"/>
                </a:solidFill>
              </a:rPr>
              <a:t>Näkyvyyttä mielipiteille 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1900">
                <a:solidFill>
                  <a:schemeClr val="dk1"/>
                </a:solidFill>
              </a:rPr>
              <a:t>ja vaatimuksille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1900">
                <a:solidFill>
                  <a:schemeClr val="dk1"/>
                </a:solidFill>
              </a:rPr>
              <a:t>näkyvillä paikoilla 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1900">
                <a:solidFill>
                  <a:schemeClr val="dk1"/>
                </a:solidFill>
              </a:rPr>
              <a:t>ja 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1900">
                <a:solidFill>
                  <a:schemeClr val="dk1"/>
                </a:solidFill>
              </a:rPr>
              <a:t>somessa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2500" y="651300"/>
            <a:ext cx="4645898" cy="3484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12" y="84175"/>
            <a:ext cx="378662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3249" y="84175"/>
            <a:ext cx="369565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939750"/>
            <a:ext cx="8520600" cy="37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fi" sz="1460">
                <a:solidFill>
                  <a:schemeClr val="dk1"/>
                </a:solidFill>
              </a:rPr>
              <a:t>Päättäkää iskulauseita </a:t>
            </a:r>
            <a:endParaRPr sz="146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fi" sz="1460">
                <a:solidFill>
                  <a:schemeClr val="dk1"/>
                </a:solidFill>
              </a:rPr>
              <a:t>ja tehkää kyltit leluille.</a:t>
            </a:r>
            <a:endParaRPr sz="146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46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fi" sz="1460">
                <a:solidFill>
                  <a:schemeClr val="dk1"/>
                </a:solidFill>
              </a:rPr>
              <a:t>Sopikaa paikka, </a:t>
            </a:r>
            <a:endParaRPr sz="146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fi" sz="1460">
                <a:solidFill>
                  <a:schemeClr val="dk1"/>
                </a:solidFill>
              </a:rPr>
              <a:t>johon kokoatte mielenosoituksen</a:t>
            </a:r>
            <a:endParaRPr sz="146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46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fi" sz="1460">
                <a:solidFill>
                  <a:schemeClr val="dk1"/>
                </a:solidFill>
              </a:rPr>
              <a:t>Ottakaa kuvia ja jakakaa</a:t>
            </a:r>
            <a:endParaRPr sz="146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fi" sz="1460">
                <a:solidFill>
                  <a:schemeClr val="dk1"/>
                </a:solidFill>
              </a:rPr>
              <a:t>somekanavissanne. Ryhmien kuvista tehdään </a:t>
            </a:r>
            <a:endParaRPr sz="146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fi" sz="1460">
                <a:solidFill>
                  <a:schemeClr val="dk1"/>
                </a:solidFill>
              </a:rPr>
              <a:t>myös yhteinen postaus koulun someen.</a:t>
            </a:r>
            <a:endParaRPr sz="146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46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t/>
            </a:r>
            <a:endParaRPr sz="1260"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7441" y="939750"/>
            <a:ext cx="4985836" cy="3739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33313"/>
            <a:ext cx="8839198" cy="2276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