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3" r:id="rId3"/>
    <p:sldId id="260" r:id="rId4"/>
    <p:sldId id="258" r:id="rId5"/>
    <p:sldId id="257" r:id="rId6"/>
    <p:sldId id="283" r:id="rId7"/>
    <p:sldId id="264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tikoteekkiverkosto.fi/apuvalineiden-saatavuus/laitteet/kommunikointiohjelmat/" TargetMode="External"/><Relationship Id="rId2" Type="http://schemas.openxmlformats.org/officeDocument/2006/relationships/hyperlink" Target="https://papunet.net/tietoa/tietokoneet-ja-tabletit" TargetMode="External"/><Relationship Id="rId1" Type="http://schemas.openxmlformats.org/officeDocument/2006/relationships/hyperlink" Target="https://papunet.net/tietoa/puhelaite" TargetMode="External"/><Relationship Id="rId5" Type="http://schemas.openxmlformats.org/officeDocument/2006/relationships/hyperlink" Target="https://tikonen.fi/aiheet/apuvalineet/kaytetyimmat-kommunikointiohjelmat-ipadilla/" TargetMode="External"/><Relationship Id="rId4" Type="http://schemas.openxmlformats.org/officeDocument/2006/relationships/hyperlink" Target="https://papunet.net/tietoa/kommunikointiohjelmat-ipadiin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tikoteekkiverkosto.fi/apuvalineiden-saatavuus/laitteet/kommunikointiohjelmat/" TargetMode="External"/><Relationship Id="rId2" Type="http://schemas.openxmlformats.org/officeDocument/2006/relationships/hyperlink" Target="https://papunet.net/tietoa/tietokoneet-ja-tabletit" TargetMode="External"/><Relationship Id="rId1" Type="http://schemas.openxmlformats.org/officeDocument/2006/relationships/hyperlink" Target="https://papunet.net/tietoa/puhelaite" TargetMode="External"/><Relationship Id="rId5" Type="http://schemas.openxmlformats.org/officeDocument/2006/relationships/hyperlink" Target="https://tikonen.fi/aiheet/apuvalineet/kaytetyimmat-kommunikointiohjelmat-ipadilla/" TargetMode="External"/><Relationship Id="rId4" Type="http://schemas.openxmlformats.org/officeDocument/2006/relationships/hyperlink" Target="https://papunet.net/tietoa/kommunikointiohjelmat-ipadi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3EAAB-17B9-4640-A645-799A7B7915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7C98D-7379-42F3-9113-869E438264A9}">
      <dgm:prSet custT="1"/>
      <dgm:spPr/>
      <dgm:t>
        <a:bodyPr/>
        <a:lstStyle/>
        <a:p>
          <a:r>
            <a:rPr lang="fi-FI" sz="2000" dirty="0">
              <a:solidFill>
                <a:schemeClr val="accent3"/>
              </a:solidFill>
            </a:rPr>
            <a:t>Tietoa puhelaitteista: </a:t>
          </a:r>
          <a:r>
            <a:rPr lang="fi-FI" sz="16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https://papunet.net/tietoa/puhelaite</a:t>
          </a:r>
          <a:r>
            <a:rPr lang="fi-FI" sz="1600" dirty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B09A4152-B9BF-4AA4-BBED-EE42535969DB}" type="parTrans" cxnId="{44477AC2-91F7-4498-B807-64965161941B}">
      <dgm:prSet/>
      <dgm:spPr/>
      <dgm:t>
        <a:bodyPr/>
        <a:lstStyle/>
        <a:p>
          <a:endParaRPr lang="en-US"/>
        </a:p>
      </dgm:t>
    </dgm:pt>
    <dgm:pt modelId="{9268ACED-E243-440D-8091-7724E224531D}" type="sibTrans" cxnId="{44477AC2-91F7-4498-B807-64965161941B}">
      <dgm:prSet/>
      <dgm:spPr/>
      <dgm:t>
        <a:bodyPr/>
        <a:lstStyle/>
        <a:p>
          <a:endParaRPr lang="en-US"/>
        </a:p>
      </dgm:t>
    </dgm:pt>
    <dgm:pt modelId="{376F3437-684D-41F2-A313-5E9E194CAA54}">
      <dgm:prSet custT="1"/>
      <dgm:spPr/>
      <dgm:t>
        <a:bodyPr/>
        <a:lstStyle/>
        <a:p>
          <a:r>
            <a:rPr lang="fi-FI" sz="2000" dirty="0">
              <a:solidFill>
                <a:schemeClr val="accent3"/>
              </a:solidFill>
            </a:rPr>
            <a:t>Tietokoneet ja tabletit: </a:t>
          </a:r>
          <a:r>
            <a:rPr lang="fi-FI" sz="16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https://papunet.net/tietoa/tietokoneet-ja-tabletit</a:t>
          </a:r>
          <a:r>
            <a:rPr lang="fi-FI" sz="1600" dirty="0">
              <a:solidFill>
                <a:schemeClr val="bg1"/>
              </a:solidFill>
            </a:rPr>
            <a:t>  </a:t>
          </a:r>
          <a:endParaRPr lang="en-US" sz="1600" dirty="0">
            <a:solidFill>
              <a:schemeClr val="bg1"/>
            </a:solidFill>
          </a:endParaRPr>
        </a:p>
      </dgm:t>
    </dgm:pt>
    <dgm:pt modelId="{28EB9FCC-1BA7-457F-B427-99401AA34053}" type="parTrans" cxnId="{EF6B2FEC-56D9-451B-87F8-1E5816116624}">
      <dgm:prSet/>
      <dgm:spPr/>
      <dgm:t>
        <a:bodyPr/>
        <a:lstStyle/>
        <a:p>
          <a:endParaRPr lang="en-US"/>
        </a:p>
      </dgm:t>
    </dgm:pt>
    <dgm:pt modelId="{247C9F72-5970-4940-9145-B8D7620677FA}" type="sibTrans" cxnId="{EF6B2FEC-56D9-451B-87F8-1E5816116624}">
      <dgm:prSet/>
      <dgm:spPr/>
      <dgm:t>
        <a:bodyPr/>
        <a:lstStyle/>
        <a:p>
          <a:endParaRPr lang="en-US"/>
        </a:p>
      </dgm:t>
    </dgm:pt>
    <dgm:pt modelId="{5A5B4491-3B05-4DDD-93FB-A1F69842D8D8}">
      <dgm:prSet custT="1"/>
      <dgm:spPr/>
      <dgm:t>
        <a:bodyPr/>
        <a:lstStyle/>
        <a:p>
          <a:endParaRPr lang="fi-FI" sz="2000" dirty="0">
            <a:solidFill>
              <a:schemeClr val="accent3"/>
            </a:solidFill>
          </a:endParaRPr>
        </a:p>
        <a:p>
          <a:r>
            <a:rPr lang="fi-FI" sz="2000" dirty="0">
              <a:solidFill>
                <a:schemeClr val="accent3"/>
              </a:solidFill>
            </a:rPr>
            <a:t>Kommunikointiohjelmia:</a:t>
          </a:r>
        </a:p>
        <a:p>
          <a:endParaRPr lang="en-US" sz="2000" dirty="0">
            <a:solidFill>
              <a:schemeClr val="accent3"/>
            </a:solidFill>
          </a:endParaRPr>
        </a:p>
      </dgm:t>
    </dgm:pt>
    <dgm:pt modelId="{FFA86901-50DB-46F1-90A3-75C9DC579D94}" type="parTrans" cxnId="{9F0CE0FB-3D46-4992-9CD0-1427D6B0AB8A}">
      <dgm:prSet/>
      <dgm:spPr/>
      <dgm:t>
        <a:bodyPr/>
        <a:lstStyle/>
        <a:p>
          <a:endParaRPr lang="en-US"/>
        </a:p>
      </dgm:t>
    </dgm:pt>
    <dgm:pt modelId="{EFB6A0D6-5AF7-4D1F-A491-51774B439746}" type="sibTrans" cxnId="{9F0CE0FB-3D46-4992-9CD0-1427D6B0AB8A}">
      <dgm:prSet/>
      <dgm:spPr/>
      <dgm:t>
        <a:bodyPr/>
        <a:lstStyle/>
        <a:p>
          <a:endParaRPr lang="en-US"/>
        </a:p>
      </dgm:t>
    </dgm:pt>
    <dgm:pt modelId="{C29F377E-9E1A-47AD-85D1-807CBC3014B2}">
      <dgm:prSet custT="1"/>
      <dgm:spPr/>
      <dgm:t>
        <a:bodyPr/>
        <a:lstStyle/>
        <a:p>
          <a:r>
            <a:rPr lang="fi-FI" sz="16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https://tikoteekkiverkosto.fi/apuvalineiden-saatavuus/laitteet/kommunikointiohjelmat/</a:t>
          </a:r>
          <a:r>
            <a:rPr lang="fi-FI" sz="1600" dirty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AF21E204-9BA9-4253-BDEB-561DBD0463D3}" type="parTrans" cxnId="{AE083A34-F2AC-421D-AFBA-48541E519145}">
      <dgm:prSet/>
      <dgm:spPr/>
      <dgm:t>
        <a:bodyPr/>
        <a:lstStyle/>
        <a:p>
          <a:endParaRPr lang="en-US"/>
        </a:p>
      </dgm:t>
    </dgm:pt>
    <dgm:pt modelId="{27128770-5643-4840-9EB5-83183AAA2B50}" type="sibTrans" cxnId="{AE083A34-F2AC-421D-AFBA-48541E519145}">
      <dgm:prSet/>
      <dgm:spPr/>
      <dgm:t>
        <a:bodyPr/>
        <a:lstStyle/>
        <a:p>
          <a:endParaRPr lang="en-US"/>
        </a:p>
      </dgm:t>
    </dgm:pt>
    <dgm:pt modelId="{A2665416-B5D4-4466-AEA1-A09472AD061E}">
      <dgm:prSet custT="1"/>
      <dgm:spPr/>
      <dgm:t>
        <a:bodyPr/>
        <a:lstStyle/>
        <a:p>
          <a:r>
            <a:rPr lang="fi-FI" sz="16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https://papunet.net/tietoa/kommunikointiohjelmat-ipadiin</a:t>
          </a:r>
          <a:r>
            <a:rPr lang="fi-FI" sz="1600" dirty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DD654646-5D59-4FEA-80F9-B80EBC7D9D89}" type="parTrans" cxnId="{B7E27C80-1C61-4CF6-8378-5674B200BB66}">
      <dgm:prSet/>
      <dgm:spPr/>
      <dgm:t>
        <a:bodyPr/>
        <a:lstStyle/>
        <a:p>
          <a:endParaRPr lang="en-US"/>
        </a:p>
      </dgm:t>
    </dgm:pt>
    <dgm:pt modelId="{6F752402-70B9-4ED2-ABA7-5E5D42EC1143}" type="sibTrans" cxnId="{B7E27C80-1C61-4CF6-8378-5674B200BB66}">
      <dgm:prSet/>
      <dgm:spPr/>
      <dgm:t>
        <a:bodyPr/>
        <a:lstStyle/>
        <a:p>
          <a:endParaRPr lang="en-US"/>
        </a:p>
      </dgm:t>
    </dgm:pt>
    <dgm:pt modelId="{EDC5CA8C-7B2E-4795-84F0-A7D213736C36}">
      <dgm:prSet custT="1"/>
      <dgm:spPr/>
      <dgm:t>
        <a:bodyPr/>
        <a:lstStyle/>
        <a:p>
          <a:r>
            <a:rPr lang="fi-FI" sz="16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https://tikonen.fi/aiheet/apuvalineet/kaytetyimmat-kommunikointiohjelmat-ipadilla/</a:t>
          </a:r>
          <a:r>
            <a:rPr lang="fi-FI" sz="1600" dirty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045A5700-BD2A-4466-B3E5-85A6ADF4140A}" type="parTrans" cxnId="{183E4BE5-5A44-483B-8329-9F4C7146742E}">
      <dgm:prSet/>
      <dgm:spPr/>
      <dgm:t>
        <a:bodyPr/>
        <a:lstStyle/>
        <a:p>
          <a:endParaRPr lang="en-US"/>
        </a:p>
      </dgm:t>
    </dgm:pt>
    <dgm:pt modelId="{4085D010-6F6E-4504-8657-230C393973D5}" type="sibTrans" cxnId="{183E4BE5-5A44-483B-8329-9F4C7146742E}">
      <dgm:prSet/>
      <dgm:spPr/>
      <dgm:t>
        <a:bodyPr/>
        <a:lstStyle/>
        <a:p>
          <a:endParaRPr lang="en-US"/>
        </a:p>
      </dgm:t>
    </dgm:pt>
    <dgm:pt modelId="{800BAAD1-ED27-440D-B7A1-C46F36686B16}">
      <dgm:prSet custT="1"/>
      <dgm:spPr/>
      <dgm:t>
        <a:bodyPr/>
        <a:lstStyle/>
        <a:p>
          <a:r>
            <a:rPr lang="fi-FI" sz="1600" dirty="0">
              <a:solidFill>
                <a:schemeClr val="bg1"/>
              </a:solidFill>
            </a:rPr>
            <a:t>https://papunet.net/tietoa/kommunikointiohjelma</a:t>
          </a:r>
        </a:p>
      </dgm:t>
    </dgm:pt>
    <dgm:pt modelId="{08C8D794-2BDD-4E8C-AB7A-1C3CEA4D1D92}" type="parTrans" cxnId="{B8BA8F95-918F-432D-98B2-DCF351EC55B1}">
      <dgm:prSet/>
      <dgm:spPr/>
      <dgm:t>
        <a:bodyPr/>
        <a:lstStyle/>
        <a:p>
          <a:endParaRPr lang="fi-FI"/>
        </a:p>
      </dgm:t>
    </dgm:pt>
    <dgm:pt modelId="{6E40D1B1-1AD1-4FF8-8AE5-A4A9DAE82C2F}" type="sibTrans" cxnId="{B8BA8F95-918F-432D-98B2-DCF351EC55B1}">
      <dgm:prSet/>
      <dgm:spPr/>
      <dgm:t>
        <a:bodyPr/>
        <a:lstStyle/>
        <a:p>
          <a:endParaRPr lang="fi-FI"/>
        </a:p>
      </dgm:t>
    </dgm:pt>
    <dgm:pt modelId="{7018179F-659D-4D1A-9AC9-F1E50FCE4BD7}" type="pres">
      <dgm:prSet presAssocID="{7C83EAAB-17B9-4640-A645-799A7B791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72A6FB7-4A78-49A4-A3B2-BF7D0A2E4E47}" type="pres">
      <dgm:prSet presAssocID="{4657C98D-7379-42F3-9113-869E438264A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479BD3E-C141-40D1-A717-D1F96D8D007D}" type="pres">
      <dgm:prSet presAssocID="{9268ACED-E243-440D-8091-7724E224531D}" presName="spacer" presStyleCnt="0"/>
      <dgm:spPr/>
    </dgm:pt>
    <dgm:pt modelId="{6B1ED8E1-4903-43CE-ABA3-45D2003F6BD1}" type="pres">
      <dgm:prSet presAssocID="{376F3437-684D-41F2-A313-5E9E194CAA5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8A13E2-AB10-4588-8C71-1B9A33E35C27}" type="pres">
      <dgm:prSet presAssocID="{247C9F72-5970-4940-9145-B8D7620677FA}" presName="spacer" presStyleCnt="0"/>
      <dgm:spPr/>
    </dgm:pt>
    <dgm:pt modelId="{C9E7E175-A6ED-4008-A3A2-145A1DD2850B}" type="pres">
      <dgm:prSet presAssocID="{5A5B4491-3B05-4DDD-93FB-A1F69842D8D8}" presName="parentText" presStyleLbl="node1" presStyleIdx="2" presStyleCnt="7" custLinFactY="-1757" custLinFactNeighborX="-3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BBAB024-0C84-4F0D-8B8F-2B9E615E4C88}" type="pres">
      <dgm:prSet presAssocID="{EFB6A0D6-5AF7-4D1F-A491-51774B439746}" presName="spacer" presStyleCnt="0"/>
      <dgm:spPr/>
    </dgm:pt>
    <dgm:pt modelId="{69693A62-0868-4033-8812-61B031E269B5}" type="pres">
      <dgm:prSet presAssocID="{800BAAD1-ED27-440D-B7A1-C46F36686B1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C0D53A-0D99-47EB-A6EA-07E4E4989004}" type="pres">
      <dgm:prSet presAssocID="{6E40D1B1-1AD1-4FF8-8AE5-A4A9DAE82C2F}" presName="spacer" presStyleCnt="0"/>
      <dgm:spPr/>
    </dgm:pt>
    <dgm:pt modelId="{2F3CBD13-9C12-4272-82A0-9D827B39CE80}" type="pres">
      <dgm:prSet presAssocID="{C29F377E-9E1A-47AD-85D1-807CBC3014B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B93190-DC43-4FDC-B9E0-CBC8B14E440F}" type="pres">
      <dgm:prSet presAssocID="{27128770-5643-4840-9EB5-83183AAA2B50}" presName="spacer" presStyleCnt="0"/>
      <dgm:spPr/>
    </dgm:pt>
    <dgm:pt modelId="{50C9A55A-8AA6-4CA1-945E-D06C58A9EC19}" type="pres">
      <dgm:prSet presAssocID="{A2665416-B5D4-4466-AEA1-A09472AD061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6F39CC-61E2-40D0-8A15-BD7643DF9E30}" type="pres">
      <dgm:prSet presAssocID="{6F752402-70B9-4ED2-ABA7-5E5D42EC1143}" presName="spacer" presStyleCnt="0"/>
      <dgm:spPr/>
    </dgm:pt>
    <dgm:pt modelId="{2DC00773-7CF6-4564-A387-13B1C77031F9}" type="pres">
      <dgm:prSet presAssocID="{EDC5CA8C-7B2E-4795-84F0-A7D213736C3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02B4283-4234-42E4-ABAF-99718F479B3F}" type="presOf" srcId="{5A5B4491-3B05-4DDD-93FB-A1F69842D8D8}" destId="{C9E7E175-A6ED-4008-A3A2-145A1DD2850B}" srcOrd="0" destOrd="0" presId="urn:microsoft.com/office/officeart/2005/8/layout/vList2"/>
    <dgm:cxn modelId="{E2CBE0CB-E3D0-43D0-9DC2-D2ACEB02B0B9}" type="presOf" srcId="{EDC5CA8C-7B2E-4795-84F0-A7D213736C36}" destId="{2DC00773-7CF6-4564-A387-13B1C77031F9}" srcOrd="0" destOrd="0" presId="urn:microsoft.com/office/officeart/2005/8/layout/vList2"/>
    <dgm:cxn modelId="{183E4BE5-5A44-483B-8329-9F4C7146742E}" srcId="{7C83EAAB-17B9-4640-A645-799A7B79154E}" destId="{EDC5CA8C-7B2E-4795-84F0-A7D213736C36}" srcOrd="6" destOrd="0" parTransId="{045A5700-BD2A-4466-B3E5-85A6ADF4140A}" sibTransId="{4085D010-6F6E-4504-8657-230C393973D5}"/>
    <dgm:cxn modelId="{B7E27C80-1C61-4CF6-8378-5674B200BB66}" srcId="{7C83EAAB-17B9-4640-A645-799A7B79154E}" destId="{A2665416-B5D4-4466-AEA1-A09472AD061E}" srcOrd="5" destOrd="0" parTransId="{DD654646-5D59-4FEA-80F9-B80EBC7D9D89}" sibTransId="{6F752402-70B9-4ED2-ABA7-5E5D42EC1143}"/>
    <dgm:cxn modelId="{F639BA3F-4658-4ED1-ADA3-683BE73A5382}" type="presOf" srcId="{800BAAD1-ED27-440D-B7A1-C46F36686B16}" destId="{69693A62-0868-4033-8812-61B031E269B5}" srcOrd="0" destOrd="0" presId="urn:microsoft.com/office/officeart/2005/8/layout/vList2"/>
    <dgm:cxn modelId="{4E527251-AAAD-4E37-9D61-9B8AFD3FE065}" type="presOf" srcId="{4657C98D-7379-42F3-9113-869E438264A9}" destId="{A72A6FB7-4A78-49A4-A3B2-BF7D0A2E4E47}" srcOrd="0" destOrd="0" presId="urn:microsoft.com/office/officeart/2005/8/layout/vList2"/>
    <dgm:cxn modelId="{B74915D4-914E-49F7-9386-6D0A761BDF8E}" type="presOf" srcId="{C29F377E-9E1A-47AD-85D1-807CBC3014B2}" destId="{2F3CBD13-9C12-4272-82A0-9D827B39CE80}" srcOrd="0" destOrd="0" presId="urn:microsoft.com/office/officeart/2005/8/layout/vList2"/>
    <dgm:cxn modelId="{2F3CF68F-EE46-4AB9-94CD-8D34298DA6A7}" type="presOf" srcId="{A2665416-B5D4-4466-AEA1-A09472AD061E}" destId="{50C9A55A-8AA6-4CA1-945E-D06C58A9EC19}" srcOrd="0" destOrd="0" presId="urn:microsoft.com/office/officeart/2005/8/layout/vList2"/>
    <dgm:cxn modelId="{EF6B2FEC-56D9-451B-87F8-1E5816116624}" srcId="{7C83EAAB-17B9-4640-A645-799A7B79154E}" destId="{376F3437-684D-41F2-A313-5E9E194CAA54}" srcOrd="1" destOrd="0" parTransId="{28EB9FCC-1BA7-457F-B427-99401AA34053}" sibTransId="{247C9F72-5970-4940-9145-B8D7620677FA}"/>
    <dgm:cxn modelId="{44477AC2-91F7-4498-B807-64965161941B}" srcId="{7C83EAAB-17B9-4640-A645-799A7B79154E}" destId="{4657C98D-7379-42F3-9113-869E438264A9}" srcOrd="0" destOrd="0" parTransId="{B09A4152-B9BF-4AA4-BBED-EE42535969DB}" sibTransId="{9268ACED-E243-440D-8091-7724E224531D}"/>
    <dgm:cxn modelId="{3006F110-B4C5-4032-BB10-0E565BF56C05}" type="presOf" srcId="{376F3437-684D-41F2-A313-5E9E194CAA54}" destId="{6B1ED8E1-4903-43CE-ABA3-45D2003F6BD1}" srcOrd="0" destOrd="0" presId="urn:microsoft.com/office/officeart/2005/8/layout/vList2"/>
    <dgm:cxn modelId="{B8BA8F95-918F-432D-98B2-DCF351EC55B1}" srcId="{7C83EAAB-17B9-4640-A645-799A7B79154E}" destId="{800BAAD1-ED27-440D-B7A1-C46F36686B16}" srcOrd="3" destOrd="0" parTransId="{08C8D794-2BDD-4E8C-AB7A-1C3CEA4D1D92}" sibTransId="{6E40D1B1-1AD1-4FF8-8AE5-A4A9DAE82C2F}"/>
    <dgm:cxn modelId="{AE083A34-F2AC-421D-AFBA-48541E519145}" srcId="{7C83EAAB-17B9-4640-A645-799A7B79154E}" destId="{C29F377E-9E1A-47AD-85D1-807CBC3014B2}" srcOrd="4" destOrd="0" parTransId="{AF21E204-9BA9-4253-BDEB-561DBD0463D3}" sibTransId="{27128770-5643-4840-9EB5-83183AAA2B50}"/>
    <dgm:cxn modelId="{9F0CE0FB-3D46-4992-9CD0-1427D6B0AB8A}" srcId="{7C83EAAB-17B9-4640-A645-799A7B79154E}" destId="{5A5B4491-3B05-4DDD-93FB-A1F69842D8D8}" srcOrd="2" destOrd="0" parTransId="{FFA86901-50DB-46F1-90A3-75C9DC579D94}" sibTransId="{EFB6A0D6-5AF7-4D1F-A491-51774B439746}"/>
    <dgm:cxn modelId="{002C17AA-5C22-489C-9C03-0EFBC995970A}" type="presOf" srcId="{7C83EAAB-17B9-4640-A645-799A7B79154E}" destId="{7018179F-659D-4D1A-9AC9-F1E50FCE4BD7}" srcOrd="0" destOrd="0" presId="urn:microsoft.com/office/officeart/2005/8/layout/vList2"/>
    <dgm:cxn modelId="{DA53086C-65B7-4419-9E1B-1CC36BEC34E7}" type="presParOf" srcId="{7018179F-659D-4D1A-9AC9-F1E50FCE4BD7}" destId="{A72A6FB7-4A78-49A4-A3B2-BF7D0A2E4E47}" srcOrd="0" destOrd="0" presId="urn:microsoft.com/office/officeart/2005/8/layout/vList2"/>
    <dgm:cxn modelId="{37029CDF-ABC2-4C85-9B24-F3EB6EB4722C}" type="presParOf" srcId="{7018179F-659D-4D1A-9AC9-F1E50FCE4BD7}" destId="{A479BD3E-C141-40D1-A717-D1F96D8D007D}" srcOrd="1" destOrd="0" presId="urn:microsoft.com/office/officeart/2005/8/layout/vList2"/>
    <dgm:cxn modelId="{11E039A2-94D9-43D1-94BA-89C5879AE758}" type="presParOf" srcId="{7018179F-659D-4D1A-9AC9-F1E50FCE4BD7}" destId="{6B1ED8E1-4903-43CE-ABA3-45D2003F6BD1}" srcOrd="2" destOrd="0" presId="urn:microsoft.com/office/officeart/2005/8/layout/vList2"/>
    <dgm:cxn modelId="{7883F13B-2277-4FCF-B558-5B464FD1258C}" type="presParOf" srcId="{7018179F-659D-4D1A-9AC9-F1E50FCE4BD7}" destId="{608A13E2-AB10-4588-8C71-1B9A33E35C27}" srcOrd="3" destOrd="0" presId="urn:microsoft.com/office/officeart/2005/8/layout/vList2"/>
    <dgm:cxn modelId="{ABFF9DB0-6066-4056-861C-EC1ECE4C316D}" type="presParOf" srcId="{7018179F-659D-4D1A-9AC9-F1E50FCE4BD7}" destId="{C9E7E175-A6ED-4008-A3A2-145A1DD2850B}" srcOrd="4" destOrd="0" presId="urn:microsoft.com/office/officeart/2005/8/layout/vList2"/>
    <dgm:cxn modelId="{444032CB-4D2A-4955-B6F7-093E61DD07C2}" type="presParOf" srcId="{7018179F-659D-4D1A-9AC9-F1E50FCE4BD7}" destId="{6BBAB024-0C84-4F0D-8B8F-2B9E615E4C88}" srcOrd="5" destOrd="0" presId="urn:microsoft.com/office/officeart/2005/8/layout/vList2"/>
    <dgm:cxn modelId="{683E0166-406E-4012-9F82-11A32D35604E}" type="presParOf" srcId="{7018179F-659D-4D1A-9AC9-F1E50FCE4BD7}" destId="{69693A62-0868-4033-8812-61B031E269B5}" srcOrd="6" destOrd="0" presId="urn:microsoft.com/office/officeart/2005/8/layout/vList2"/>
    <dgm:cxn modelId="{235CDE39-E80A-47EF-BF11-C234B7A0B343}" type="presParOf" srcId="{7018179F-659D-4D1A-9AC9-F1E50FCE4BD7}" destId="{3EC0D53A-0D99-47EB-A6EA-07E4E4989004}" srcOrd="7" destOrd="0" presId="urn:microsoft.com/office/officeart/2005/8/layout/vList2"/>
    <dgm:cxn modelId="{3DDD0A17-4C0A-4E2B-B0BA-7D6F1B96C37A}" type="presParOf" srcId="{7018179F-659D-4D1A-9AC9-F1E50FCE4BD7}" destId="{2F3CBD13-9C12-4272-82A0-9D827B39CE80}" srcOrd="8" destOrd="0" presId="urn:microsoft.com/office/officeart/2005/8/layout/vList2"/>
    <dgm:cxn modelId="{C77F6E50-8792-450B-8FF1-7C1C5AB7F230}" type="presParOf" srcId="{7018179F-659D-4D1A-9AC9-F1E50FCE4BD7}" destId="{80B93190-DC43-4FDC-B9E0-CBC8B14E440F}" srcOrd="9" destOrd="0" presId="urn:microsoft.com/office/officeart/2005/8/layout/vList2"/>
    <dgm:cxn modelId="{06D7F045-713A-4A01-9F61-FC41BBE2A51F}" type="presParOf" srcId="{7018179F-659D-4D1A-9AC9-F1E50FCE4BD7}" destId="{50C9A55A-8AA6-4CA1-945E-D06C58A9EC19}" srcOrd="10" destOrd="0" presId="urn:microsoft.com/office/officeart/2005/8/layout/vList2"/>
    <dgm:cxn modelId="{291768CF-BD75-438E-B87B-BC44BC6C775C}" type="presParOf" srcId="{7018179F-659D-4D1A-9AC9-F1E50FCE4BD7}" destId="{FE6F39CC-61E2-40D0-8A15-BD7643DF9E30}" srcOrd="11" destOrd="0" presId="urn:microsoft.com/office/officeart/2005/8/layout/vList2"/>
    <dgm:cxn modelId="{7C913F3D-754A-46BB-B8F6-7FDAA89B7B85}" type="presParOf" srcId="{7018179F-659D-4D1A-9AC9-F1E50FCE4BD7}" destId="{2DC00773-7CF6-4564-A387-13B1C77031F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A6FB7-4A78-49A4-A3B2-BF7D0A2E4E47}">
      <dsp:nvSpPr>
        <dsp:cNvPr id="0" name=""/>
        <dsp:cNvSpPr/>
      </dsp:nvSpPr>
      <dsp:spPr>
        <a:xfrm>
          <a:off x="0" y="843"/>
          <a:ext cx="6647940" cy="562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accent3"/>
              </a:solidFill>
            </a:rPr>
            <a:t>Tietoa puhelaitteista: </a:t>
          </a:r>
          <a:r>
            <a:rPr lang="fi-FI" sz="16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https://papunet.net/tietoa/puhelaite</a:t>
          </a:r>
          <a:r>
            <a:rPr lang="fi-FI" sz="1600" kern="1200" dirty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7439" y="28282"/>
        <a:ext cx="6593062" cy="507213"/>
      </dsp:txXfrm>
    </dsp:sp>
    <dsp:sp modelId="{6B1ED8E1-4903-43CE-ABA3-45D2003F6BD1}">
      <dsp:nvSpPr>
        <dsp:cNvPr id="0" name=""/>
        <dsp:cNvSpPr/>
      </dsp:nvSpPr>
      <dsp:spPr>
        <a:xfrm>
          <a:off x="0" y="568911"/>
          <a:ext cx="6647940" cy="562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accent3"/>
              </a:solidFill>
            </a:rPr>
            <a:t>Tietokoneet ja tabletit: </a:t>
          </a:r>
          <a:r>
            <a:rPr lang="fi-FI" sz="16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https://papunet.net/tietoa/tietokoneet-ja-tabletit</a:t>
          </a:r>
          <a:r>
            <a:rPr lang="fi-FI" sz="1600" kern="1200" dirty="0">
              <a:solidFill>
                <a:schemeClr val="bg1"/>
              </a:solidFill>
            </a:rPr>
            <a:t> 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7439" y="596350"/>
        <a:ext cx="6593062" cy="507213"/>
      </dsp:txXfrm>
    </dsp:sp>
    <dsp:sp modelId="{C9E7E175-A6ED-4008-A3A2-145A1DD2850B}">
      <dsp:nvSpPr>
        <dsp:cNvPr id="0" name=""/>
        <dsp:cNvSpPr/>
      </dsp:nvSpPr>
      <dsp:spPr>
        <a:xfrm>
          <a:off x="0" y="1121127"/>
          <a:ext cx="6647940" cy="562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 dirty="0">
            <a:solidFill>
              <a:schemeClr val="accent3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accent3"/>
              </a:solidFill>
            </a:rPr>
            <a:t>Kommunikointiohjelmia: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accent3"/>
            </a:solidFill>
          </a:endParaRPr>
        </a:p>
      </dsp:txBody>
      <dsp:txXfrm>
        <a:off x="27439" y="1148566"/>
        <a:ext cx="6593062" cy="507213"/>
      </dsp:txXfrm>
    </dsp:sp>
    <dsp:sp modelId="{69693A62-0868-4033-8812-61B031E269B5}">
      <dsp:nvSpPr>
        <dsp:cNvPr id="0" name=""/>
        <dsp:cNvSpPr/>
      </dsp:nvSpPr>
      <dsp:spPr>
        <a:xfrm>
          <a:off x="0" y="1705047"/>
          <a:ext cx="6647940" cy="562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>
              <a:solidFill>
                <a:schemeClr val="bg1"/>
              </a:solidFill>
            </a:rPr>
            <a:t>https://papunet.net/tietoa/kommunikointiohjelma</a:t>
          </a:r>
        </a:p>
      </dsp:txBody>
      <dsp:txXfrm>
        <a:off x="27439" y="1732486"/>
        <a:ext cx="6593062" cy="507213"/>
      </dsp:txXfrm>
    </dsp:sp>
    <dsp:sp modelId="{2F3CBD13-9C12-4272-82A0-9D827B39CE80}">
      <dsp:nvSpPr>
        <dsp:cNvPr id="0" name=""/>
        <dsp:cNvSpPr/>
      </dsp:nvSpPr>
      <dsp:spPr>
        <a:xfrm>
          <a:off x="0" y="2273115"/>
          <a:ext cx="6647940" cy="562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https://tikoteekkiverkosto.fi/apuvalineiden-saatavuus/laitteet/kommunikointiohjelmat/</a:t>
          </a:r>
          <a:r>
            <a:rPr lang="fi-FI" sz="1600" kern="1200" dirty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7439" y="2300554"/>
        <a:ext cx="6593062" cy="507213"/>
      </dsp:txXfrm>
    </dsp:sp>
    <dsp:sp modelId="{50C9A55A-8AA6-4CA1-945E-D06C58A9EC19}">
      <dsp:nvSpPr>
        <dsp:cNvPr id="0" name=""/>
        <dsp:cNvSpPr/>
      </dsp:nvSpPr>
      <dsp:spPr>
        <a:xfrm>
          <a:off x="0" y="2841183"/>
          <a:ext cx="6647940" cy="562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https://papunet.net/tietoa/kommunikointiohjelmat-ipadiin</a:t>
          </a:r>
          <a:r>
            <a:rPr lang="fi-FI" sz="1600" kern="1200" dirty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7439" y="2868622"/>
        <a:ext cx="6593062" cy="507213"/>
      </dsp:txXfrm>
    </dsp:sp>
    <dsp:sp modelId="{2DC00773-7CF6-4564-A387-13B1C77031F9}">
      <dsp:nvSpPr>
        <dsp:cNvPr id="0" name=""/>
        <dsp:cNvSpPr/>
      </dsp:nvSpPr>
      <dsp:spPr>
        <a:xfrm>
          <a:off x="0" y="3409250"/>
          <a:ext cx="6647940" cy="562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https://tikonen.fi/aiheet/apuvalineet/kaytetyimmat-kommunikointiohjelmat-ipadilla/</a:t>
          </a:r>
          <a:r>
            <a:rPr lang="fi-FI" sz="1600" kern="1200" dirty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7439" y="3436689"/>
        <a:ext cx="6593062" cy="50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6E4349-02CC-45BE-B7C2-C5A832572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3A4A0A-0154-420A-AE31-08C676C03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F12835-F596-498D-A1BC-2570084F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D4223D-9715-4B55-8556-FE25ED4E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5F508B-9FD6-43BD-880E-550259B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4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641A56-0EEA-49FE-A63B-8578F367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DCFFAC-2BE5-4AA7-9951-E8162328F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0CE90B-EDE1-449D-BF2B-E95762B5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7EC9F8-DB89-4FA6-9D35-BBC46A00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047A5A-B7B1-48B6-99B4-7716CDEB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777F0B-EE34-4A64-A406-9AE92158C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60C1DD-EE5F-47D2-B3FC-AED867F28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4F0C21-1DBA-463B-8276-C2285295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A9F1-4BC2-497A-9816-55DDB833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9736B2-E8A2-4EAE-937D-2A726264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37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5D8577-4DA2-4E5E-AB05-C5D87363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94D54E-D080-44AE-BFAC-0B7A813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0210FD-5CDB-4066-910A-F5A2DD5D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BEDAB4-787D-46BC-BC27-412BD1D2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B294EB-6185-4461-AB09-6BEDA53A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24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93954B-A6E0-4C05-9F7E-A5FB4B38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DD2BD8-A7BE-46FE-98A4-5782B1103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F9D026-472A-4D1C-8518-D07A361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A2AB33-89C8-46EA-A42C-D94DD0DE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64940C-B472-406B-B6E2-3C5AED09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07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607003-DB4E-48EC-8344-179BD217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0322DA-3C47-4F1A-BE46-8C5EFEB89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332FBE-5487-40B1-A98C-BCAE7B763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09262D-EC12-42E0-ABD1-B56DDE9E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1F442E-D6BB-4B5E-949F-3F730E36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062D1E-FE60-4E96-954B-DDF7F1E7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9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2D260A-2A21-4012-B30A-4662A843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0629C5-06D5-4365-9BDC-AAA66B7D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23CD79-C0A4-41B4-86B0-57BDE711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7E8511E-7573-4B82-A707-D97E5FDCB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014BEB5-1269-45D0-9D7B-9D1153356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72BD6F0-AADC-4834-A3EB-1A13A6B1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230927C-4779-46D9-ABE6-ECA7254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E5270BA-C55C-4714-B2F0-C5F7160A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8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ED1B2-F62F-4B4B-99CA-A98105D5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AA2ED50-2EC0-452D-9C45-F3E12ABE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873FFB-C869-46A2-9E52-1E6DDF62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29F2262-D878-4A07-9D93-BE4AF9C9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4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A38E95-3969-43AE-90A6-D10CA4DB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7ACD8B7-C2C6-40D2-BEAC-DDD33234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68B447-C316-4FB1-8927-C5A7B4F7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07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68CE7-8D5D-4FE1-AC4F-648BCCAF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2AC316-3E5F-45EE-AF6B-7A412DDA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BDD844-8DF6-4C62-92F4-779C75532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26CABC-7459-452D-88A7-7AEC7558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6B0A87-2564-49F9-8AC0-4D50217B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4C9FEB-4ED0-490A-9BFC-27B3A50E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92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19F536-DCDA-4C19-958E-1353512B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A39E837-50F7-4CE4-BC86-496A74403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E35D642-5EBD-4F98-8E71-C91EBEE07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5C5C96-2CA0-4F9A-9C03-E96BD8E9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8D5CEC-472E-4424-8C3E-6F4BE326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AF06F79-D7D8-4372-8503-FFEE5640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10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7917024-9E8C-4CFE-8F54-B2E60A46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19A07A-75D7-467E-9534-4DC5A4ECA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A645A8-5131-44A1-8F4B-BEA04A142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8D0-B137-41BB-B143-C4F0D97EE2A0}" type="datetimeFigureOut">
              <a:rPr lang="fi-FI" smtClean="0"/>
              <a:t>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12EF00-162C-4E78-8CCD-7DACAE8C2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77432E-19AD-4F9B-B430-698000C19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DFCC-617B-4EDB-B00C-6D9C6D957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PI-sIzyG2Kg&amp;feature=emb_lo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papunet.net/tietoa/laaja-kommunikointikansio" TargetMode="External"/><Relationship Id="rId7" Type="http://schemas.openxmlformats.org/officeDocument/2006/relationships/hyperlink" Target="https://youtu.be/2O0ehIHWdEA" TargetMode="External"/><Relationship Id="rId2" Type="http://schemas.openxmlformats.org/officeDocument/2006/relationships/hyperlink" Target="https://www.youtube.com/watch?app=desktop&amp;v=AK3sx8XUPeg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5HW8tTgeb7o" TargetMode="External"/><Relationship Id="rId5" Type="http://schemas.openxmlformats.org/officeDocument/2006/relationships/hyperlink" Target="https://papunet.net/tietoa/kommunikointitaulu" TargetMode="External"/><Relationship Id="rId4" Type="http://schemas.openxmlformats.org/officeDocument/2006/relationships/hyperlink" Target="https://youtu.be/x7XGpXK7ZY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osanomat.fi/" TargetMode="External"/><Relationship Id="rId2" Type="http://schemas.openxmlformats.org/officeDocument/2006/relationships/hyperlink" Target="https://papunet.net/tietoa/selkokieli-puheessa-ja-tekstiss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selkosanomat.fi/kuv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punet.net/tietoa/selkokieli-puheessa-ja-tekstiss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1&amp;v=e8XA-YysCWk&amp;feature=emb_log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elkoseks.fi/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papunet.net/materiaalia/kuvaty%C3%B6kalu" TargetMode="External"/><Relationship Id="rId7" Type="http://schemas.openxmlformats.org/officeDocument/2006/relationships/hyperlink" Target="https://papunet.net/taxonomy/term/18326" TargetMode="External"/><Relationship Id="rId12" Type="http://schemas.openxmlformats.org/officeDocument/2006/relationships/hyperlink" Target="https://play.google.com/store/apps/details?id=io.viito.app" TargetMode="External"/><Relationship Id="rId2" Type="http://schemas.openxmlformats.org/officeDocument/2006/relationships/hyperlink" Target="https://papunet.net/tietoa/videoita-puhetta-korvaavasta-kommunikoinni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itotturakkaus.fi/" TargetMode="External"/><Relationship Id="rId11" Type="http://schemas.openxmlformats.org/officeDocument/2006/relationships/hyperlink" Target="https://papunet.net/materiaalia/materiaalia-viittomakommunikointiin" TargetMode="External"/><Relationship Id="rId5" Type="http://schemas.openxmlformats.org/officeDocument/2006/relationships/hyperlink" Target="https://www.tampere.fi/sosiaali-ja-terveyspalvelut/lapsiperheiden-palvelut/nepsy/selviytymiskeinot/kuvat.html" TargetMode="External"/><Relationship Id="rId10" Type="http://schemas.openxmlformats.org/officeDocument/2006/relationships/hyperlink" Target="https://viittomakielinenkirjasto.fi/sarja/pieni-sanakirja/" TargetMode="External"/><Relationship Id="rId4" Type="http://schemas.openxmlformats.org/officeDocument/2006/relationships/hyperlink" Target="https://papunet.net/materiaalia/materiaalia-kuvakommunikointiin" TargetMode="External"/><Relationship Id="rId9" Type="http://schemas.openxmlformats.org/officeDocument/2006/relationships/hyperlink" Target="https://www.jamk.fi/fi/Tutkimus-ja-kehitys/projektit/CYBERDI/materiaal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punet.net/tietoa/mita-on-puhevammaisuu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eena.yle.fi/1-4294699" TargetMode="External"/><Relationship Id="rId4" Type="http://schemas.openxmlformats.org/officeDocument/2006/relationships/hyperlink" Target="https://osaammekojutella.com/2020/04/07/19-vinkkia-keskustelukumppanil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A92BA-5E4D-49CD-9AB1-D55FF5AD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3" y="2667699"/>
            <a:ext cx="4481309" cy="20053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/>
              <a:t>Puhetta</a:t>
            </a:r>
            <a:r>
              <a:rPr lang="en-US" sz="4000" b="1" dirty="0"/>
              <a:t> </a:t>
            </a:r>
            <a:r>
              <a:rPr lang="en-US" sz="4000" b="1" dirty="0" err="1"/>
              <a:t>tukevat</a:t>
            </a:r>
            <a:r>
              <a:rPr lang="en-US" sz="4000" b="1" dirty="0"/>
              <a:t> ja </a:t>
            </a:r>
            <a:r>
              <a:rPr lang="en-US" sz="4000" b="1" dirty="0" err="1"/>
              <a:t>korvaavat</a:t>
            </a:r>
            <a:r>
              <a:rPr lang="en-US" sz="4000" b="1" dirty="0"/>
              <a:t> </a:t>
            </a:r>
            <a:r>
              <a:rPr lang="en-US" sz="4000" b="1" dirty="0" err="1"/>
              <a:t>kommunikointikeinot</a:t>
            </a:r>
            <a:endParaRPr lang="en-US" sz="4000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B9D316C-D09D-48FB-9488-0E2368F3A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2312" y="4876728"/>
            <a:ext cx="1746500" cy="467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/>
              <a:t>Leena Pirnes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B215A1-88C1-4F8F-AB70-3D932B648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" r="4508" b="2"/>
          <a:stretch/>
        </p:blipFill>
        <p:spPr>
          <a:xfrm>
            <a:off x="159557" y="-109047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6A2483E-8554-46EF-B470-6714CEEEDC68}"/>
              </a:ext>
            </a:extLst>
          </p:cNvPr>
          <p:cNvSpPr txBox="1"/>
          <p:nvPr/>
        </p:nvSpPr>
        <p:spPr>
          <a:xfrm>
            <a:off x="3364952" y="5904270"/>
            <a:ext cx="806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accent2"/>
                </a:solidFill>
              </a:rPr>
              <a:t>LOVIT – hyvää mieltä kohtaamisiin: 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hlinkClick r:id="rId3"/>
              </a:rPr>
              <a:t>https://www.youtube.com/watch?app=desktop&amp;v=PI-sIzyG2Kg&amp;feature=emb_logo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86FA4E-54B3-4363-AF1E-EED324A0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950137"/>
            <a:ext cx="11018520" cy="722817"/>
          </a:xfrm>
        </p:spPr>
        <p:txBody>
          <a:bodyPr anchor="b">
            <a:normAutofit/>
          </a:bodyPr>
          <a:lstStyle/>
          <a:p>
            <a:pPr algn="ctr"/>
            <a:r>
              <a:rPr lang="fi-FI" sz="4600" b="1" dirty="0"/>
              <a:t>Puhetta tukeva tai korvaava kommunikointi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423886-2C7B-4A94-9701-4CDCF3E2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873765"/>
            <a:ext cx="8875552" cy="486108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sz="1800" b="1" dirty="0"/>
              <a:t>VIDEO: Jokaiselle löytyy keino kommunikoida</a:t>
            </a:r>
            <a:r>
              <a:rPr lang="fi-FI" sz="1400" b="1" dirty="0"/>
              <a:t/>
            </a:r>
            <a:br>
              <a:rPr lang="fi-FI" sz="1400" b="1" dirty="0"/>
            </a:br>
            <a:r>
              <a:rPr lang="fi-FI" sz="1400" dirty="0">
                <a:hlinkClick r:id="rId2"/>
              </a:rPr>
              <a:t>https://www.youtube.com/watch?app=desktop&amp;v=AK3sx8XUPeg&amp;feature=emb_logo</a:t>
            </a:r>
            <a:r>
              <a:rPr lang="fi-FI" sz="1400" dirty="0"/>
              <a:t> </a:t>
            </a:r>
            <a:br>
              <a:rPr lang="fi-FI" sz="1400" dirty="0"/>
            </a:br>
            <a:endParaRPr lang="fi-FI" sz="1400" b="1" dirty="0"/>
          </a:p>
          <a:p>
            <a:pPr marL="0" indent="0">
              <a:buNone/>
            </a:pPr>
            <a:r>
              <a:rPr lang="fi-FI" sz="1900" b="1" dirty="0"/>
              <a:t>Puhetta tukevalla, täydentävällä ja korvaavalla kommunikoinnilla (AAC) tarkoitetaan viestintää, jossa käytetään</a:t>
            </a:r>
          </a:p>
          <a:p>
            <a:r>
              <a:rPr lang="fi-FI" sz="1600" dirty="0">
                <a:solidFill>
                  <a:schemeClr val="accent2"/>
                </a:solidFill>
              </a:rPr>
              <a:t>tukiviittomia</a:t>
            </a:r>
          </a:p>
          <a:p>
            <a:r>
              <a:rPr lang="fi-FI" sz="1600" dirty="0">
                <a:solidFill>
                  <a:schemeClr val="accent2"/>
                </a:solidFill>
              </a:rPr>
              <a:t>kuvia </a:t>
            </a:r>
          </a:p>
          <a:p>
            <a:r>
              <a:rPr lang="fi-FI" sz="1600" dirty="0" err="1">
                <a:solidFill>
                  <a:schemeClr val="accent2"/>
                </a:solidFill>
              </a:rPr>
              <a:t>Blisskieltä</a:t>
            </a:r>
            <a:endParaRPr lang="fi-FI" sz="1600" dirty="0">
              <a:solidFill>
                <a:schemeClr val="accent2"/>
              </a:solidFill>
            </a:endParaRPr>
          </a:p>
          <a:p>
            <a:r>
              <a:rPr lang="fi-FI" sz="1600" dirty="0">
                <a:solidFill>
                  <a:schemeClr val="accent2"/>
                </a:solidFill>
              </a:rPr>
              <a:t>Olemuskieli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800" b="1" dirty="0"/>
              <a:t>Kuvilla ja </a:t>
            </a:r>
            <a:r>
              <a:rPr lang="fi-FI" sz="1800" b="1" dirty="0" err="1"/>
              <a:t>bliss</a:t>
            </a:r>
            <a:r>
              <a:rPr lang="fi-FI" sz="1800" b="1" dirty="0"/>
              <a:t>-symboleilla tapahtuvassa viestinnässä tarvitaan apuvälineitä. </a:t>
            </a:r>
            <a:r>
              <a:rPr lang="fi-FI" sz="1400" b="1" dirty="0"/>
              <a:t/>
            </a:r>
            <a:br>
              <a:rPr lang="fi-FI" sz="1400" b="1" dirty="0"/>
            </a:br>
            <a:endParaRPr lang="fi-FI" sz="1400" b="1" dirty="0"/>
          </a:p>
          <a:p>
            <a:pPr marL="0" indent="0">
              <a:buNone/>
            </a:pPr>
            <a:r>
              <a:rPr lang="fi-FI" sz="2200" b="1" dirty="0"/>
              <a:t>Apuväline voi olla:</a:t>
            </a:r>
          </a:p>
          <a:p>
            <a:r>
              <a:rPr lang="fi-FI" sz="1800" b="1" dirty="0"/>
              <a:t>Kommunikointikansio</a:t>
            </a:r>
            <a:r>
              <a:rPr lang="fi-FI" sz="1400" dirty="0"/>
              <a:t> </a:t>
            </a:r>
            <a:r>
              <a:rPr lang="fi-FI" sz="1400" dirty="0">
                <a:hlinkClick r:id="rId3"/>
              </a:rPr>
              <a:t>https://papunet.net/tietoa/laaja-kommunikointikansio</a:t>
            </a:r>
            <a:r>
              <a:rPr lang="fi-FI" sz="1400" dirty="0"/>
              <a:t>  </a:t>
            </a:r>
            <a:br>
              <a:rPr lang="fi-FI" sz="1400" dirty="0"/>
            </a:br>
            <a:r>
              <a:rPr lang="fi-FI" sz="1400" dirty="0"/>
              <a:t>Video: </a:t>
            </a:r>
            <a:r>
              <a:rPr lang="fi-FI" sz="1400" dirty="0">
                <a:hlinkClick r:id="rId4"/>
              </a:rPr>
              <a:t>https://youtu.be/x7XGpXK7ZYs</a:t>
            </a:r>
            <a:r>
              <a:rPr lang="fi-FI" sz="1400" dirty="0"/>
              <a:t> </a:t>
            </a:r>
          </a:p>
          <a:p>
            <a:r>
              <a:rPr lang="fi-FI" sz="1900" b="1" dirty="0"/>
              <a:t>Kommunikointitaulu</a:t>
            </a:r>
            <a:r>
              <a:rPr lang="fi-FI" sz="1900" dirty="0"/>
              <a:t> </a:t>
            </a:r>
            <a:r>
              <a:rPr lang="fi-FI" sz="1400" dirty="0">
                <a:hlinkClick r:id="rId5"/>
              </a:rPr>
              <a:t>https://papunet.net/tietoa/kommunikointitaulu</a:t>
            </a:r>
            <a:r>
              <a:rPr lang="fi-FI" sz="1400" dirty="0"/>
              <a:t> </a:t>
            </a:r>
          </a:p>
          <a:p>
            <a:r>
              <a:rPr lang="fi-FI" sz="1900" b="1" dirty="0"/>
              <a:t>Puhelaite</a:t>
            </a:r>
            <a:r>
              <a:rPr lang="fi-FI" sz="1400" dirty="0"/>
              <a:t> Videoesittely puhelaitteista: </a:t>
            </a:r>
            <a:r>
              <a:rPr lang="fi-FI" sz="1400" dirty="0">
                <a:hlinkClick r:id="rId6"/>
              </a:rPr>
              <a:t>https://youtu.be/5HW8tTgeb7o</a:t>
            </a:r>
            <a:r>
              <a:rPr lang="fi-FI" sz="1400" dirty="0"/>
              <a:t>    </a:t>
            </a:r>
          </a:p>
          <a:p>
            <a:r>
              <a:rPr lang="fi-FI" sz="1900" b="1" dirty="0"/>
              <a:t>Kommunikointiohjelma</a:t>
            </a:r>
            <a:r>
              <a:rPr lang="fi-FI" sz="1400" b="1" dirty="0"/>
              <a:t> </a:t>
            </a:r>
            <a:r>
              <a:rPr lang="fi-FI" sz="1400" dirty="0"/>
              <a:t>Videoesittely kommunikointiohjelmista: </a:t>
            </a:r>
            <a:r>
              <a:rPr lang="fi-FI" sz="1400" dirty="0">
                <a:hlinkClick r:id="rId7"/>
              </a:rPr>
              <a:t>https://youtu.be/2O0ehIHWdEA</a:t>
            </a:r>
            <a:r>
              <a:rPr lang="fi-FI" sz="1400" dirty="0"/>
              <a:t> </a:t>
            </a:r>
          </a:p>
          <a:p>
            <a:pPr marL="0" indent="0">
              <a:buNone/>
            </a:pPr>
            <a:endParaRPr lang="fi-FI" sz="10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6C7836-1010-455D-B2F1-E99659EB20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89" r="21295" b="2"/>
          <a:stretch/>
        </p:blipFill>
        <p:spPr>
          <a:xfrm>
            <a:off x="9448044" y="2815876"/>
            <a:ext cx="2378828" cy="24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5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00BBE0-B4D5-4216-BDA6-DE6E0942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3" y="487852"/>
            <a:ext cx="10058400" cy="9233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Mitä</a:t>
            </a:r>
            <a:r>
              <a:rPr lang="en-US" b="1" dirty="0">
                <a:solidFill>
                  <a:schemeClr val="accent2"/>
                </a:solidFill>
              </a:rPr>
              <a:t> on </a:t>
            </a:r>
            <a:r>
              <a:rPr lang="en-US" b="1" dirty="0" err="1">
                <a:solidFill>
                  <a:schemeClr val="accent2"/>
                </a:solidFill>
              </a:rPr>
              <a:t>selkokieli</a:t>
            </a:r>
            <a:r>
              <a:rPr lang="en-US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3CD821-95D9-47B1-8648-7ACCB49F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5663" y="1411182"/>
            <a:ext cx="5707427" cy="4962185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i-FI" sz="3300" b="1" dirty="0">
                <a:solidFill>
                  <a:schemeClr val="accent1"/>
                </a:solidFill>
              </a:rPr>
              <a:t>Selkokieli selkokielellä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800" b="1" dirty="0"/>
              <a:t>Selkokieli on kieli, jota on helppo ymmärtää. Siinä käytetään lyhyitä lauseita ja tuttuja sanoja. Selkokieli on tarkoitettu ihmisille, joiden on vaikea ymmärtää ja lukea yleiskieltä.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1900" b="1" dirty="0"/>
              <a:t>VIDEO: </a:t>
            </a:r>
            <a:r>
              <a:rPr lang="fi-FI" sz="1900" dirty="0">
                <a:hlinkClick r:id="rId2"/>
              </a:rPr>
              <a:t>https://papunet.net/tietoa/selkokieli-puheessa-ja-tekstissa</a:t>
            </a:r>
            <a:endParaRPr lang="fi-FI" sz="1900" dirty="0"/>
          </a:p>
          <a:p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0BEC858-02CF-4094-9E17-C115022F4847}"/>
              </a:ext>
            </a:extLst>
          </p:cNvPr>
          <p:cNvSpPr txBox="1"/>
          <p:nvPr/>
        </p:nvSpPr>
        <p:spPr>
          <a:xfrm>
            <a:off x="131931" y="5734359"/>
            <a:ext cx="5964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Selkosanomat: </a:t>
            </a:r>
            <a:r>
              <a:rPr lang="fi-FI" dirty="0">
                <a:hlinkClick r:id="rId3"/>
              </a:rPr>
              <a:t>https://selkosanomat.fi/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b="1" dirty="0"/>
              <a:t>Selkosanomat kuvilla: </a:t>
            </a:r>
            <a:r>
              <a:rPr lang="fi-FI" dirty="0">
                <a:hlinkClick r:id="rId4"/>
              </a:rPr>
              <a:t>https://selkosanomat.fi/kuva/</a:t>
            </a:r>
            <a:r>
              <a:rPr lang="fi-FI" dirty="0"/>
              <a:t> 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C7C3A70-667E-48CA-82F7-6E984FBFE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963" y="1686260"/>
            <a:ext cx="4925037" cy="3827195"/>
          </a:xfrm>
        </p:spPr>
        <p:txBody>
          <a:bodyPr>
            <a:normAutofit fontScale="85000" lnSpcReduction="10000"/>
          </a:bodyPr>
          <a:lstStyle/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BC25482-418E-4718-AF8D-119AEB688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63" y="1657347"/>
            <a:ext cx="3960303" cy="39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E1912F6-3D1D-4CCF-A45A-846456A3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09" b="19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0946D7-C481-4D7C-8F80-5EA8513D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4"/>
            <a:ext cx="6619811" cy="628700"/>
          </a:xfrm>
        </p:spPr>
        <p:txBody>
          <a:bodyPr>
            <a:noAutofit/>
          </a:bodyPr>
          <a:lstStyle/>
          <a:p>
            <a:r>
              <a:rPr lang="fi-FI" sz="4800" b="1" dirty="0"/>
              <a:t>PUHEVAMMAISUUS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4AA62E-3EEC-45AA-A0F1-3593C8AB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1367406"/>
            <a:ext cx="6920918" cy="4756557"/>
          </a:xfrm>
        </p:spPr>
        <p:txBody>
          <a:bodyPr>
            <a:normAutofit/>
          </a:bodyPr>
          <a:lstStyle/>
          <a:p>
            <a:r>
              <a:rPr lang="fi-FI" sz="2000" dirty="0"/>
              <a:t>Puhevammainen on kuuleva ihminen, joka ei tule arjen kommunikointitilanteissa toimeen puheen avulla</a:t>
            </a:r>
          </a:p>
          <a:p>
            <a:r>
              <a:rPr lang="fi-FI" sz="2000" dirty="0"/>
              <a:t>Puhevammaisen henkilön on vaikea tuottaa tai ymmärtää puhetta. Usein puhevammaan liittyy myös lukemisen ja kirjoittamisen vaikeuksia.</a:t>
            </a:r>
          </a:p>
          <a:p>
            <a:r>
              <a:rPr lang="fi-FI" sz="2000" dirty="0"/>
              <a:t>Suomessa on noin 65 000 ihmistä, joilla on eriasteisia puhe- ja kommunikointivaikeuksia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1800" dirty="0"/>
              <a:t>noin 30 000 tarvitsee puhetta korvaavia apuvälineitä</a:t>
            </a:r>
            <a:r>
              <a:rPr lang="fi-FI" sz="2000" dirty="0"/>
              <a:t>. </a:t>
            </a:r>
          </a:p>
          <a:p>
            <a:r>
              <a:rPr lang="fi-FI" sz="2000" dirty="0"/>
              <a:t>Arvio, että noin 10% väestöstä tarvitsee </a:t>
            </a:r>
            <a:r>
              <a:rPr lang="fi-FI" sz="2000" dirty="0">
                <a:hlinkClick r:id="rId3"/>
              </a:rPr>
              <a:t>selkokieltä</a:t>
            </a:r>
            <a:r>
              <a:rPr lang="fi-FI" sz="2000" dirty="0"/>
              <a:t> ymmärtääkseen lukemaansa tai kuulemaansa erilaisten kielellisiä vaikeuksien vuoksi.</a:t>
            </a:r>
            <a:br>
              <a:rPr lang="fi-FI" sz="2000" dirty="0"/>
            </a:br>
            <a:endParaRPr lang="fi-FI" sz="1500" dirty="0"/>
          </a:p>
          <a:p>
            <a:pPr marL="0" indent="0">
              <a:buNone/>
            </a:pPr>
            <a:r>
              <a:rPr lang="fi-FI" sz="1800" dirty="0"/>
              <a:t>VIDEO: </a:t>
            </a:r>
            <a:r>
              <a:rPr lang="fi-FI" sz="1800" b="1" dirty="0"/>
              <a:t>Puhumaton ei ole olematon! </a:t>
            </a:r>
            <a:r>
              <a:rPr lang="fi-FI" sz="1500" dirty="0">
                <a:hlinkClick r:id="rId4"/>
              </a:rPr>
              <a:t>https://www.youtube.com/watch?time_continue=1&amp;v=e8XA-YysCWk&amp;feature=emb_logo</a:t>
            </a:r>
            <a:r>
              <a:rPr lang="fi-FI" sz="1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883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349EBB-28C6-4D95-BF4D-46A942A2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06" y="633369"/>
            <a:ext cx="8775094" cy="1100887"/>
          </a:xfrm>
        </p:spPr>
        <p:txBody>
          <a:bodyPr>
            <a:normAutofit/>
          </a:bodyPr>
          <a:lstStyle/>
          <a:p>
            <a:pPr algn="ctr"/>
            <a:r>
              <a:rPr lang="fi-FI" sz="4000" b="1" u="sng" dirty="0">
                <a:solidFill>
                  <a:schemeClr val="accent1"/>
                </a:solidFill>
              </a:rPr>
              <a:t>Erilaiset laitteet kommunikoinnin tukena </a:t>
            </a:r>
          </a:p>
        </p:txBody>
      </p:sp>
      <p:graphicFrame>
        <p:nvGraphicFramePr>
          <p:cNvPr id="16" name="Sisällön paikkamerkki 2">
            <a:extLst>
              <a:ext uri="{FF2B5EF4-FFF2-40B4-BE49-F238E27FC236}">
                <a16:creationId xmlns:a16="http://schemas.microsoft.com/office/drawing/2014/main" id="{FAE3B141-3034-4070-A4A3-7A64D8C73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43205"/>
              </p:ext>
            </p:extLst>
          </p:nvPr>
        </p:nvGraphicFramePr>
        <p:xfrm>
          <a:off x="5346036" y="2734812"/>
          <a:ext cx="6647940" cy="397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Talk2, 2 viestin puhelaite">
            <a:extLst>
              <a:ext uri="{FF2B5EF4-FFF2-40B4-BE49-F238E27FC236}">
                <a16:creationId xmlns:a16="http://schemas.microsoft.com/office/drawing/2014/main" id="{AAABA8CF-84E7-47AA-BEEE-B620D82D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287">
            <a:off x="9160691" y="278658"/>
            <a:ext cx="2402593" cy="21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olme erilaista puhelaitetta">
            <a:extLst>
              <a:ext uri="{FF2B5EF4-FFF2-40B4-BE49-F238E27FC236}">
                <a16:creationId xmlns:a16="http://schemas.microsoft.com/office/drawing/2014/main" id="{B9800765-4573-4242-90EC-2AE750C57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10888" b="3"/>
          <a:stretch/>
        </p:blipFill>
        <p:spPr bwMode="auto">
          <a:xfrm>
            <a:off x="61622" y="2379954"/>
            <a:ext cx="5138533" cy="39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3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9560" y="799219"/>
            <a:ext cx="4560584" cy="1185029"/>
          </a:xfrm>
        </p:spPr>
        <p:txBody>
          <a:bodyPr anchor="ctr">
            <a:noAutofit/>
          </a:bodyPr>
          <a:lstStyle/>
          <a:p>
            <a:pPr algn="ctr"/>
            <a:r>
              <a:rPr lang="fi-FI" b="1" dirty="0">
                <a:solidFill>
                  <a:schemeClr val="accent2"/>
                </a:solidFill>
              </a:rPr>
              <a:t>Mitä me kaikki tarvitsemme</a:t>
            </a:r>
            <a:endParaRPr lang="sv-FI" b="1" dirty="0">
              <a:solidFill>
                <a:schemeClr val="accent2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28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767" y="2196909"/>
            <a:ext cx="5717417" cy="4656023"/>
          </a:xfrm>
        </p:spPr>
        <p:txBody>
          <a:bodyPr anchor="ctr">
            <a:noAutofit/>
          </a:bodyPr>
          <a:lstStyle/>
          <a:p>
            <a:r>
              <a:rPr lang="fi-FI" sz="2400" b="1" dirty="0"/>
              <a:t>Kohtaamista: </a:t>
            </a:r>
            <a:r>
              <a:rPr lang="fi-FI" sz="2400" dirty="0"/>
              <a:t>katse, pysähtyminen, kuuntelu, aito läsnäolo</a:t>
            </a:r>
          </a:p>
          <a:p>
            <a:r>
              <a:rPr lang="fi-FI" sz="2400" b="1" dirty="0"/>
              <a:t>Arvostusta: </a:t>
            </a:r>
            <a:r>
              <a:rPr lang="fi-FI" sz="2400" dirty="0"/>
              <a:t>Sinä olet tärkeä omana itsenäsi, juuri sellaisena  kuin olet. Ajatuksesi ja mielipiteesi ovat merkittäviä.</a:t>
            </a:r>
          </a:p>
          <a:p>
            <a:r>
              <a:rPr lang="fi-FI" sz="2400" b="1" dirty="0"/>
              <a:t>Luottamusta: </a:t>
            </a:r>
            <a:r>
              <a:rPr lang="fi-FI" sz="2400" dirty="0"/>
              <a:t>Sinä selviä, jaksat ja pystyt.</a:t>
            </a:r>
          </a:p>
          <a:p>
            <a:r>
              <a:rPr lang="fi-FI" sz="2400" b="1" dirty="0"/>
              <a:t>Aitoutta: </a:t>
            </a:r>
            <a:r>
              <a:rPr lang="fi-FI" sz="2400" dirty="0"/>
              <a:t>Ei mennä roolin taakse, ei esitetä.</a:t>
            </a:r>
          </a:p>
          <a:p>
            <a:r>
              <a:rPr lang="fi-FI" sz="2400" b="1" dirty="0"/>
              <a:t>Mukaan ottamista: </a:t>
            </a:r>
            <a:r>
              <a:rPr lang="fi-FI" sz="2400" dirty="0"/>
              <a:t>Saat osallistua, olla mukana ja vaikuttaa.</a:t>
            </a:r>
          </a:p>
          <a:p>
            <a:r>
              <a:rPr lang="fi-FI" sz="2400" b="1" dirty="0"/>
              <a:t>Lohdutusta, myötätuntoa</a:t>
            </a:r>
          </a:p>
          <a:p>
            <a:r>
              <a:rPr lang="fi-FI" sz="2400" b="1" dirty="0"/>
              <a:t>Yhteistä iloa</a:t>
            </a:r>
            <a:endParaRPr lang="sv-FI" sz="24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CBE5BA-4D66-47D5-A66B-AC829A23E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r="2" b="2"/>
          <a:stretch/>
        </p:blipFill>
        <p:spPr bwMode="auto">
          <a:xfrm>
            <a:off x="6600114" y="1402624"/>
            <a:ext cx="4803084" cy="46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5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45AD2D-0566-44B3-B911-8AF35C39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2" y="645265"/>
            <a:ext cx="11018520" cy="925549"/>
          </a:xfrm>
        </p:spPr>
        <p:txBody>
          <a:bodyPr anchor="b">
            <a:normAutofit/>
          </a:bodyPr>
          <a:lstStyle/>
          <a:p>
            <a:r>
              <a:rPr lang="fi-FI" sz="5400" b="1" dirty="0"/>
              <a:t>Linkkivinkkejä työhön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E4E3A4-1E38-44B8-897B-9954920AA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828850"/>
            <a:ext cx="9859132" cy="4886284"/>
          </a:xfrm>
        </p:spPr>
        <p:txBody>
          <a:bodyPr anchor="t">
            <a:noAutofit/>
          </a:bodyPr>
          <a:lstStyle/>
          <a:p>
            <a:r>
              <a:rPr lang="fi-FI" sz="1800" dirty="0"/>
              <a:t>Videoita puhetta korvaavasta kommunikoinnista: </a:t>
            </a:r>
            <a:r>
              <a:rPr lang="fi-FI" sz="1600" dirty="0"/>
              <a:t/>
            </a:r>
            <a:br>
              <a:rPr lang="fi-FI" sz="1600" dirty="0"/>
            </a:br>
            <a:r>
              <a:rPr lang="fi-FI" sz="1400" dirty="0">
                <a:hlinkClick r:id="rId2"/>
              </a:rPr>
              <a:t>https://papunet.net/tietoa/videoita-puhetta-korvaavasta-kommunikoinnista</a:t>
            </a:r>
            <a:r>
              <a:rPr lang="fi-FI" sz="1400" dirty="0"/>
              <a:t> </a:t>
            </a:r>
          </a:p>
          <a:p>
            <a:r>
              <a:rPr lang="fi-FI" sz="1800" dirty="0"/>
              <a:t>Papunet kuvatyökalu: </a:t>
            </a:r>
            <a:r>
              <a:rPr lang="fi-FI" sz="1400" dirty="0">
                <a:hlinkClick r:id="rId3"/>
              </a:rPr>
              <a:t>https://papunet.net/materiaalia/kuvaty%C3%B6kalu</a:t>
            </a:r>
            <a:r>
              <a:rPr lang="fi-FI" sz="1400" dirty="0"/>
              <a:t> </a:t>
            </a:r>
          </a:p>
          <a:p>
            <a:r>
              <a:rPr lang="fi-FI" sz="1800" dirty="0"/>
              <a:t>Papunet valmiita kuvamateriaaleja </a:t>
            </a:r>
            <a:r>
              <a:rPr lang="fi-FI" sz="1400" dirty="0">
                <a:hlinkClick r:id="rId4"/>
              </a:rPr>
              <a:t>https://papunet.net/materiaalia/materiaalia-kuvakommunikointiin</a:t>
            </a:r>
            <a:r>
              <a:rPr lang="fi-FI" sz="1400" dirty="0"/>
              <a:t> </a:t>
            </a:r>
          </a:p>
          <a:p>
            <a:r>
              <a:rPr lang="fi-FI" sz="1800" dirty="0"/>
              <a:t>Tampereen kaupungin </a:t>
            </a:r>
            <a:r>
              <a:rPr lang="fi-FI" sz="1800" dirty="0" err="1"/>
              <a:t>nepsy</a:t>
            </a:r>
            <a:r>
              <a:rPr lang="fi-FI" sz="1800" dirty="0"/>
              <a:t>-materiaali </a:t>
            </a:r>
            <a:r>
              <a:rPr lang="fi-FI" sz="1400" dirty="0">
                <a:hlinkClick r:id="rId5"/>
              </a:rPr>
              <a:t>https://www.tampere.fi/sosiaali-ja-terveyspalvelut/lapsiperheiden-palvelut/nepsy/selviytymiskeinot/kuvat.html</a:t>
            </a:r>
            <a:r>
              <a:rPr lang="fi-FI" sz="1400" dirty="0"/>
              <a:t> </a:t>
            </a:r>
          </a:p>
          <a:p>
            <a:r>
              <a:rPr lang="fi-FI" sz="1800" dirty="0"/>
              <a:t>Viitottu rakkaus </a:t>
            </a:r>
            <a:r>
              <a:rPr lang="fi-FI" sz="1400" dirty="0">
                <a:hlinkClick r:id="rId6"/>
              </a:rPr>
              <a:t>https://viitotturakkaus.fi/</a:t>
            </a:r>
            <a:r>
              <a:rPr lang="fi-FI" sz="1400" dirty="0"/>
              <a:t> </a:t>
            </a:r>
          </a:p>
          <a:p>
            <a:r>
              <a:rPr lang="fi-FI" sz="1800" dirty="0"/>
              <a:t>Nuorten tarinat </a:t>
            </a:r>
            <a:r>
              <a:rPr lang="fi-FI" sz="1400" dirty="0">
                <a:hlinkClick r:id="rId7"/>
              </a:rPr>
              <a:t>https://papunet.net/taxonomy/term/18326</a:t>
            </a:r>
            <a:r>
              <a:rPr lang="fi-FI" sz="1400" dirty="0"/>
              <a:t> </a:t>
            </a:r>
          </a:p>
          <a:p>
            <a:r>
              <a:rPr lang="fi-FI" sz="1800" dirty="0"/>
              <a:t>Selkoseks </a:t>
            </a:r>
            <a:r>
              <a:rPr lang="fi-FI" sz="1400" dirty="0">
                <a:hlinkClick r:id="rId8"/>
              </a:rPr>
              <a:t>https://selkoseks.fi/</a:t>
            </a:r>
            <a:r>
              <a:rPr lang="fi-FI" sz="1400" dirty="0"/>
              <a:t> (jos ei avaudu linkistä, niin löytyy hakusanalla </a:t>
            </a:r>
            <a:r>
              <a:rPr lang="fi-FI" sz="1400" dirty="0" err="1"/>
              <a:t>selkoseks</a:t>
            </a:r>
            <a:r>
              <a:rPr lang="fi-FI" sz="1400" dirty="0"/>
              <a:t>)</a:t>
            </a:r>
          </a:p>
          <a:p>
            <a:r>
              <a:rPr lang="fi-FI" sz="1800" dirty="0"/>
              <a:t>Julisteita ja mainoksia digiturvallisuudesta </a:t>
            </a:r>
            <a:r>
              <a:rPr lang="fi-FI" sz="1800" dirty="0" err="1"/>
              <a:t>Huom</a:t>
            </a:r>
            <a:r>
              <a:rPr lang="fi-FI" sz="1800" dirty="0"/>
              <a:t>! Animoituja </a:t>
            </a:r>
            <a:r>
              <a:rPr lang="fi-FI" sz="1400" dirty="0">
                <a:hlinkClick r:id="rId9"/>
              </a:rPr>
              <a:t>https://www.jamk.fi/fi/Tutkimus-ja-kehitys/projektit/CYBERDI/materiaalit/</a:t>
            </a:r>
            <a:endParaRPr lang="fi-FI" sz="1400" dirty="0"/>
          </a:p>
          <a:p>
            <a:r>
              <a:rPr lang="fi-FI" sz="1800" dirty="0"/>
              <a:t>Viittomakielinen kirjasto (viittomia videoituna</a:t>
            </a:r>
            <a:r>
              <a:rPr lang="fi-FI" sz="1600" dirty="0"/>
              <a:t>) </a:t>
            </a:r>
            <a:r>
              <a:rPr lang="fi-FI" sz="1400" dirty="0">
                <a:hlinkClick r:id="rId10"/>
              </a:rPr>
              <a:t>https://viittomakielinenkirjasto.fi/sarja/pieni-sanakirja/</a:t>
            </a:r>
            <a:r>
              <a:rPr lang="fi-FI" sz="1400" dirty="0"/>
              <a:t> </a:t>
            </a:r>
          </a:p>
          <a:p>
            <a:r>
              <a:rPr lang="fi-FI" sz="1800" dirty="0"/>
              <a:t>Materiaalia viittomakommunikointiin </a:t>
            </a:r>
            <a:r>
              <a:rPr lang="fi-FI" sz="1400" dirty="0">
                <a:hlinkClick r:id="rId11"/>
              </a:rPr>
              <a:t>https://papunet.net/materiaalia/materiaalia-viittomakommunikointiin</a:t>
            </a:r>
            <a:r>
              <a:rPr lang="fi-FI" sz="1400" dirty="0"/>
              <a:t> </a:t>
            </a:r>
          </a:p>
          <a:p>
            <a:r>
              <a:rPr lang="fi-FI" sz="1800" dirty="0"/>
              <a:t>Viittomasovellus puhelimeen tai tablettiin</a:t>
            </a:r>
            <a:r>
              <a:rPr lang="fi-FI" sz="1400" dirty="0"/>
              <a:t> </a:t>
            </a:r>
            <a:r>
              <a:rPr lang="fi-FI" sz="1400" dirty="0">
                <a:hlinkClick r:id="rId12"/>
              </a:rPr>
              <a:t>https://play.google.com/store/apps/details?id=io.viito.app</a:t>
            </a:r>
            <a:r>
              <a:rPr lang="fi-FI" sz="1400" dirty="0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790614-5CC5-4457-9E87-5A62CA5FD3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60" r="2332" b="-3"/>
          <a:stretch/>
        </p:blipFill>
        <p:spPr>
          <a:xfrm rot="771171">
            <a:off x="9276214" y="265098"/>
            <a:ext cx="2381165" cy="24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2B69FF-5516-414D-A364-BA7A77CDB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BE70879-60C3-4D8A-BBCD-11C45CC6F1D7}"/>
              </a:ext>
            </a:extLst>
          </p:cNvPr>
          <p:cNvSpPr txBox="1"/>
          <p:nvPr/>
        </p:nvSpPr>
        <p:spPr>
          <a:xfrm>
            <a:off x="223936" y="916687"/>
            <a:ext cx="7175240" cy="5820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Marjan</a:t>
            </a:r>
            <a:r>
              <a:rPr lang="en-US" sz="2400" b="1" dirty="0"/>
              <a:t> </a:t>
            </a:r>
            <a:r>
              <a:rPr lang="en-US" sz="2400" b="1" dirty="0" err="1"/>
              <a:t>tarina</a:t>
            </a:r>
            <a:r>
              <a:rPr lang="en-US" sz="2400" b="1" dirty="0"/>
              <a:t> </a:t>
            </a:r>
            <a:r>
              <a:rPr lang="en-US" sz="2400" b="1" dirty="0" err="1"/>
              <a:t>puhevammaisuudesta</a:t>
            </a:r>
            <a:r>
              <a:rPr lang="en-US" sz="2400" b="1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https://papunet.net/tietoa/mita-on-puhevammaisuus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19 </a:t>
            </a:r>
            <a:r>
              <a:rPr lang="en-US" sz="2400" b="1" dirty="0" err="1"/>
              <a:t>vinkkiä</a:t>
            </a:r>
            <a:r>
              <a:rPr lang="en-US" sz="2400" b="1" dirty="0"/>
              <a:t> </a:t>
            </a:r>
            <a:r>
              <a:rPr lang="en-US" sz="2400" b="1" dirty="0" err="1"/>
              <a:t>puhevammaisen</a:t>
            </a:r>
            <a:r>
              <a:rPr lang="en-US" sz="2400" b="1" dirty="0"/>
              <a:t> </a:t>
            </a:r>
            <a:r>
              <a:rPr lang="en-US" sz="2400" b="1" dirty="0" err="1"/>
              <a:t>keskustelukumppanille</a:t>
            </a:r>
            <a:r>
              <a:rPr lang="en-US" sz="2400" b="1" dirty="0"/>
              <a:t>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4"/>
              </a:rPr>
              <a:t>https://osaammekojutella.com/2020/04/07/19-vinkkia-keskustelukumppanille/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PUHUVA KATSE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katseen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kertoa</a:t>
            </a:r>
            <a:r>
              <a:rPr lang="en-US" sz="2000" dirty="0"/>
              <a:t> ja </a:t>
            </a:r>
            <a:r>
              <a:rPr lang="en-US" sz="2000" dirty="0" err="1"/>
              <a:t>tehdä</a:t>
            </a:r>
            <a:r>
              <a:rPr lang="en-US" sz="2000" dirty="0"/>
              <a:t>? </a:t>
            </a:r>
            <a:br>
              <a:rPr lang="en-US" sz="2000" dirty="0"/>
            </a:br>
            <a:r>
              <a:rPr lang="en-US" sz="2000" dirty="0" err="1"/>
              <a:t>Entä</a:t>
            </a:r>
            <a:r>
              <a:rPr lang="en-US" sz="2000" dirty="0"/>
              <a:t> </a:t>
            </a:r>
            <a:r>
              <a:rPr lang="en-US" sz="2000" dirty="0" err="1"/>
              <a:t>millaista</a:t>
            </a:r>
            <a:r>
              <a:rPr lang="en-US" sz="2000" dirty="0"/>
              <a:t> on, </a:t>
            </a:r>
            <a:r>
              <a:rPr lang="en-US" sz="2000" dirty="0" err="1"/>
              <a:t>kun</a:t>
            </a:r>
            <a:r>
              <a:rPr lang="en-US" sz="2000" dirty="0"/>
              <a:t> </a:t>
            </a:r>
            <a:r>
              <a:rPr lang="en-US" sz="2000" dirty="0" err="1"/>
              <a:t>toiset</a:t>
            </a:r>
            <a:r>
              <a:rPr lang="en-US" sz="2000" dirty="0"/>
              <a:t> </a:t>
            </a:r>
            <a:r>
              <a:rPr lang="en-US" sz="2000" dirty="0" err="1"/>
              <a:t>ihmiset</a:t>
            </a:r>
            <a:r>
              <a:rPr lang="en-US" sz="2000" dirty="0"/>
              <a:t> 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sinulle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kädet</a:t>
            </a:r>
            <a:r>
              <a:rPr lang="en-US" sz="2000" dirty="0"/>
              <a:t> ja </a:t>
            </a:r>
            <a:r>
              <a:rPr lang="en-US" sz="2000" dirty="0" err="1"/>
              <a:t>jalat</a:t>
            </a:r>
            <a:r>
              <a:rPr lang="en-US" sz="2000" dirty="0"/>
              <a:t>? </a:t>
            </a:r>
            <a:br>
              <a:rPr lang="en-US" sz="2000" dirty="0"/>
            </a:br>
            <a:r>
              <a:rPr lang="en-US" sz="2000" dirty="0"/>
              <a:t>"</a:t>
            </a:r>
            <a:r>
              <a:rPr lang="en-US" sz="2000" dirty="0" err="1"/>
              <a:t>Puhuva</a:t>
            </a:r>
            <a:r>
              <a:rPr lang="en-US" sz="2000" dirty="0"/>
              <a:t> </a:t>
            </a:r>
            <a:r>
              <a:rPr lang="en-US" sz="2000" dirty="0" err="1"/>
              <a:t>katse</a:t>
            </a:r>
            <a:r>
              <a:rPr lang="en-US" sz="2000" dirty="0"/>
              <a:t>" on </a:t>
            </a:r>
            <a:r>
              <a:rPr lang="en-US" sz="2000" dirty="0" err="1"/>
              <a:t>sukellus</a:t>
            </a:r>
            <a:r>
              <a:rPr lang="en-US" sz="2000" dirty="0"/>
              <a:t> </a:t>
            </a:r>
            <a:r>
              <a:rPr lang="en-US" sz="2000" dirty="0" err="1"/>
              <a:t>Katin</a:t>
            </a:r>
            <a:r>
              <a:rPr lang="en-US" sz="2000" dirty="0"/>
              <a:t> </a:t>
            </a:r>
            <a:r>
              <a:rPr lang="en-US" sz="2000" dirty="0" err="1"/>
              <a:t>maailmaan</a:t>
            </a:r>
            <a:r>
              <a:rPr lang="en-US" sz="2000" dirty="0"/>
              <a:t>, </a:t>
            </a:r>
            <a:r>
              <a:rPr lang="en-US" sz="2000" dirty="0" err="1"/>
              <a:t>toiseuteen</a:t>
            </a:r>
            <a:r>
              <a:rPr lang="en-US" sz="2000" dirty="0"/>
              <a:t> ja </a:t>
            </a:r>
            <a:r>
              <a:rPr lang="en-US" sz="2000" dirty="0" err="1"/>
              <a:t>lopulta</a:t>
            </a:r>
            <a:r>
              <a:rPr lang="en-US" sz="2000" dirty="0"/>
              <a:t> </a:t>
            </a:r>
            <a:r>
              <a:rPr lang="en-US" sz="2000" dirty="0" err="1"/>
              <a:t>samankaltaisuuteen</a:t>
            </a:r>
            <a:r>
              <a:rPr lang="en-US" sz="2000" dirty="0"/>
              <a:t>. (n. 30 min.)  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5"/>
              </a:rPr>
              <a:t>https://areena.yle.fi/1-4294699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75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495</Words>
  <Application>Microsoft Office PowerPoint</Application>
  <PresentationFormat>Laajakuva</PresentationFormat>
  <Paragraphs>67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Office-teema</vt:lpstr>
      <vt:lpstr>Puhetta tukevat ja korvaavat kommunikointikeinot</vt:lpstr>
      <vt:lpstr>Puhetta tukeva tai korvaava kommunikointi</vt:lpstr>
      <vt:lpstr>Mitä on selkokieli?</vt:lpstr>
      <vt:lpstr>PUHEVAMMAISUUS</vt:lpstr>
      <vt:lpstr>Erilaiset laitteet kommunikoinnin tukena </vt:lpstr>
      <vt:lpstr>Mitä me kaikki tarvitsemme</vt:lpstr>
      <vt:lpstr>Linkkivinkkejä työhön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Pirnes Leena</dc:creator>
  <cp:lastModifiedBy>Huttunen Anne</cp:lastModifiedBy>
  <cp:revision>5</cp:revision>
  <dcterms:created xsi:type="dcterms:W3CDTF">2021-10-31T17:03:13Z</dcterms:created>
  <dcterms:modified xsi:type="dcterms:W3CDTF">2021-11-01T12:13:53Z</dcterms:modified>
</cp:coreProperties>
</file>