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Työkykyä tukevat menetelmät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825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Sosiaalinen </a:t>
            </a:r>
            <a:r>
              <a:rPr lang="fi-FI" dirty="0" smtClean="0"/>
              <a:t>kuntoutus kuntoutuksen keinona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385068"/>
          </a:xfrm>
        </p:spPr>
        <p:txBody>
          <a:bodyPr>
            <a:normAutofit/>
          </a:bodyPr>
          <a:lstStyle/>
          <a:p>
            <a:r>
              <a:rPr lang="fi-FI" dirty="0"/>
              <a:t>S</a:t>
            </a:r>
            <a:r>
              <a:rPr lang="fi-FI" dirty="0" smtClean="0"/>
              <a:t>osiaalihuoltolain </a:t>
            </a:r>
            <a:r>
              <a:rPr lang="fi-FI" dirty="0"/>
              <a:t>palvelu. </a:t>
            </a:r>
            <a:endParaRPr lang="fi-FI" dirty="0" smtClean="0"/>
          </a:p>
          <a:p>
            <a:r>
              <a:rPr lang="fi-FI" dirty="0"/>
              <a:t>T</a:t>
            </a:r>
            <a:r>
              <a:rPr lang="fi-FI" dirty="0" smtClean="0"/>
              <a:t>arkoitetaan </a:t>
            </a:r>
            <a:r>
              <a:rPr lang="fi-FI" dirty="0"/>
              <a:t>sosiaalityön ja sosiaaliohjauksen keinoin annettavaa tehostettua tukea sosiaalisen toimintakyvyn vahvistamiseksi, syrjäytymisen torjumiseksi ja osallisuuden edistämiseksi</a:t>
            </a:r>
            <a:r>
              <a:rPr lang="fi-FI" dirty="0" smtClean="0"/>
              <a:t>.</a:t>
            </a:r>
          </a:p>
          <a:p>
            <a:r>
              <a:rPr lang="fi-FI" dirty="0"/>
              <a:t>Nuorten sosiaalisella kuntoutuksella tuetaan nuorten sijoittumista työ-, työkokeilu-, opiskelu-, työpaja- tai kuntoutuspaikkaan sekä ehkäistään toimenpiteiden keskeytymistä.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5880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Kuntouttava työtoiminta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S</a:t>
            </a:r>
            <a:r>
              <a:rPr lang="fi-FI" dirty="0" smtClean="0"/>
              <a:t>osiaalihuoltolain </a:t>
            </a:r>
            <a:r>
              <a:rPr lang="fi-FI" dirty="0"/>
              <a:t>mukaista sosiaalipalvelua. </a:t>
            </a:r>
            <a:endParaRPr lang="fi-FI" dirty="0" smtClean="0"/>
          </a:p>
          <a:p>
            <a:r>
              <a:rPr lang="fi-FI" dirty="0" smtClean="0"/>
              <a:t>Vahvistetaan </a:t>
            </a:r>
            <a:r>
              <a:rPr lang="fi-FI" dirty="0"/>
              <a:t>asiakkaan elämän- ja arjenhallintaa sekä työ- ja toimintakykyä. </a:t>
            </a:r>
            <a:endParaRPr lang="fi-FI" dirty="0" smtClean="0"/>
          </a:p>
          <a:p>
            <a:r>
              <a:rPr lang="fi-FI" dirty="0" smtClean="0"/>
              <a:t>Toiminnalla </a:t>
            </a:r>
            <a:r>
              <a:rPr lang="fi-FI" dirty="0"/>
              <a:t>pyritään ehkäisemään syrjäytymistä tarjoamalla mahdollisuus työtoimintaan ja muihin palveluihin. </a:t>
            </a:r>
            <a:endParaRPr lang="fi-FI" dirty="0" smtClean="0"/>
          </a:p>
          <a:p>
            <a:r>
              <a:rPr lang="fi-FI" dirty="0" smtClean="0"/>
              <a:t>Palveluiden </a:t>
            </a:r>
            <a:r>
              <a:rPr lang="fi-FI" dirty="0"/>
              <a:t>suunnittelussa otetaan huomioon asiakkaan tilanne</a:t>
            </a:r>
            <a:r>
              <a:rPr lang="fi-FI" dirty="0" smtClean="0"/>
              <a:t>.</a:t>
            </a:r>
          </a:p>
          <a:p>
            <a:r>
              <a:rPr lang="fi-FI" dirty="0" smtClean="0"/>
              <a:t>Kuntouttava </a:t>
            </a:r>
            <a:r>
              <a:rPr lang="fi-FI" dirty="0"/>
              <a:t>työtoiminta on myös työttömyysturvalain mukaista työllistymistä edistävää palvelua.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179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Kuntouttavassa työtoiminnassa Tehtävien </a:t>
            </a:r>
            <a:r>
              <a:rPr lang="fi-FI" dirty="0"/>
              <a:t>kirjo vaihtelee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Kuntouttavan työtoiminnan sisältöä ei ole laissa määritelty. </a:t>
            </a:r>
            <a:endParaRPr lang="fi-FI" dirty="0" smtClean="0"/>
          </a:p>
          <a:p>
            <a:r>
              <a:rPr lang="fi-FI" dirty="0" smtClean="0"/>
              <a:t>Oleellista on, </a:t>
            </a:r>
            <a:r>
              <a:rPr lang="fi-FI" dirty="0"/>
              <a:t>että palvelu edistää asiakkaan elämänhallintaa ja työelämävalmiuksia. </a:t>
            </a:r>
            <a:endParaRPr lang="fi-FI" dirty="0"/>
          </a:p>
          <a:p>
            <a:r>
              <a:rPr lang="fi-FI" dirty="0" smtClean="0"/>
              <a:t>Voi </a:t>
            </a:r>
            <a:r>
              <a:rPr lang="fi-FI" dirty="0"/>
              <a:t>olla työtoimintaa, ryhmätoimintaa, yksilövalmennusta tai toimintakyvyn arviointia.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0037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578" y="841465"/>
            <a:ext cx="9603275" cy="1049235"/>
          </a:xfrm>
        </p:spPr>
        <p:txBody>
          <a:bodyPr/>
          <a:lstStyle/>
          <a:p>
            <a:r>
              <a:rPr lang="fi-FI" dirty="0"/>
              <a:t>Työkykyä tukevia keinoja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8" y="2955636"/>
            <a:ext cx="9603275" cy="2612309"/>
          </a:xfrm>
        </p:spPr>
        <p:txBody>
          <a:bodyPr/>
          <a:lstStyle/>
          <a:p>
            <a:r>
              <a:rPr lang="fi-FI" b="1" dirty="0" smtClean="0"/>
              <a:t>työpaikan</a:t>
            </a:r>
            <a:r>
              <a:rPr lang="fi-FI" dirty="0"/>
              <a:t>, terveydenhuollon ja sosiaalipalvelujen, </a:t>
            </a:r>
            <a:r>
              <a:rPr lang="fi-FI" b="1" dirty="0"/>
              <a:t>kuntoutuksen</a:t>
            </a:r>
            <a:r>
              <a:rPr lang="fi-FI" dirty="0"/>
              <a:t>, koulutuksen, työ- ja elinkeinopalvelujen ja sosiaaliturvan keinot. 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448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työpaikan keinoja </a:t>
            </a:r>
            <a:r>
              <a:rPr lang="fi-FI" dirty="0"/>
              <a:t>työkyvyn tukemiseen: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työkykyjohtaminen</a:t>
            </a:r>
            <a:endParaRPr lang="fi-FI" dirty="0"/>
          </a:p>
          <a:p>
            <a:r>
              <a:rPr lang="fi-FI" dirty="0"/>
              <a:t>työn muokkaus</a:t>
            </a:r>
          </a:p>
          <a:p>
            <a:r>
              <a:rPr lang="fi-FI" dirty="0"/>
              <a:t>korvaava työ</a:t>
            </a:r>
          </a:p>
          <a:p>
            <a:r>
              <a:rPr lang="fi-FI" dirty="0"/>
              <a:t>Työpaikan keinovalikoimaan kuuluvat myös esimerkiksi työturvallisuuden kehittäminen, työyhteisöjen kehittäminen ja työterveysyhteistyö.</a:t>
            </a:r>
            <a:r>
              <a:rPr lang="fi-FI" b="1" dirty="0"/>
              <a:t>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924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211213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Työkykyjohtaminen; työnantajan</a:t>
            </a:r>
            <a:r>
              <a:rPr lang="fi-FI" dirty="0"/>
              <a:t>, työntekijöiden ja työterveyshuollon </a:t>
            </a:r>
            <a:r>
              <a:rPr lang="fi-FI" dirty="0" smtClean="0"/>
              <a:t>yhteistyö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2613891"/>
            <a:ext cx="9603275" cy="2852454"/>
          </a:xfrm>
        </p:spPr>
        <p:txBody>
          <a:bodyPr/>
          <a:lstStyle/>
          <a:p>
            <a:r>
              <a:rPr lang="fi-FI" b="1" dirty="0"/>
              <a:t> </a:t>
            </a:r>
            <a:r>
              <a:rPr lang="fi-FI" dirty="0"/>
              <a:t>Työkykyjohtamisessa on tärkeä vahvistaa työntekijöiden voimavaroja ja lisätä työn vetovoimaa. </a:t>
            </a:r>
            <a:endParaRPr lang="fi-FI" dirty="0" smtClean="0"/>
          </a:p>
          <a:p>
            <a:r>
              <a:rPr lang="fi-FI" dirty="0" smtClean="0"/>
              <a:t>Tärkeää selkeät </a:t>
            </a:r>
            <a:r>
              <a:rPr lang="fi-FI" dirty="0"/>
              <a:t>johtamiskäytännöt ja esimiehen tuki, palaute ja arvostus, työn mielekkyys ja palkitsevuus, luottamus ja hyvä tiedonkulku sekä työyhteisön kannustavuus.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7334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Työn muokkaus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oimet, </a:t>
            </a:r>
            <a:r>
              <a:rPr lang="fi-FI" dirty="0"/>
              <a:t>joilla työ saadaan vastaamaan työntekijän työ- ja </a:t>
            </a:r>
            <a:r>
              <a:rPr lang="fi-FI" dirty="0" smtClean="0"/>
              <a:t>toimintakykyä.</a:t>
            </a:r>
          </a:p>
          <a:p>
            <a:r>
              <a:rPr lang="fi-FI" dirty="0" smtClean="0"/>
              <a:t>Tarve </a:t>
            </a:r>
            <a:r>
              <a:rPr lang="fi-FI" dirty="0"/>
              <a:t>työn muokkaamiseen voi olla väliaikaista tai pysyvää ja se voi johtua työntekijän sairaudesta, vammasta tai elämäntilanteesta. </a:t>
            </a:r>
            <a:endParaRPr lang="fi-FI" dirty="0" smtClean="0"/>
          </a:p>
          <a:p>
            <a:r>
              <a:rPr lang="fi-FI" dirty="0" smtClean="0"/>
              <a:t>Työn </a:t>
            </a:r>
            <a:r>
              <a:rPr lang="fi-FI" dirty="0"/>
              <a:t>muokkaus voi olla tarpeen silloin, kun työntekijä aloittaa uudessa työssä, työntekijän tilanne muuttuu hänen työssä ollessaan tai hän palaa työhön sairauslomalta.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3993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579" y="804520"/>
            <a:ext cx="9603275" cy="590172"/>
          </a:xfrm>
        </p:spPr>
        <p:txBody>
          <a:bodyPr/>
          <a:lstStyle/>
          <a:p>
            <a:r>
              <a:rPr lang="fi-FI" dirty="0"/>
              <a:t>Työn muokkauksen keinoja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1847273"/>
            <a:ext cx="9603275" cy="4202545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työaikajärjestelyt</a:t>
            </a:r>
            <a:r>
              <a:rPr lang="fi-FI" dirty="0"/>
              <a:t>, työjärjestelyt, työympäristön muutokset, teknologiaratkaisut, avun järjestäminen tai työmatkaa helpottavat ratkaisut. </a:t>
            </a:r>
            <a:endParaRPr lang="fi-FI" dirty="0" smtClean="0"/>
          </a:p>
          <a:p>
            <a:r>
              <a:rPr lang="fi-FI" dirty="0" smtClean="0"/>
              <a:t>Työaikajärjestelyt </a:t>
            </a:r>
            <a:r>
              <a:rPr lang="fi-FI" dirty="0"/>
              <a:t>tarkoittavat työaikajoustoja, työajan lyhentämistä, etätyömahdollisuutta ja työn tauottamista. </a:t>
            </a:r>
            <a:endParaRPr lang="fi-FI" dirty="0" smtClean="0"/>
          </a:p>
          <a:p>
            <a:r>
              <a:rPr lang="fi-FI" dirty="0" smtClean="0"/>
              <a:t>Työjärjestelyissä </a:t>
            </a:r>
            <a:r>
              <a:rPr lang="fi-FI" dirty="0"/>
              <a:t>voidaan rajata työtehtäviä sekä muuttaa työnjakoa ja työprosessia. </a:t>
            </a:r>
            <a:endParaRPr lang="fi-FI" dirty="0" smtClean="0"/>
          </a:p>
          <a:p>
            <a:r>
              <a:rPr lang="fi-FI" dirty="0" smtClean="0"/>
              <a:t>Työympäristön </a:t>
            </a:r>
            <a:r>
              <a:rPr lang="fi-FI" dirty="0"/>
              <a:t>muokkaaminen tarkoittaa parempaa esteettömyyttä, toimivampia työpisteitä tai työtä helpottavia työ- ja apuvälineitä. </a:t>
            </a:r>
            <a:endParaRPr lang="fi-FI" dirty="0" smtClean="0"/>
          </a:p>
          <a:p>
            <a:r>
              <a:rPr lang="fi-FI" dirty="0" smtClean="0"/>
              <a:t>Teknologiaratkaisut </a:t>
            </a:r>
            <a:r>
              <a:rPr lang="fi-FI" dirty="0"/>
              <a:t>tarkoittavat soveltuvia laitteita, ohjelmia ja asetuksia sekä digitaalisia palveluja. </a:t>
            </a:r>
            <a:endParaRPr lang="fi-FI" dirty="0" smtClean="0"/>
          </a:p>
          <a:p>
            <a:r>
              <a:rPr lang="fi-FI" dirty="0" smtClean="0"/>
              <a:t>Työntekijä </a:t>
            </a:r>
            <a:r>
              <a:rPr lang="fi-FI" dirty="0"/>
              <a:t>voi saada apua työssään esimieheltä, työkaverilta, </a:t>
            </a:r>
            <a:r>
              <a:rPr lang="fi-FI" dirty="0" err="1"/>
              <a:t>työhönvalmentajalta</a:t>
            </a:r>
            <a:r>
              <a:rPr lang="fi-FI" dirty="0"/>
              <a:t>, tulkilta tai henkilökohtaiselta avustajalta. </a:t>
            </a:r>
            <a:endParaRPr lang="fi-FI" dirty="0" smtClean="0"/>
          </a:p>
          <a:p>
            <a:r>
              <a:rPr lang="fi-FI" dirty="0" smtClean="0"/>
              <a:t>Työmatkaa </a:t>
            </a:r>
            <a:r>
              <a:rPr lang="fi-FI" dirty="0"/>
              <a:t>helpottavia ratkaisuja ovat vamman tai sairauden vaatimat auton muutostyöt, esteettömät pysäköintipaikat ja mahdollisuus käyttää taksia.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7462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Korvaava työ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arkoittaa </a:t>
            </a:r>
            <a:r>
              <a:rPr lang="fi-FI" dirty="0"/>
              <a:t>sitä, että työntekijällä on mahdollisuus sairausloman sijaan tehdä jotain muuta kuin vakituista työtään, jos hän ei </a:t>
            </a:r>
            <a:r>
              <a:rPr lang="fi-FI" dirty="0" smtClean="0"/>
              <a:t>ole </a:t>
            </a:r>
            <a:r>
              <a:rPr lang="fi-FI" dirty="0"/>
              <a:t>sairauden tai tapaturman takia täysin työkyvytön</a:t>
            </a:r>
            <a:r>
              <a:rPr lang="fi-FI" dirty="0" smtClean="0"/>
              <a:t>.</a:t>
            </a:r>
          </a:p>
          <a:p>
            <a:r>
              <a:rPr lang="fi-FI" dirty="0" smtClean="0"/>
              <a:t>Korvaava </a:t>
            </a:r>
            <a:r>
              <a:rPr lang="fi-FI" dirty="0"/>
              <a:t>työ voi olla työntekijän omaa kevennettyä työtä, työnantajan osoittamaa muuta työtä tai koulutusta</a:t>
            </a:r>
            <a:r>
              <a:rPr lang="fi-FI" b="1" dirty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3966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Ammatillinen kuntoutus kuntoutuksen keinona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K</a:t>
            </a:r>
            <a:r>
              <a:rPr lang="fi-FI" dirty="0" smtClean="0"/>
              <a:t>einoja työkokeilu</a:t>
            </a:r>
            <a:r>
              <a:rPr lang="fi-FI" dirty="0"/>
              <a:t>, työhönvalmennus, ammatillinen koulutus tai uudelleenkoulutus tai elinkeinotuki yritystoiminnan käynnistämiseen. </a:t>
            </a:r>
            <a:endParaRPr lang="fi-FI" dirty="0" smtClean="0"/>
          </a:p>
          <a:p>
            <a:r>
              <a:rPr lang="fi-FI" dirty="0" smtClean="0"/>
              <a:t>Ammatillista </a:t>
            </a:r>
            <a:r>
              <a:rPr lang="fi-FI" dirty="0"/>
              <a:t>kuntoutusta järjestävät työeläkevakuutusyhtiöt, tapaturma- ja liikennevakuuttajat, Kela, TE- toimisto ja työterveyshuollot.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6336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Työkokeilu ja työhönvalmennus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1853753"/>
            <a:ext cx="9603275" cy="3955919"/>
          </a:xfrm>
        </p:spPr>
        <p:txBody>
          <a:bodyPr>
            <a:normAutofit/>
          </a:bodyPr>
          <a:lstStyle/>
          <a:p>
            <a:r>
              <a:rPr lang="fi-FI" dirty="0" smtClean="0"/>
              <a:t>Työkokeilulla </a:t>
            </a:r>
            <a:r>
              <a:rPr lang="fi-FI" dirty="0"/>
              <a:t>selvitetään ammatinvalinnan vaihtoehtoja tai tuetaan työntekijän työhön paluuta. </a:t>
            </a:r>
            <a:endParaRPr lang="fi-FI" dirty="0" smtClean="0"/>
          </a:p>
          <a:p>
            <a:r>
              <a:rPr lang="fi-FI" dirty="0" smtClean="0"/>
              <a:t>Työkokeilua </a:t>
            </a:r>
            <a:r>
              <a:rPr lang="fi-FI" dirty="0"/>
              <a:t>voidaan käyttää, kun työntekijä palaa töihin sairausloman jälkeen tai jos hänelle etsitään uutta paremmin soveltuvaa työtä työkyvyn mahdollisen heikentymisen takia. </a:t>
            </a:r>
            <a:endParaRPr lang="fi-FI" dirty="0" smtClean="0"/>
          </a:p>
          <a:p>
            <a:r>
              <a:rPr lang="fi-FI" dirty="0" smtClean="0"/>
              <a:t>Työhönvalmennus </a:t>
            </a:r>
            <a:r>
              <a:rPr lang="fi-FI" dirty="0"/>
              <a:t>soveltuu henkilölle, joka tarvitsee tukea </a:t>
            </a:r>
            <a:r>
              <a:rPr lang="fi-FI" dirty="0" smtClean="0"/>
              <a:t>työllistymisessä.</a:t>
            </a:r>
          </a:p>
          <a:p>
            <a:r>
              <a:rPr lang="fi-FI" dirty="0" smtClean="0"/>
              <a:t>Työhönvalmennuksen </a:t>
            </a:r>
            <a:r>
              <a:rPr lang="fi-FI" dirty="0"/>
              <a:t>tavoitteena on tukea kuntoutujan työskentelyä työpaikalla, työssä onnistumista, työyhteisöön kiinnittymistä ja ammatillista </a:t>
            </a:r>
            <a:r>
              <a:rPr lang="fi-FI" dirty="0" smtClean="0"/>
              <a:t>kehittymistä.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898225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Galleria</Template>
  <TotalTime>38</TotalTime>
  <Words>517</Words>
  <Application>Microsoft Office PowerPoint</Application>
  <PresentationFormat>Laajakuva</PresentationFormat>
  <Paragraphs>50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Gallery</vt:lpstr>
      <vt:lpstr>Työkykyä tukevat menetelmät</vt:lpstr>
      <vt:lpstr>Työkykyä tukevia keinoja </vt:lpstr>
      <vt:lpstr>työpaikan keinoja työkyvyn tukemiseen: </vt:lpstr>
      <vt:lpstr>Työkykyjohtaminen; työnantajan, työntekijöiden ja työterveyshuollon yhteistyö</vt:lpstr>
      <vt:lpstr>Työn muokkaus </vt:lpstr>
      <vt:lpstr>Työn muokkauksen keinoja </vt:lpstr>
      <vt:lpstr>Korvaava työ </vt:lpstr>
      <vt:lpstr>Ammatillinen kuntoutus kuntoutuksen keinona</vt:lpstr>
      <vt:lpstr>Työkokeilu ja työhönvalmennus</vt:lpstr>
      <vt:lpstr>Sosiaalinen kuntoutus kuntoutuksen keinona </vt:lpstr>
      <vt:lpstr>Kuntouttava työtoiminta </vt:lpstr>
      <vt:lpstr>Kuntouttavassa työtoiminnassa Tehtävien kirjo vaihtelee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Työkykyä tukevat menetelmät</dc:title>
  <dc:creator>Kähärä Marja-Leena</dc:creator>
  <cp:lastModifiedBy>Kähärä Marja-Leena</cp:lastModifiedBy>
  <cp:revision>17</cp:revision>
  <dcterms:created xsi:type="dcterms:W3CDTF">2021-11-12T09:44:00Z</dcterms:created>
  <dcterms:modified xsi:type="dcterms:W3CDTF">2021-11-12T10:22:26Z</dcterms:modified>
</cp:coreProperties>
</file>