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70" r:id="rId6"/>
    <p:sldId id="259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60" r:id="rId16"/>
    <p:sldId id="262" r:id="rId17"/>
    <p:sldId id="263" r:id="rId18"/>
    <p:sldId id="266" r:id="rId1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43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5A124-0539-40F4-93FC-CC6DAB4BF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9D95D5-B23D-4115-AD46-508A00187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CCB8F-2E0A-4A5A-BF9A-899F02D49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F0C5B-0556-4F56-AEB6-630AAB297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29444-63E8-470E-84D7-4113A9A23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3610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3CC68-FD9A-442A-877A-DA51F0E18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BBD3B2-97F1-4581-9D7A-D3592059D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DE388-9C3F-4863-8128-D2E563EE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1CC96-D8E6-44C5-8074-59D1D74A4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09064-A0D2-4125-8B4E-517A4021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7537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7E1AD0-2668-489C-B22C-0141BBEE64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4F28D8-6785-49B7-B885-1DD64134A9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6FF13-648E-4BF5-809E-17BD5201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989BB-3C29-42EC-990B-5FA80A06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B31D9-5F7B-4E62-AC75-82D06D98A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857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D7B14-98D0-4DFD-AEE4-0781A76ED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AACCB-B7B5-452D-9FAE-01DB25666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EC0D0-E7B2-40FE-80B0-5D0269C0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6BFAB-095C-437B-A212-73A58847E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30C05-0542-4C57-99D0-3DB19C595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461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24577-6A42-46BE-AEAE-762A9AAC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27526-1CFF-4F61-B594-BE08A66EE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ECF3F-459B-4307-81CD-82A74AA0D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AE112-FE88-4043-B489-D1CA179D7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A14D3-B140-4A27-9623-B97D1AD8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6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6D3D0-0E65-41A8-A41A-F7A53B557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D0341-FDFD-47EB-BA8F-B88B3D77E2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3BE1D-67D8-41E3-ABB4-74F68CC83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BD0161-0694-4212-A671-D366A806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2180C-3BE6-4C1D-BAC4-96E260C39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5E3F8-7F85-4480-9690-38B1DBF5B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A082C-57D9-447B-BEF0-149DD2EC2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402A2-F83D-4F6A-8731-07A2DC981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A2F566-CBEF-47DD-BA57-6359328060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6086F0-6C24-457F-8E57-5419CBD351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352C50-677A-4AC7-A109-7AB87E150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4C315B-50B1-47A7-B969-61C86E4EE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2E134-2014-46AD-9D3C-CEEF8B3F9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09E96F-E70A-43D8-8945-C34F5E44F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907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F1DED-161A-4FD6-B090-F97864992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70554D-F269-451F-84BC-5E34E3CD6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EB257D-B907-4561-BCBE-65E3B300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C8E14E-F96D-450C-9C19-F4425F4A5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3409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7A113D-F2FD-4D87-92CD-67D268E60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CB8FA3-0603-436E-A2DA-2BF9A9BD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F0C2C9-DF66-4C49-955A-3E183C47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385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EF830-1FCD-4EB2-8E7B-4220FF328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6828A-8C0B-4207-8AE8-4E6E0ED6B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140723-61D4-4FAC-80DC-26A1E3949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F56936-C361-4DF6-B000-61143A1DB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23828E-8086-4C48-BC47-BC72FA7D4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A1A46-653E-46CB-B03C-653FB7C7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26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BD2D5-56B9-4A6F-B43C-68081CE45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B422FA-0901-4BAD-A70B-BB57CD3BF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1A655B-931D-4035-ACEE-BA225B7EC6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3A68E-9AC0-4388-9996-B30038CE5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ED4869-F0E6-47E6-8058-66D6C6CFB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9CD0A-5EAC-4547-87CA-FDF740A73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279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E07D97-1062-421B-A2A2-473621E23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77201-BDEE-491C-A04B-DD9D793C5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8AA7C-2D08-4C99-8670-061A572A83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3C1E4-24FD-43C9-B9CA-4C837326D147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851A-E217-475A-A0D5-0272488D8F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B5EC2-BD71-43D3-B4AB-5DC55AAC4E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A64B4-658D-4484-A243-3A7DF496B1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142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252B8-3CB2-4AF8-AC6D-242CE54C5B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49451"/>
            <a:ext cx="9144000" cy="2061274"/>
          </a:xfrm>
        </p:spPr>
        <p:txBody>
          <a:bodyPr>
            <a:normAutofit/>
          </a:bodyPr>
          <a:lstStyle/>
          <a:p>
            <a:r>
              <a:rPr lang="fi-FI" dirty="0"/>
              <a:t>Työvalmennuspalveluiden tuotteistaminen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120970-B7E5-4A87-A69A-5983209045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237" y="2403372"/>
            <a:ext cx="6625526" cy="4053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3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Tuotteistamisen tavoite voi olla myös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Tavoitteet voi jäsentää myös kohteena olevan palvelun ominaisuuksien kautta.</a:t>
            </a:r>
          </a:p>
          <a:p>
            <a:r>
              <a:rPr lang="fi-FI" dirty="0"/>
              <a:t>Tuotteistamisen tavoitteena on palvelu, joka on:</a:t>
            </a:r>
          </a:p>
          <a:p>
            <a:pPr lvl="1"/>
            <a:r>
              <a:rPr lang="fi-FI" dirty="0" smtClean="0"/>
              <a:t>Helposti </a:t>
            </a:r>
            <a:r>
              <a:rPr lang="fi-FI" dirty="0"/>
              <a:t>myytävä</a:t>
            </a:r>
          </a:p>
          <a:p>
            <a:pPr lvl="1"/>
            <a:r>
              <a:rPr lang="fi-FI" dirty="0" smtClean="0"/>
              <a:t>Kuvattu</a:t>
            </a:r>
            <a:endParaRPr lang="fi-FI" dirty="0"/>
          </a:p>
          <a:p>
            <a:pPr lvl="1"/>
            <a:r>
              <a:rPr lang="fi-FI" dirty="0" smtClean="0"/>
              <a:t>Tasalaatuinen</a:t>
            </a:r>
            <a:endParaRPr lang="fi-FI" dirty="0"/>
          </a:p>
          <a:p>
            <a:pPr lvl="1"/>
            <a:r>
              <a:rPr lang="fi-FI" dirty="0" smtClean="0"/>
              <a:t>Toistettava</a:t>
            </a:r>
            <a:endParaRPr lang="fi-FI" dirty="0"/>
          </a:p>
          <a:p>
            <a:pPr lvl="1"/>
            <a:r>
              <a:rPr lang="fi-FI" dirty="0" smtClean="0"/>
              <a:t>Elävä </a:t>
            </a:r>
            <a:r>
              <a:rPr lang="fi-FI" dirty="0"/>
              <a:t>eli jatkokehitettävissä oleva</a:t>
            </a:r>
          </a:p>
        </p:txBody>
      </p:sp>
    </p:spTree>
    <p:extLst>
      <p:ext uri="{BB962C8B-B14F-4D97-AF65-F5344CB8AC3E}">
        <p14:creationId xmlns:p14="http://schemas.microsoft.com/office/powerpoint/2010/main" val="24619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 alatte tuotteistaa, pohtikaa yhdessä: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95586"/>
            <a:ext cx="10515600" cy="4982705"/>
          </a:xfrm>
        </p:spPr>
        <p:txBody>
          <a:bodyPr>
            <a:normAutofit fontScale="92500" lnSpcReduction="10000"/>
          </a:bodyPr>
          <a:lstStyle/>
          <a:p>
            <a:r>
              <a:rPr lang="fi-FI" b="1" dirty="0"/>
              <a:t>Mitä on tuotteistaminen? </a:t>
            </a:r>
            <a:endParaRPr lang="fi-FI" b="1" dirty="0" smtClean="0"/>
          </a:p>
          <a:p>
            <a:r>
              <a:rPr lang="fi-FI" dirty="0" smtClean="0"/>
              <a:t>Käsitys </a:t>
            </a:r>
            <a:r>
              <a:rPr lang="fi-FI" dirty="0"/>
              <a:t>tuotteistamisesta saattaa </a:t>
            </a:r>
            <a:r>
              <a:rPr lang="fi-FI" dirty="0" smtClean="0"/>
              <a:t>vaihdella suuresti </a:t>
            </a:r>
            <a:r>
              <a:rPr lang="fi-FI" dirty="0"/>
              <a:t>niin tiimin kuin yrityksenkin sisällä. Luokaa yhteinen </a:t>
            </a:r>
            <a:r>
              <a:rPr lang="fi-FI" dirty="0" smtClean="0"/>
              <a:t>ymmärrys siitä</a:t>
            </a:r>
            <a:r>
              <a:rPr lang="fi-FI" dirty="0"/>
              <a:t>, mitä tuotteistaminen on yrityksessänne.</a:t>
            </a:r>
          </a:p>
          <a:p>
            <a:r>
              <a:rPr lang="fi-FI" b="1" dirty="0" smtClean="0"/>
              <a:t>Mitä </a:t>
            </a:r>
            <a:r>
              <a:rPr lang="fi-FI" b="1" dirty="0"/>
              <a:t>tuotteistetaan? </a:t>
            </a:r>
            <a:endParaRPr lang="fi-FI" b="1" dirty="0" smtClean="0"/>
          </a:p>
          <a:p>
            <a:r>
              <a:rPr lang="fi-FI" dirty="0" smtClean="0"/>
              <a:t>Kirkastakaa</a:t>
            </a:r>
            <a:r>
              <a:rPr lang="fi-FI" dirty="0"/>
              <a:t>, mikä on tuotteistamisen kohde. </a:t>
            </a:r>
            <a:r>
              <a:rPr lang="fi-FI" dirty="0" smtClean="0"/>
              <a:t>Onko kohteena </a:t>
            </a:r>
            <a:r>
              <a:rPr lang="fi-FI" dirty="0"/>
              <a:t>yksittäinen palvelu vai palvelukokonaisuus? Luokaa </a:t>
            </a:r>
            <a:r>
              <a:rPr lang="fi-FI" dirty="0" smtClean="0"/>
              <a:t>yhteinen ymmärrys </a:t>
            </a:r>
            <a:r>
              <a:rPr lang="fi-FI" dirty="0"/>
              <a:t>myös siitä, mihin </a:t>
            </a:r>
            <a:r>
              <a:rPr lang="fi-FI" dirty="0" err="1"/>
              <a:t>asiakkuuksiin</a:t>
            </a:r>
            <a:r>
              <a:rPr lang="fi-FI" dirty="0"/>
              <a:t> tai asiakasryhmiin </a:t>
            </a:r>
            <a:r>
              <a:rPr lang="fi-FI" dirty="0" smtClean="0"/>
              <a:t>tuotteistaminen kohdentuu</a:t>
            </a:r>
            <a:r>
              <a:rPr lang="fi-FI" dirty="0"/>
              <a:t>.</a:t>
            </a:r>
          </a:p>
          <a:p>
            <a:r>
              <a:rPr lang="fi-FI" b="1" dirty="0" smtClean="0"/>
              <a:t>Miten </a:t>
            </a:r>
            <a:r>
              <a:rPr lang="fi-FI" b="1" dirty="0"/>
              <a:t>varmistatte, että palvelu pysyy elävänä? </a:t>
            </a:r>
            <a:endParaRPr lang="fi-FI" b="1" dirty="0" smtClean="0"/>
          </a:p>
          <a:p>
            <a:r>
              <a:rPr lang="fi-FI" dirty="0" smtClean="0"/>
              <a:t>Huolehtikaa</a:t>
            </a:r>
            <a:r>
              <a:rPr lang="fi-FI" dirty="0"/>
              <a:t>, </a:t>
            </a:r>
            <a:r>
              <a:rPr lang="fi-FI" dirty="0" smtClean="0"/>
              <a:t>että palveluun </a:t>
            </a:r>
            <a:r>
              <a:rPr lang="fi-FI" dirty="0"/>
              <a:t>jää riittävästi tilaa asiakaskohtaiselle räätälöinnille. </a:t>
            </a:r>
            <a:endParaRPr lang="fi-FI" dirty="0" smtClean="0"/>
          </a:p>
          <a:p>
            <a:r>
              <a:rPr lang="fi-FI" dirty="0" smtClean="0"/>
              <a:t>Tuotteistamisen tarkoituksena </a:t>
            </a:r>
            <a:r>
              <a:rPr lang="fi-FI" dirty="0" smtClean="0"/>
              <a:t>on vähentää </a:t>
            </a:r>
            <a:r>
              <a:rPr lang="fi-FI" dirty="0" smtClean="0"/>
              <a:t>räätälöinti tarkoituksenmukaiselle </a:t>
            </a:r>
            <a:r>
              <a:rPr lang="fi-FI" dirty="0"/>
              <a:t>ja fiksulle tasolle.</a:t>
            </a:r>
          </a:p>
        </p:txBody>
      </p:sp>
    </p:spTree>
    <p:extLst>
      <p:ext uri="{BB962C8B-B14F-4D97-AF65-F5344CB8AC3E}">
        <p14:creationId xmlns:p14="http://schemas.microsoft.com/office/powerpoint/2010/main" val="215971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Tuotteistamisprosessin muodot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fi-FI" b="1" dirty="0" smtClean="0"/>
              <a:t>Perinteinen</a:t>
            </a:r>
            <a:r>
              <a:rPr lang="fi-FI" b="1" dirty="0"/>
              <a:t>, vaiheittainen tuotteistamisprosessi</a:t>
            </a:r>
            <a:r>
              <a:rPr lang="fi-FI" dirty="0"/>
              <a:t>: </a:t>
            </a:r>
            <a:endParaRPr lang="fi-FI" dirty="0" smtClean="0"/>
          </a:p>
          <a:p>
            <a:r>
              <a:rPr lang="fi-FI" dirty="0" smtClean="0"/>
              <a:t>Tuotteistaminen etenee </a:t>
            </a:r>
            <a:r>
              <a:rPr lang="fi-FI" dirty="0" err="1"/>
              <a:t>check</a:t>
            </a:r>
            <a:r>
              <a:rPr lang="fi-FI" dirty="0"/>
              <a:t> </a:t>
            </a:r>
            <a:r>
              <a:rPr lang="fi-FI" dirty="0" err="1"/>
              <a:t>list</a:t>
            </a:r>
            <a:r>
              <a:rPr lang="fi-FI" dirty="0"/>
              <a:t> -tyyppisesti ja lineaarisen suoraviivaisesti vaiheesta toiseen</a:t>
            </a:r>
            <a:r>
              <a:rPr lang="fi-FI" dirty="0" smtClean="0"/>
              <a:t>, mahdollisesti </a:t>
            </a:r>
            <a:r>
              <a:rPr lang="fi-FI" dirty="0"/>
              <a:t>perinteisen projektinhallinnan menetelmien avulla. </a:t>
            </a:r>
            <a:endParaRPr lang="fi-FI" dirty="0" smtClean="0"/>
          </a:p>
          <a:p>
            <a:r>
              <a:rPr lang="fi-FI" dirty="0" smtClean="0"/>
              <a:t>Tuotteistaminen nähdään </a:t>
            </a:r>
            <a:r>
              <a:rPr lang="fi-FI" dirty="0"/>
              <a:t>kertaluonteisena ponnistuksena, jonka valmistuttua </a:t>
            </a:r>
            <a:r>
              <a:rPr lang="fi-FI" dirty="0" smtClean="0"/>
              <a:t>palvelua myydään </a:t>
            </a:r>
            <a:r>
              <a:rPr lang="fi-FI" dirty="0"/>
              <a:t>ja tuotetaan. </a:t>
            </a:r>
          </a:p>
        </p:txBody>
      </p:sp>
    </p:spTree>
    <p:extLst>
      <p:ext uri="{BB962C8B-B14F-4D97-AF65-F5344CB8AC3E}">
        <p14:creationId xmlns:p14="http://schemas.microsoft.com/office/powerpoint/2010/main" val="209103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099127"/>
            <a:ext cx="10515600" cy="5077836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2.Ketterä </a:t>
            </a:r>
            <a:r>
              <a:rPr lang="fi-FI" b="1" dirty="0"/>
              <a:t>tuotteistamisprosessi</a:t>
            </a:r>
            <a:r>
              <a:rPr lang="fi-FI" dirty="0" smtClean="0"/>
              <a:t>:</a:t>
            </a:r>
          </a:p>
          <a:p>
            <a:r>
              <a:rPr lang="fi-FI" dirty="0" smtClean="0"/>
              <a:t>Tässä mallissa hyödynnetään ketterän projektinhallinnan menetelmiä. Tämä tuotteistamismuoto valitaan, kun palvelu halutaan saada markkinoille mahdollisimman nopeasti. </a:t>
            </a:r>
          </a:p>
          <a:p>
            <a:r>
              <a:rPr lang="fi-FI" dirty="0" smtClean="0"/>
              <a:t>Tuotteistamisessa keskitytään ensin ulkoiseen, asiakkaalle näkyvien palvelun elementtien kuvaamiseen. Usein palvelua ryhdytään myymään asiakkaille jo </a:t>
            </a:r>
            <a:r>
              <a:rPr lang="fi-FI" dirty="0" smtClean="0"/>
              <a:t>tuotteistamisprosessin </a:t>
            </a:r>
            <a:r>
              <a:rPr lang="fi-FI" dirty="0"/>
              <a:t>aikana. </a:t>
            </a:r>
            <a:endParaRPr lang="fi-FI" dirty="0" smtClean="0"/>
          </a:p>
          <a:p>
            <a:r>
              <a:rPr lang="fi-FI" dirty="0" smtClean="0"/>
              <a:t>Palvelun </a:t>
            </a:r>
            <a:r>
              <a:rPr lang="fi-FI" dirty="0"/>
              <a:t>jatkokehittäminen ja -tuotteistaminen </a:t>
            </a:r>
            <a:r>
              <a:rPr lang="fi-FI" dirty="0" smtClean="0"/>
              <a:t>tehdään loppuun </a:t>
            </a:r>
            <a:r>
              <a:rPr lang="fi-FI" dirty="0"/>
              <a:t>ensimmäisten asiakkaiden kanssa.</a:t>
            </a:r>
          </a:p>
        </p:txBody>
      </p:sp>
    </p:spTree>
    <p:extLst>
      <p:ext uri="{BB962C8B-B14F-4D97-AF65-F5344CB8AC3E}">
        <p14:creationId xmlns:p14="http://schemas.microsoft.com/office/powerpoint/2010/main" val="34119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544945"/>
            <a:ext cx="10642600" cy="6111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smtClean="0"/>
              <a:t>3</a:t>
            </a:r>
            <a:r>
              <a:rPr lang="fi-FI" b="1" dirty="0" smtClean="0"/>
              <a:t>. Iteratiivinen </a:t>
            </a:r>
            <a:r>
              <a:rPr lang="fi-FI" b="1" dirty="0"/>
              <a:t>tuotteistamisprosessi</a:t>
            </a:r>
            <a:r>
              <a:rPr lang="fi-FI" dirty="0"/>
              <a:t>: </a:t>
            </a:r>
            <a:endParaRPr lang="fi-FI" dirty="0" smtClean="0"/>
          </a:p>
          <a:p>
            <a:r>
              <a:rPr lang="fi-FI" dirty="0" smtClean="0"/>
              <a:t>Missään </a:t>
            </a:r>
            <a:r>
              <a:rPr lang="fi-FI" dirty="0"/>
              <a:t>mallissa ei palvelun </a:t>
            </a:r>
            <a:r>
              <a:rPr lang="fi-FI" dirty="0" smtClean="0"/>
              <a:t>ensimmäinen tuotteistaminen </a:t>
            </a:r>
            <a:r>
              <a:rPr lang="fi-FI" dirty="0"/>
              <a:t>tuota täydellistä lopputulosta, päivityksiä ja </a:t>
            </a:r>
            <a:r>
              <a:rPr lang="fi-FI" dirty="0" smtClean="0"/>
              <a:t>muutoksia joudutaan </a:t>
            </a:r>
            <a:r>
              <a:rPr lang="fi-FI" dirty="0"/>
              <a:t>tekemään tarpeen mukaan. Tässä mallissa lähtökohtana </a:t>
            </a:r>
            <a:r>
              <a:rPr lang="fi-FI" dirty="0" smtClean="0"/>
              <a:t>on palvelun </a:t>
            </a:r>
            <a:r>
              <a:rPr lang="fi-FI" dirty="0"/>
              <a:t>vaiheittainen tuotteistaminen. </a:t>
            </a:r>
            <a:endParaRPr lang="fi-FI" dirty="0" smtClean="0"/>
          </a:p>
          <a:p>
            <a:r>
              <a:rPr lang="fi-FI" dirty="0" smtClean="0"/>
              <a:t>Tuotteistamisen </a:t>
            </a:r>
            <a:r>
              <a:rPr lang="fi-FI" dirty="0"/>
              <a:t>vaiheistus </a:t>
            </a:r>
            <a:r>
              <a:rPr lang="fi-FI" dirty="0" smtClean="0"/>
              <a:t>voidaan tehdä </a:t>
            </a:r>
            <a:r>
              <a:rPr lang="fi-FI" dirty="0"/>
              <a:t>tuotteistamisen sisällön perusteella, esimerkiksi painottuen ensin </a:t>
            </a:r>
            <a:r>
              <a:rPr lang="fi-FI" dirty="0" smtClean="0"/>
              <a:t>joko sisäiseen </a:t>
            </a:r>
            <a:r>
              <a:rPr lang="fi-FI" dirty="0"/>
              <a:t>tai ulkoiseen tuotteistamiseen. </a:t>
            </a:r>
            <a:endParaRPr lang="fi-FI" dirty="0" smtClean="0"/>
          </a:p>
          <a:p>
            <a:r>
              <a:rPr lang="fi-FI" dirty="0" smtClean="0"/>
              <a:t>Tämän </a:t>
            </a:r>
            <a:r>
              <a:rPr lang="fi-FI" dirty="0"/>
              <a:t>lisäksi vaiheistus </a:t>
            </a:r>
            <a:r>
              <a:rPr lang="fi-FI" dirty="0" smtClean="0"/>
              <a:t>tehdään suunnittelemalla </a:t>
            </a:r>
            <a:r>
              <a:rPr lang="fi-FI" dirty="0"/>
              <a:t>palvelu jatkuvasti kehittyväksi kokonaisuudeksi, josta </a:t>
            </a:r>
            <a:r>
              <a:rPr lang="fi-FI" dirty="0" smtClean="0"/>
              <a:t>tuotteistetaan uusia </a:t>
            </a:r>
            <a:r>
              <a:rPr lang="fi-FI" dirty="0"/>
              <a:t>ja parempia versioita suunnitelmallisesti. </a:t>
            </a:r>
            <a:r>
              <a:rPr lang="fi-FI" dirty="0" smtClean="0"/>
              <a:t>Tuotteistamisprosessi ja </a:t>
            </a:r>
            <a:r>
              <a:rPr lang="fi-FI" dirty="0"/>
              <a:t>tuotteistettava palvelu suunnitellaan sisällöllisesti joustaviksi, ja </a:t>
            </a:r>
            <a:r>
              <a:rPr lang="fi-FI" dirty="0" smtClean="0"/>
              <a:t>myös tavoitteet </a:t>
            </a:r>
            <a:r>
              <a:rPr lang="fi-FI" dirty="0"/>
              <a:t>tarkastetaan vaiheittain.</a:t>
            </a:r>
          </a:p>
        </p:txBody>
      </p:sp>
    </p:spTree>
    <p:extLst>
      <p:ext uri="{BB962C8B-B14F-4D97-AF65-F5344CB8AC3E}">
        <p14:creationId xmlns:p14="http://schemas.microsoft.com/office/powerpoint/2010/main" val="121168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ABDA2-0C7F-4322-9D0E-C96B209B9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185"/>
            <a:ext cx="10515600" cy="958361"/>
          </a:xfrm>
        </p:spPr>
        <p:txBody>
          <a:bodyPr/>
          <a:lstStyle/>
          <a:p>
            <a:r>
              <a:rPr lang="fi-FI" dirty="0"/>
              <a:t>Lähestymisnäkökulmia tuotteistamiseen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34AEA-B1D4-40C8-B19C-019FE849F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8846"/>
            <a:ext cx="10515600" cy="55391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/>
              <a:t>Lähdetään liikkeelle organisaation omien prosessien kuvaamisesta</a:t>
            </a:r>
          </a:p>
          <a:p>
            <a:pPr lvl="1"/>
            <a:r>
              <a:rPr lang="fi-FI" dirty="0"/>
              <a:t>Tällöin saadaan kuvattua jo olemassa olevia palveluja</a:t>
            </a:r>
          </a:p>
          <a:p>
            <a:pPr lvl="1"/>
            <a:r>
              <a:rPr lang="fi-FI" dirty="0"/>
              <a:t>Olemassa olevien palvelujen sisällöt saadaan kiteytettyä helposti viestittäviksi kokonaisuuksiksi</a:t>
            </a:r>
          </a:p>
          <a:p>
            <a:pPr lvl="1"/>
            <a:r>
              <a:rPr lang="fi-FI" dirty="0"/>
              <a:t>Lähtee prosessinkuvaamisesta -&gt; toimii hyvin kehittämistyökaluna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Lähdetään liikkeelle tarpeista</a:t>
            </a:r>
          </a:p>
          <a:p>
            <a:pPr lvl="1"/>
            <a:r>
              <a:rPr lang="fi-FI" dirty="0"/>
              <a:t>Kartoitetaan sidosryhmien ja potentiaalisten asiakkaiden tarpeita ja rakennetaan tuotteita niiden pohjalta</a:t>
            </a:r>
          </a:p>
          <a:p>
            <a:pPr lvl="1"/>
            <a:r>
              <a:rPr lang="fi-FI" dirty="0"/>
              <a:t>Yhteistyö sidosryhmien ja palvelun mahdollisten tuottajien kanssa kertoo, millaisia odotuksia palveluun kohdistuu ja millaisille palveluille on kysyntää</a:t>
            </a:r>
          </a:p>
        </p:txBody>
      </p:sp>
    </p:spTree>
    <p:extLst>
      <p:ext uri="{BB962C8B-B14F-4D97-AF65-F5344CB8AC3E}">
        <p14:creationId xmlns:p14="http://schemas.microsoft.com/office/powerpoint/2010/main" val="154552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14790-C731-464D-BF4B-67A415A19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Palvelujen kehittäminen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F3C46-F8F9-4595-B3CD-A4E48FE50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Kehittämiskohteena voi olla </a:t>
            </a:r>
            <a:r>
              <a:rPr lang="fi-FI" dirty="0" err="1"/>
              <a:t>esim</a:t>
            </a:r>
            <a:r>
              <a:rPr lang="fi-FI" dirty="0"/>
              <a:t>:</a:t>
            </a:r>
          </a:p>
          <a:p>
            <a:pPr lvl="1"/>
            <a:r>
              <a:rPr lang="fi-FI" dirty="0"/>
              <a:t>Nykyisen palvelun parannus</a:t>
            </a:r>
          </a:p>
          <a:p>
            <a:pPr lvl="1"/>
            <a:r>
              <a:rPr lang="fi-FI" dirty="0"/>
              <a:t>Nykyisen palvelutarjonnan laajennus</a:t>
            </a:r>
          </a:p>
          <a:p>
            <a:pPr lvl="1"/>
            <a:r>
              <a:rPr lang="fi-FI" dirty="0"/>
              <a:t>Uudenlainen palvelu olemassa olevaan tarpeeseen</a:t>
            </a:r>
          </a:p>
          <a:p>
            <a:pPr lvl="1"/>
            <a:r>
              <a:rPr lang="fi-FI" dirty="0"/>
              <a:t>Täysin uusi ratkaisu uuteen tarpeeseen</a:t>
            </a:r>
          </a:p>
          <a:p>
            <a:pPr lvl="1"/>
            <a:endParaRPr lang="fi-FI" dirty="0"/>
          </a:p>
          <a:p>
            <a:r>
              <a:rPr lang="fi-FI" dirty="0" err="1"/>
              <a:t>Huom</a:t>
            </a:r>
            <a:r>
              <a:rPr lang="fi-FI" dirty="0"/>
              <a:t>:  Kehittämistyötä voi tehdä sekä pienin askelin normaalin työn ohessa että erillisinä hankkeina, jotka tähtäävät mittavan uudistuksen aikaansaamiseen</a:t>
            </a:r>
          </a:p>
          <a:p>
            <a:r>
              <a:rPr lang="fi-FI" dirty="0"/>
              <a:t>Merkittävät uudistukset kannattaa suunnitella erillisinä tavoitehakuisina projekteina, johon panostetaan työaikaa ja resursseja erillisinä</a:t>
            </a:r>
          </a:p>
        </p:txBody>
      </p:sp>
    </p:spTree>
    <p:extLst>
      <p:ext uri="{BB962C8B-B14F-4D97-AF65-F5344CB8AC3E}">
        <p14:creationId xmlns:p14="http://schemas.microsoft.com/office/powerpoint/2010/main" val="187015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0B76D-F00B-4240-99C5-452AA26D4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Palvelun määrittely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389B5-A80F-4D5F-B128-9CA1CCB61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3437"/>
          </a:xfrm>
        </p:spPr>
        <p:txBody>
          <a:bodyPr/>
          <a:lstStyle/>
          <a:p>
            <a:r>
              <a:rPr lang="fi-FI" dirty="0"/>
              <a:t>Kehitettäväksi valitun palvelun tuotteistaminen alkaa palvelun keskeisten ominaisuuksien määrittelyllä:  </a:t>
            </a:r>
          </a:p>
          <a:p>
            <a:pPr lvl="1"/>
            <a:r>
              <a:rPr lang="fi-FI" dirty="0"/>
              <a:t>Mikä on palvelun sisältö ja miten palvelu toteutetaan?</a:t>
            </a:r>
          </a:p>
          <a:p>
            <a:pPr lvl="1"/>
            <a:r>
              <a:rPr lang="fi-FI" dirty="0"/>
              <a:t>Mitä aineellista tai aineetonta hyötyä asiakkaat tavoittelevat palvelun avulla?</a:t>
            </a:r>
          </a:p>
          <a:p>
            <a:r>
              <a:rPr lang="fi-FI" dirty="0"/>
              <a:t>Palvelulupaus:</a:t>
            </a:r>
          </a:p>
          <a:p>
            <a:pPr lvl="1"/>
            <a:r>
              <a:rPr lang="fi-FI" dirty="0"/>
              <a:t>Kiteyttää palvelun asiakaslähtöisesti</a:t>
            </a:r>
          </a:p>
          <a:p>
            <a:pPr lvl="1"/>
            <a:r>
              <a:rPr lang="fi-FI" dirty="0"/>
              <a:t>Miten lupaamme palvelun tuottaa ja toimittaa asiakkaalle hänen tarvitsemansa hyödyn?</a:t>
            </a:r>
          </a:p>
        </p:txBody>
      </p:sp>
    </p:spTree>
    <p:extLst>
      <p:ext uri="{BB962C8B-B14F-4D97-AF65-F5344CB8AC3E}">
        <p14:creationId xmlns:p14="http://schemas.microsoft.com/office/powerpoint/2010/main" val="89838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06FF5-FCCB-4FBF-B688-A45A6E806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265A2-9129-4E4D-A47F-8704B5EBF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SDT – Palvelumuotoilun Työkalupakki, Jyväskylän ammattikorkeakoulu</a:t>
            </a:r>
          </a:p>
          <a:p>
            <a:r>
              <a:rPr lang="fi-FI" dirty="0"/>
              <a:t>Valtakunnallinen työpajayhdistys.  Työkirja työ- ja yksilövalmennuspalveluiden tuotteistamiseen.</a:t>
            </a:r>
          </a:p>
        </p:txBody>
      </p:sp>
    </p:spTree>
    <p:extLst>
      <p:ext uri="{BB962C8B-B14F-4D97-AF65-F5344CB8AC3E}">
        <p14:creationId xmlns:p14="http://schemas.microsoft.com/office/powerpoint/2010/main" val="217777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5D3EF-E434-44A4-847F-85CCD2588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Yleistä </a:t>
            </a:r>
            <a:r>
              <a:rPr lang="fi-FI" dirty="0" smtClean="0"/>
              <a:t>tuotteistamisesta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93A3D3-92EB-4BA3-86C1-B31FADE9C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5852"/>
          </a:xfrm>
        </p:spPr>
        <p:txBody>
          <a:bodyPr/>
          <a:lstStyle/>
          <a:p>
            <a:r>
              <a:rPr lang="fi-FI" dirty="0"/>
              <a:t>Tuotteistaminen on :</a:t>
            </a:r>
          </a:p>
          <a:p>
            <a:pPr lvl="1"/>
            <a:r>
              <a:rPr lang="fi-FI" dirty="0"/>
              <a:t>Palveluiden kuvaamista</a:t>
            </a:r>
          </a:p>
          <a:p>
            <a:pPr lvl="1"/>
            <a:r>
              <a:rPr lang="fi-FI" dirty="0"/>
              <a:t>Määrittelemistä</a:t>
            </a:r>
          </a:p>
          <a:p>
            <a:pPr lvl="1"/>
            <a:r>
              <a:rPr lang="fi-FI" dirty="0"/>
              <a:t>Täsmentämistä</a:t>
            </a:r>
          </a:p>
          <a:p>
            <a:pPr lvl="1"/>
            <a:r>
              <a:rPr lang="fi-FI" dirty="0"/>
              <a:t>Profiloimista</a:t>
            </a:r>
          </a:p>
          <a:p>
            <a:pPr lvl="1"/>
            <a:r>
              <a:rPr lang="fi-FI" dirty="0"/>
              <a:t>Työn näkyväksi tekemistä</a:t>
            </a:r>
          </a:p>
          <a:p>
            <a:pPr lvl="1"/>
            <a:r>
              <a:rPr lang="fi-FI" dirty="0"/>
              <a:t>Väline tiedon välittämiseen</a:t>
            </a:r>
          </a:p>
        </p:txBody>
      </p:sp>
    </p:spTree>
    <p:extLst>
      <p:ext uri="{BB962C8B-B14F-4D97-AF65-F5344CB8AC3E}">
        <p14:creationId xmlns:p14="http://schemas.microsoft.com/office/powerpoint/2010/main" val="428093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Tuotteistamisen tasot: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smtClean="0"/>
              <a:t>1.Ulkoinen </a:t>
            </a:r>
            <a:r>
              <a:rPr lang="fi-FI" b="1" dirty="0"/>
              <a:t>tuotteistaminen </a:t>
            </a:r>
            <a:endParaRPr lang="fi-FI" b="1" dirty="0" smtClean="0"/>
          </a:p>
          <a:p>
            <a:pPr lvl="1"/>
            <a:r>
              <a:rPr lang="fi-FI" dirty="0"/>
              <a:t>O</a:t>
            </a:r>
            <a:r>
              <a:rPr lang="fi-FI" dirty="0" smtClean="0"/>
              <a:t>n </a:t>
            </a:r>
            <a:r>
              <a:rPr lang="fi-FI" dirty="0"/>
              <a:t>asiakkaille näkyvien </a:t>
            </a:r>
            <a:r>
              <a:rPr lang="fi-FI" dirty="0" smtClean="0"/>
              <a:t>palveluelementtien kuvaamista </a:t>
            </a:r>
            <a:r>
              <a:rPr lang="fi-FI" dirty="0"/>
              <a:t>ja kiteyttämistä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Siinä </a:t>
            </a:r>
            <a:r>
              <a:rPr lang="fi-FI" dirty="0"/>
              <a:t>synnytetään yhteinen näkemys </a:t>
            </a:r>
            <a:r>
              <a:rPr lang="fi-FI" dirty="0" smtClean="0"/>
              <a:t>asiakkaalle tärkeistä </a:t>
            </a:r>
            <a:r>
              <a:rPr lang="fi-FI" dirty="0"/>
              <a:t>palvelun elementeistä, jotka kiteytetään tyypillisesti </a:t>
            </a:r>
            <a:r>
              <a:rPr lang="fi-FI" dirty="0" smtClean="0"/>
              <a:t>palvelukuvauksiin ja </a:t>
            </a:r>
            <a:r>
              <a:rPr lang="fi-FI" dirty="0"/>
              <a:t>myyntimateriaaleihin.</a:t>
            </a:r>
          </a:p>
          <a:p>
            <a:pPr marL="0" indent="0">
              <a:buNone/>
            </a:pPr>
            <a:r>
              <a:rPr lang="fi-FI" dirty="0" smtClean="0"/>
              <a:t>2.</a:t>
            </a:r>
            <a:r>
              <a:rPr lang="fi-FI" b="1" dirty="0" smtClean="0"/>
              <a:t>Sisäinen </a:t>
            </a:r>
            <a:r>
              <a:rPr lang="fi-FI" b="1" dirty="0"/>
              <a:t>tuotteistaminen </a:t>
            </a:r>
            <a:endParaRPr lang="fi-FI" b="1" dirty="0" smtClean="0"/>
          </a:p>
          <a:p>
            <a:pPr lvl="1"/>
            <a:r>
              <a:rPr lang="fi-FI" dirty="0"/>
              <a:t>O</a:t>
            </a:r>
            <a:r>
              <a:rPr lang="fi-FI" dirty="0" smtClean="0"/>
              <a:t>n </a:t>
            </a:r>
            <a:r>
              <a:rPr lang="fi-FI" dirty="0"/>
              <a:t>palvelutuotannon kuvaamista ja yhdenmukaistamista.</a:t>
            </a:r>
          </a:p>
          <a:p>
            <a:pPr lvl="1"/>
            <a:r>
              <a:rPr lang="fi-FI" dirty="0"/>
              <a:t>Palveluprosessin, toimintatapojen ja vastuiden </a:t>
            </a:r>
            <a:r>
              <a:rPr lang="fi-FI" dirty="0" smtClean="0"/>
              <a:t>kuvaaminen ja </a:t>
            </a:r>
            <a:r>
              <a:rPr lang="fi-FI" dirty="0"/>
              <a:t>määrittäminen ovat sisäisen tuotteistamisen perustehtäviä. </a:t>
            </a:r>
            <a:endParaRPr lang="fi-FI" dirty="0" smtClean="0"/>
          </a:p>
          <a:p>
            <a:pPr lvl="1"/>
            <a:r>
              <a:rPr lang="fi-FI" dirty="0" smtClean="0"/>
              <a:t>Asiakasnäkökulmaa ei </a:t>
            </a:r>
            <a:r>
              <a:rPr lang="fi-FI" dirty="0"/>
              <a:t>tässäkään pidä unohtaa: olennaista on miettiä, </a:t>
            </a:r>
            <a:r>
              <a:rPr lang="fi-FI" dirty="0" smtClean="0"/>
              <a:t>miten palveluprosessi </a:t>
            </a:r>
            <a:r>
              <a:rPr lang="fi-FI" dirty="0"/>
              <a:t>näyttäytyy asiakkaalle ja mitkä ovat asiakkaan prosessit.</a:t>
            </a:r>
          </a:p>
        </p:txBody>
      </p:sp>
    </p:spTree>
    <p:extLst>
      <p:ext uri="{BB962C8B-B14F-4D97-AF65-F5344CB8AC3E}">
        <p14:creationId xmlns:p14="http://schemas.microsoft.com/office/powerpoint/2010/main" val="253900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Tuotteistamisen hyödyt 1/2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80088"/>
            <a:ext cx="10515600" cy="5253925"/>
          </a:xfrm>
        </p:spPr>
        <p:txBody>
          <a:bodyPr>
            <a:normAutofit/>
          </a:bodyPr>
          <a:lstStyle/>
          <a:p>
            <a:r>
              <a:rPr lang="fi-FI" b="1" dirty="0"/>
              <a:t>Palvelusta tulee tasalaatuisempi</a:t>
            </a:r>
            <a:r>
              <a:rPr lang="fi-FI" b="1" dirty="0" smtClean="0"/>
              <a:t>.</a:t>
            </a:r>
          </a:p>
          <a:p>
            <a:pPr lvl="1"/>
            <a:r>
              <a:rPr lang="fi-FI" b="1" dirty="0" smtClean="0"/>
              <a:t> </a:t>
            </a:r>
            <a:r>
              <a:rPr lang="fi-FI" dirty="0"/>
              <a:t>Toimintatapojen </a:t>
            </a:r>
            <a:r>
              <a:rPr lang="fi-FI" dirty="0" smtClean="0"/>
              <a:t>yhtenäistäminen ja </a:t>
            </a:r>
            <a:r>
              <a:rPr lang="fi-FI" dirty="0"/>
              <a:t>osaamisen jakaminen luovat perustaa paremmalle palvelulle, jonka </a:t>
            </a:r>
            <a:r>
              <a:rPr lang="fi-FI" dirty="0" smtClean="0"/>
              <a:t>laatu ei </a:t>
            </a:r>
            <a:r>
              <a:rPr lang="fi-FI" dirty="0"/>
              <a:t>ole niin vahvasti henkilöriippuvainen.</a:t>
            </a:r>
          </a:p>
          <a:p>
            <a:r>
              <a:rPr lang="fi-FI" dirty="0" smtClean="0"/>
              <a:t> </a:t>
            </a:r>
            <a:r>
              <a:rPr lang="fi-FI" b="1" dirty="0"/>
              <a:t>Palvelusta tulee toistettava. </a:t>
            </a:r>
            <a:endParaRPr lang="fi-FI" b="1" dirty="0" smtClean="0"/>
          </a:p>
          <a:p>
            <a:pPr lvl="1"/>
            <a:r>
              <a:rPr lang="fi-FI" dirty="0" smtClean="0"/>
              <a:t>Yhteisen </a:t>
            </a:r>
            <a:r>
              <a:rPr lang="fi-FI" dirty="0"/>
              <a:t>toimintatavan luominen ja </a:t>
            </a:r>
            <a:r>
              <a:rPr lang="fi-FI" dirty="0" smtClean="0"/>
              <a:t>palvelun eri </a:t>
            </a:r>
            <a:r>
              <a:rPr lang="fi-FI" dirty="0"/>
              <a:t>osien eriasteinen vakioiminen mahdollistavat palvelun ja </a:t>
            </a:r>
            <a:r>
              <a:rPr lang="fi-FI" dirty="0" smtClean="0"/>
              <a:t>palveluprosessin toistettavuuden</a:t>
            </a:r>
            <a:r>
              <a:rPr lang="fi-FI" dirty="0"/>
              <a:t>: pyörää ei tarvitse keksiä joka kertaa uudelleen.</a:t>
            </a:r>
          </a:p>
          <a:p>
            <a:r>
              <a:rPr lang="fi-FI" b="1" dirty="0" smtClean="0"/>
              <a:t>Sisäinen </a:t>
            </a:r>
            <a:r>
              <a:rPr lang="fi-FI" b="1" dirty="0"/>
              <a:t>tiedonjako ja yhteistyö tehostuvat</a:t>
            </a:r>
            <a:r>
              <a:rPr lang="fi-FI" b="1" dirty="0" smtClean="0"/>
              <a:t>.</a:t>
            </a:r>
          </a:p>
          <a:p>
            <a:pPr lvl="1"/>
            <a:r>
              <a:rPr lang="fi-FI" b="1" dirty="0" smtClean="0"/>
              <a:t> </a:t>
            </a:r>
            <a:r>
              <a:rPr lang="fi-FI" dirty="0"/>
              <a:t>Henkilöstön </a:t>
            </a:r>
            <a:r>
              <a:rPr lang="fi-FI" dirty="0" smtClean="0"/>
              <a:t>osallistaminen tuotteistamisen </a:t>
            </a:r>
            <a:r>
              <a:rPr lang="fi-FI" dirty="0"/>
              <a:t>eri vaiheisiin sitouttaa heitä ja parantaa tiedonjakoa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625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Tuotteistamisen hyödyt 2/2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b="1" dirty="0"/>
              <a:t>Palvelun markkinointi ja myynti helpottuvat.</a:t>
            </a:r>
          </a:p>
          <a:p>
            <a:pPr lvl="1"/>
            <a:r>
              <a:rPr lang="fi-FI" dirty="0" smtClean="0"/>
              <a:t>Yhteinen </a:t>
            </a:r>
            <a:r>
              <a:rPr lang="fi-FI" dirty="0"/>
              <a:t>ymmärrys palvelusta yrityksen sisällä helpottaa ja yhdenmukaistaa palvelusta viestimistä.</a:t>
            </a:r>
          </a:p>
          <a:p>
            <a:pPr lvl="1"/>
            <a:r>
              <a:rPr lang="fi-FI" dirty="0"/>
              <a:t>Tuotteistamisen myötä syntyneet palvelukuvaukset ja muu markkinointimateriaali mahdollistavat ketterämmän markkinoinnin myös asiakkaiden suuntaan.</a:t>
            </a:r>
          </a:p>
          <a:p>
            <a:r>
              <a:rPr lang="fi-FI" dirty="0"/>
              <a:t> </a:t>
            </a:r>
            <a:r>
              <a:rPr lang="fi-FI" b="1" dirty="0"/>
              <a:t>Riippuvuuksien ja synergioiden tunnistaminen helpottuvat.</a:t>
            </a:r>
          </a:p>
          <a:p>
            <a:pPr lvl="1"/>
            <a:r>
              <a:rPr lang="fi-FI" dirty="0"/>
              <a:t>Tuotteistamisen seurauksena myös kehittyy ymmärrys palvelun roolista ja sen linkittymisestä yrityksen muihin palveluihin sekä strategiaan</a:t>
            </a:r>
            <a:r>
              <a:rPr lang="fi-FI" b="1" dirty="0"/>
              <a:t>.</a:t>
            </a:r>
          </a:p>
          <a:p>
            <a:r>
              <a:rPr lang="fi-FI" b="1" dirty="0"/>
              <a:t>Palvelun jatkokehittäminen helpottuu. </a:t>
            </a:r>
          </a:p>
          <a:p>
            <a:pPr lvl="1"/>
            <a:r>
              <a:rPr lang="fi-FI" dirty="0"/>
              <a:t>Tuotteistamisen myötä syntynyt yhteinen kieli ja ymmärrys takaavat tuotteistetun palvelun seuraaville kehittämisaskelille sujuvamman etenemisen.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802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72627-B387-4B36-999C-A18A37617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…hyödyt jatkuu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40DDA2-2948-4113-9837-2C5C8BD5A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Tuotteistaminen on laadun kehittämistä</a:t>
            </a:r>
          </a:p>
          <a:p>
            <a:r>
              <a:rPr lang="fi-FI" dirty="0"/>
              <a:t>Kun palvelut ja toimintamallit on määritelty, niiden arviointi ja seuranta on helpompaa</a:t>
            </a:r>
          </a:p>
          <a:p>
            <a:r>
              <a:rPr lang="fi-FI" dirty="0"/>
              <a:t>Jäykät ja huonosti toimivat mallit pystytään tunnistamaan, ja niitä voidaan kehittää</a:t>
            </a:r>
          </a:p>
          <a:p>
            <a:r>
              <a:rPr lang="fi-FI" dirty="0" smtClean="0"/>
              <a:t>Tuotteistaminen </a:t>
            </a:r>
            <a:r>
              <a:rPr lang="fi-FI" dirty="0"/>
              <a:t>ei estä luovaa toimintaa eikä asiakkaiden yksilöllistä kohtaamista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3574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Tuotteistamisen haasteet ja riskit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464590"/>
            <a:ext cx="10515600" cy="5005952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Asiakasnäkökulma </a:t>
            </a:r>
            <a:r>
              <a:rPr lang="fi-FI" b="1" dirty="0" smtClean="0"/>
              <a:t>hukkuu</a:t>
            </a:r>
          </a:p>
          <a:p>
            <a:pPr lvl="1"/>
            <a:r>
              <a:rPr lang="fi-FI" dirty="0" smtClean="0"/>
              <a:t>Jos </a:t>
            </a:r>
            <a:r>
              <a:rPr lang="fi-FI" dirty="0"/>
              <a:t>asiakkaiden ja henkilöstön </a:t>
            </a:r>
            <a:r>
              <a:rPr lang="fi-FI" dirty="0" smtClean="0"/>
              <a:t>osallistaminen unohtuu </a:t>
            </a:r>
            <a:r>
              <a:rPr lang="fi-FI" dirty="0"/>
              <a:t>tuotteistamisessa, on suuri vaara, ettei tuotteistettu </a:t>
            </a:r>
            <a:r>
              <a:rPr lang="fi-FI" dirty="0" smtClean="0"/>
              <a:t>palvelu enää </a:t>
            </a:r>
            <a:r>
              <a:rPr lang="fi-FI" dirty="0"/>
              <a:t>vastaa asiakkaiden tarpeisiin</a:t>
            </a:r>
            <a:r>
              <a:rPr lang="fi-FI" dirty="0" smtClean="0"/>
              <a:t>.</a:t>
            </a:r>
          </a:p>
          <a:p>
            <a:r>
              <a:rPr lang="fi-FI" b="1" dirty="0"/>
              <a:t>Tuotteistaminen koetaan uhkana. </a:t>
            </a:r>
            <a:endParaRPr lang="fi-FI" b="1" dirty="0" smtClean="0"/>
          </a:p>
          <a:p>
            <a:pPr lvl="1"/>
            <a:r>
              <a:rPr lang="fi-FI" dirty="0" smtClean="0"/>
              <a:t>Asiantuntijat </a:t>
            </a:r>
            <a:r>
              <a:rPr lang="fi-FI" dirty="0"/>
              <a:t>haluavat pitää </a:t>
            </a:r>
            <a:r>
              <a:rPr lang="fi-FI" dirty="0" smtClean="0"/>
              <a:t>kiinni hiljaisesta </a:t>
            </a:r>
            <a:r>
              <a:rPr lang="fi-FI" dirty="0"/>
              <a:t>tiedostaan ja omasta asiantuntijuudestaan, jolloin parhaita </a:t>
            </a:r>
            <a:r>
              <a:rPr lang="fi-FI" dirty="0" smtClean="0"/>
              <a:t>toimintatapoja ei </a:t>
            </a:r>
            <a:r>
              <a:rPr lang="fi-FI" dirty="0"/>
              <a:t>saada kiteytettyä palveluun.</a:t>
            </a:r>
          </a:p>
          <a:p>
            <a:r>
              <a:rPr lang="fi-FI" b="1" dirty="0" smtClean="0"/>
              <a:t>Henkilöstön </a:t>
            </a:r>
            <a:r>
              <a:rPr lang="fi-FI" b="1" dirty="0"/>
              <a:t>motivaatio surkastuu. </a:t>
            </a:r>
            <a:endParaRPr lang="fi-FI" b="1" dirty="0" smtClean="0"/>
          </a:p>
          <a:p>
            <a:pPr lvl="1"/>
            <a:r>
              <a:rPr lang="fi-FI" dirty="0" smtClean="0"/>
              <a:t>Tuotteistamisessa </a:t>
            </a:r>
            <a:r>
              <a:rPr lang="fi-FI" dirty="0"/>
              <a:t>on vaarana</a:t>
            </a:r>
            <a:r>
              <a:rPr lang="fi-FI" dirty="0" smtClean="0"/>
              <a:t>, että </a:t>
            </a:r>
            <a:r>
              <a:rPr lang="fi-FI" dirty="0"/>
              <a:t>syntyneet toimintatavat ja prosessit ovat liian tiukasti määriteltyjä </a:t>
            </a:r>
            <a:r>
              <a:rPr lang="fi-FI" dirty="0" smtClean="0"/>
              <a:t>ja joustamattomia</a:t>
            </a:r>
            <a:r>
              <a:rPr lang="fi-FI" dirty="0"/>
              <a:t>, jonka seurauksena improvisointiin ja suureen </a:t>
            </a:r>
            <a:r>
              <a:rPr lang="fi-FI" dirty="0" smtClean="0"/>
              <a:t>vapauteen tottuneiden </a:t>
            </a:r>
            <a:r>
              <a:rPr lang="fi-FI" dirty="0"/>
              <a:t>asiantuntijoiden motivaatio murentuu.</a:t>
            </a:r>
          </a:p>
          <a:p>
            <a:r>
              <a:rPr lang="fi-FI" b="1" dirty="0" smtClean="0"/>
              <a:t>Palvelusta </a:t>
            </a:r>
            <a:r>
              <a:rPr lang="fi-FI" b="1" dirty="0"/>
              <a:t>tulee liian jäykkä. </a:t>
            </a:r>
            <a:endParaRPr lang="fi-FI" b="1" dirty="0" smtClean="0"/>
          </a:p>
          <a:p>
            <a:pPr lvl="1"/>
            <a:r>
              <a:rPr lang="fi-FI" dirty="0" smtClean="0"/>
              <a:t>Tuotteistamisen </a:t>
            </a:r>
            <a:r>
              <a:rPr lang="fi-FI" dirty="0"/>
              <a:t>yksi suurimpia </a:t>
            </a:r>
            <a:r>
              <a:rPr lang="fi-FI" dirty="0" smtClean="0"/>
              <a:t>haasteita on </a:t>
            </a:r>
            <a:r>
              <a:rPr lang="fi-FI" dirty="0"/>
              <a:t>oikean tasapainon löytäminen vakioinnin ja asiakaskohtaisen </a:t>
            </a:r>
            <a:r>
              <a:rPr lang="fi-FI" dirty="0" smtClean="0"/>
              <a:t>räätälöinnin välille</a:t>
            </a:r>
            <a:r>
              <a:rPr lang="fi-FI" dirty="0"/>
              <a:t>. </a:t>
            </a:r>
            <a:endParaRPr lang="fi-FI" dirty="0" smtClean="0"/>
          </a:p>
          <a:p>
            <a:pPr lvl="1"/>
            <a:r>
              <a:rPr lang="fi-FI" dirty="0" smtClean="0"/>
              <a:t>Vaarana </a:t>
            </a:r>
            <a:r>
              <a:rPr lang="fi-FI" dirty="0"/>
              <a:t>on, että palvelusta tulee liian jäykkä (ylituotteistettu</a:t>
            </a:r>
            <a:r>
              <a:rPr lang="fi-FI" dirty="0" smtClean="0"/>
              <a:t>) ja </a:t>
            </a:r>
            <a:r>
              <a:rPr lang="fi-FI" dirty="0"/>
              <a:t>se perustuu liian yksipuoliseen näkemykseen, jolloin se ei vastaa </a:t>
            </a:r>
            <a:r>
              <a:rPr lang="fi-FI" dirty="0" smtClean="0"/>
              <a:t>asiakkaiden muuttuviin </a:t>
            </a:r>
            <a:r>
              <a:rPr lang="fi-FI" dirty="0"/>
              <a:t>tarpeisiin.</a:t>
            </a:r>
          </a:p>
          <a:p>
            <a:r>
              <a:rPr lang="fi-FI" b="1" dirty="0" smtClean="0"/>
              <a:t>Innovointi </a:t>
            </a:r>
            <a:r>
              <a:rPr lang="fi-FI" b="1" dirty="0"/>
              <a:t>kangistuu. </a:t>
            </a:r>
            <a:endParaRPr lang="fi-FI" b="1" dirty="0" smtClean="0"/>
          </a:p>
          <a:p>
            <a:pPr lvl="1"/>
            <a:r>
              <a:rPr lang="fi-FI" dirty="0" smtClean="0"/>
              <a:t>Liiallinen </a:t>
            </a:r>
            <a:r>
              <a:rPr lang="fi-FI" dirty="0"/>
              <a:t>vakiinnuttaminen voi </a:t>
            </a:r>
            <a:r>
              <a:rPr lang="fi-FI" dirty="0" smtClean="0"/>
              <a:t>estää uusien ideoiden </a:t>
            </a:r>
            <a:r>
              <a:rPr lang="fi-FI" dirty="0"/>
              <a:t>hyödyntämisen palvelujen </a:t>
            </a:r>
            <a:r>
              <a:rPr lang="fi-FI" dirty="0" smtClean="0"/>
              <a:t>kehittämisessä.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272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2746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Mitkä palvelut kannattaa tuotteistaa?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77872"/>
            <a:ext cx="10515600" cy="5594887"/>
          </a:xfrm>
        </p:spPr>
        <p:txBody>
          <a:bodyPr>
            <a:normAutofit/>
          </a:bodyPr>
          <a:lstStyle/>
          <a:p>
            <a:r>
              <a:rPr lang="fi-FI" dirty="0" smtClean="0"/>
              <a:t>Tuotteistamisella </a:t>
            </a:r>
            <a:r>
              <a:rPr lang="fi-FI" dirty="0"/>
              <a:t>on monia positiivisia ja houkuttelevia vaikutuksia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dirty="0" smtClean="0"/>
              <a:t>Se </a:t>
            </a:r>
            <a:r>
              <a:rPr lang="fi-FI" dirty="0"/>
              <a:t>ei </a:t>
            </a:r>
            <a:r>
              <a:rPr lang="fi-FI" dirty="0" smtClean="0"/>
              <a:t>kuitenkaan ole </a:t>
            </a:r>
            <a:r>
              <a:rPr lang="fi-FI" dirty="0"/>
              <a:t>ratkaisu kaikkiin </a:t>
            </a:r>
            <a:r>
              <a:rPr lang="fi-FI" dirty="0" smtClean="0"/>
              <a:t>haasteisiin</a:t>
            </a:r>
            <a:r>
              <a:rPr lang="fi-FI" dirty="0"/>
              <a:t>, vaikka sen</a:t>
            </a:r>
          </a:p>
          <a:p>
            <a:pPr marL="0" indent="0">
              <a:buNone/>
            </a:pPr>
            <a:r>
              <a:rPr lang="fi-FI" dirty="0" smtClean="0"/>
              <a:t>   </a:t>
            </a:r>
            <a:r>
              <a:rPr lang="fi-FI" dirty="0" err="1" smtClean="0"/>
              <a:t>kaikkivoipaisuuteen</a:t>
            </a:r>
            <a:r>
              <a:rPr lang="fi-FI" dirty="0" smtClean="0"/>
              <a:t> </a:t>
            </a:r>
            <a:r>
              <a:rPr lang="fi-FI" dirty="0"/>
              <a:t>tunnutaan usein uskottavan. 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Ennen </a:t>
            </a:r>
            <a:r>
              <a:rPr lang="fi-FI" dirty="0"/>
              <a:t>tuotteistamista </a:t>
            </a:r>
            <a:r>
              <a:rPr lang="fi-FI" dirty="0" smtClean="0"/>
              <a:t>kannattaa käydä </a:t>
            </a:r>
            <a:r>
              <a:rPr lang="fi-FI" dirty="0"/>
              <a:t>läpi seuraavat </a:t>
            </a:r>
            <a:r>
              <a:rPr lang="fi-FI" b="1" dirty="0"/>
              <a:t>tuotteistamiskelpoisen palvelun </a:t>
            </a:r>
            <a:r>
              <a:rPr lang="fi-FI" dirty="0" smtClean="0"/>
              <a:t>tuntomerkit:</a:t>
            </a:r>
            <a:endParaRPr lang="fi-FI" dirty="0"/>
          </a:p>
          <a:p>
            <a:pPr lvl="1"/>
            <a:r>
              <a:rPr lang="fi-FI" dirty="0" smtClean="0"/>
              <a:t>Palveluun </a:t>
            </a:r>
            <a:r>
              <a:rPr lang="fi-FI" dirty="0"/>
              <a:t>liittyy toistuva </a:t>
            </a:r>
            <a:r>
              <a:rPr lang="fi-FI" dirty="0" smtClean="0"/>
              <a:t>asiakastarve</a:t>
            </a:r>
          </a:p>
          <a:p>
            <a:pPr lvl="1"/>
            <a:r>
              <a:rPr lang="fi-FI" dirty="0" smtClean="0"/>
              <a:t>Palvelun </a:t>
            </a:r>
            <a:r>
              <a:rPr lang="fi-FI" dirty="0"/>
              <a:t>toteutuksesta löytyy toistuvia </a:t>
            </a:r>
            <a:r>
              <a:rPr lang="fi-FI" dirty="0" smtClean="0"/>
              <a:t>osia</a:t>
            </a:r>
            <a:endParaRPr lang="fi-FI" dirty="0"/>
          </a:p>
          <a:p>
            <a:pPr lvl="1"/>
            <a:r>
              <a:rPr lang="fi-FI" dirty="0" smtClean="0"/>
              <a:t>Palvelu </a:t>
            </a:r>
            <a:r>
              <a:rPr lang="fi-FI" dirty="0"/>
              <a:t>on strategian mukainen ja yrityskuvaan sopiva</a:t>
            </a:r>
          </a:p>
          <a:p>
            <a:pPr lvl="1"/>
            <a:r>
              <a:rPr lang="fi-FI" dirty="0" smtClean="0"/>
              <a:t>Palvelu </a:t>
            </a:r>
            <a:r>
              <a:rPr lang="fi-FI" dirty="0"/>
              <a:t>on, tai ainakin voisi olla taloudellisesti kannattava</a:t>
            </a:r>
          </a:p>
          <a:p>
            <a:pPr lvl="1"/>
            <a:r>
              <a:rPr lang="fi-FI" dirty="0" smtClean="0"/>
              <a:t>Palvelun </a:t>
            </a:r>
            <a:r>
              <a:rPr lang="fi-FI" dirty="0"/>
              <a:t>toteuttamiseen ja tuotteistamiseen löytyy kokemusta ja osaamista</a:t>
            </a:r>
          </a:p>
        </p:txBody>
      </p:sp>
    </p:spTree>
    <p:extLst>
      <p:ext uri="{BB962C8B-B14F-4D97-AF65-F5344CB8AC3E}">
        <p14:creationId xmlns:p14="http://schemas.microsoft.com/office/powerpoint/2010/main" val="2036608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Tuotteistamisen tavoite</a:t>
            </a:r>
            <a:br>
              <a:rPr lang="fi-FI" b="1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Tuotteistamisella </a:t>
            </a:r>
            <a:r>
              <a:rPr lang="fi-FI" dirty="0"/>
              <a:t>voidaan tavoitella monenlaisia asioita, mutta </a:t>
            </a:r>
            <a:r>
              <a:rPr lang="fi-FI" dirty="0" smtClean="0"/>
              <a:t>onnistumisen kannalta </a:t>
            </a:r>
            <a:r>
              <a:rPr lang="fi-FI" dirty="0"/>
              <a:t>on ensiarvoisen tärkeää luoda yhdessä selkeä tavoite tuotteistamiselle.</a:t>
            </a:r>
          </a:p>
          <a:p>
            <a:r>
              <a:rPr lang="fi-FI" dirty="0"/>
              <a:t>Yhdessä sopimalla tavoitteista muodostuu todennäköisemmin kaikkia </a:t>
            </a:r>
            <a:r>
              <a:rPr lang="fi-FI" dirty="0" smtClean="0"/>
              <a:t>osapuolia motivoivia.</a:t>
            </a:r>
          </a:p>
          <a:p>
            <a:r>
              <a:rPr lang="fi-FI" dirty="0" smtClean="0"/>
              <a:t> </a:t>
            </a:r>
            <a:r>
              <a:rPr lang="fi-FI" dirty="0"/>
              <a:t>Tuotteistamisen tavoitteena voi olla esimerkiksi:</a:t>
            </a:r>
          </a:p>
          <a:p>
            <a:pPr lvl="1"/>
            <a:r>
              <a:rPr lang="fi-FI" dirty="0" smtClean="0"/>
              <a:t>Palvelun </a:t>
            </a:r>
            <a:r>
              <a:rPr lang="fi-FI" dirty="0"/>
              <a:t>tuottamisen tehostaminen</a:t>
            </a:r>
          </a:p>
          <a:p>
            <a:pPr lvl="1"/>
            <a:r>
              <a:rPr lang="fi-FI" dirty="0" smtClean="0"/>
              <a:t>Markkinoinnin </a:t>
            </a:r>
            <a:r>
              <a:rPr lang="fi-FI" dirty="0"/>
              <a:t>ja myynnin tehostaminen</a:t>
            </a:r>
          </a:p>
          <a:p>
            <a:pPr lvl="1"/>
            <a:r>
              <a:rPr lang="fi-FI" dirty="0" smtClean="0"/>
              <a:t>Sisäisen </a:t>
            </a:r>
            <a:r>
              <a:rPr lang="fi-FI" dirty="0"/>
              <a:t>tiedonjaon ja yhteistyön tehostaminen</a:t>
            </a:r>
          </a:p>
          <a:p>
            <a:pPr lvl="1"/>
            <a:r>
              <a:rPr lang="fi-FI" dirty="0" smtClean="0"/>
              <a:t>Tuotteistettavan </a:t>
            </a:r>
            <a:r>
              <a:rPr lang="fi-FI" dirty="0"/>
              <a:t>palvelun roolin ymmärtäminen</a:t>
            </a:r>
          </a:p>
        </p:txBody>
      </p:sp>
    </p:spTree>
    <p:extLst>
      <p:ext uri="{BB962C8B-B14F-4D97-AF65-F5344CB8AC3E}">
        <p14:creationId xmlns:p14="http://schemas.microsoft.com/office/powerpoint/2010/main" val="2791500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1018</Words>
  <Application>Microsoft Office PowerPoint</Application>
  <PresentationFormat>Laajakuva</PresentationFormat>
  <Paragraphs>123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Työvalmennuspalveluiden tuotteistaminen</vt:lpstr>
      <vt:lpstr>Yleistä tuotteistamisesta</vt:lpstr>
      <vt:lpstr>Tuotteistamisen tasot:</vt:lpstr>
      <vt:lpstr>Tuotteistamisen hyödyt 1/2</vt:lpstr>
      <vt:lpstr>Tuotteistamisen hyödyt 2/2</vt:lpstr>
      <vt:lpstr>…hyödyt jatkuu</vt:lpstr>
      <vt:lpstr>Tuotteistamisen haasteet ja riskit</vt:lpstr>
      <vt:lpstr>Mitkä palvelut kannattaa tuotteistaa? </vt:lpstr>
      <vt:lpstr>Tuotteistamisen tavoite </vt:lpstr>
      <vt:lpstr>Tuotteistamisen tavoite voi olla myös</vt:lpstr>
      <vt:lpstr>Kun alatte tuotteistaa, pohtikaa yhdessä:</vt:lpstr>
      <vt:lpstr>Tuotteistamisprosessin muodot </vt:lpstr>
      <vt:lpstr>PowerPoint-esitys</vt:lpstr>
      <vt:lpstr>PowerPoint-esitys</vt:lpstr>
      <vt:lpstr>Lähestymisnäkökulmia tuotteistamiseen</vt:lpstr>
      <vt:lpstr>Palvelujen kehittäminen </vt:lpstr>
      <vt:lpstr>Palvelun määrittely</vt:lpstr>
      <vt:lpstr>Lähteet: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Työvalmennuspalveluiden tuotteistaminen</dc:title>
  <dc:creator>Anja Kainulainen</dc:creator>
  <cp:lastModifiedBy>Kähärä Marja-Leena</cp:lastModifiedBy>
  <cp:revision>37</cp:revision>
  <dcterms:created xsi:type="dcterms:W3CDTF">2017-12-12T18:35:31Z</dcterms:created>
  <dcterms:modified xsi:type="dcterms:W3CDTF">2021-09-07T14:28:59Z</dcterms:modified>
</cp:coreProperties>
</file>