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4" r:id="rId4"/>
    <p:sldId id="263" r:id="rId5"/>
    <p:sldId id="265" r:id="rId6"/>
    <p:sldId id="266" r:id="rId7"/>
    <p:sldId id="258" r:id="rId8"/>
    <p:sldId id="260" r:id="rId9"/>
    <p:sldId id="259" r:id="rId10"/>
    <p:sldId id="261" r:id="rId11"/>
    <p:sldId id="267" r:id="rId12"/>
    <p:sldId id="262"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1" d="100"/>
          <a:sy n="51" d="100"/>
        </p:scale>
        <p:origin x="12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9B8A7660-2A5B-4721-BD7B-C34828FD788F}" type="datetimeFigureOut">
              <a:rPr lang="fi-FI" smtClean="0"/>
              <a:t>10.1.2018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163464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9B8A7660-2A5B-4721-BD7B-C34828FD788F}" type="datetimeFigureOut">
              <a:rPr lang="fi-FI" smtClean="0"/>
              <a:t>10.1.2018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291257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9B8A7660-2A5B-4721-BD7B-C34828FD788F}" type="datetimeFigureOut">
              <a:rPr lang="fi-FI" smtClean="0"/>
              <a:t>10.1.2018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3997102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9B8A7660-2A5B-4721-BD7B-C34828FD788F}" type="datetimeFigureOut">
              <a:rPr lang="fi-FI" smtClean="0"/>
              <a:t>10.1.2018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2A0B6C-497C-4586-AC27-7DD608868D62}" type="slidenum">
              <a:rPr lang="fi-FI" smtClean="0"/>
              <a:t>‹#›</a:t>
            </a:fld>
            <a:endParaRPr lang="fi-FI"/>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21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9B8A7660-2A5B-4721-BD7B-C34828FD788F}" type="datetimeFigureOut">
              <a:rPr lang="fi-FI" smtClean="0"/>
              <a:t>10.1.2018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384095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9B8A7660-2A5B-4721-BD7B-C34828FD788F}" type="datetimeFigureOut">
              <a:rPr lang="fi-FI" smtClean="0"/>
              <a:t>10.1.2018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301452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9B8A7660-2A5B-4721-BD7B-C34828FD788F}" type="datetimeFigureOut">
              <a:rPr lang="fi-FI" smtClean="0"/>
              <a:t>10.1.2018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338146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B8A7660-2A5B-4721-BD7B-C34828FD788F}" type="datetimeFigureOut">
              <a:rPr lang="fi-FI" smtClean="0"/>
              <a:t>10.1.2018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351978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B8A7660-2A5B-4721-BD7B-C34828FD788F}" type="datetimeFigureOut">
              <a:rPr lang="fi-FI" smtClean="0"/>
              <a:t>10.1.2018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109170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B8A7660-2A5B-4721-BD7B-C34828FD788F}" type="datetimeFigureOut">
              <a:rPr lang="fi-FI" smtClean="0"/>
              <a:t>10.1.2018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296620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i-FI" smtClean="0"/>
              <a:t>Muokkaa perustyyl. napsautt.</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9B8A7660-2A5B-4721-BD7B-C34828FD788F}" type="datetimeFigureOut">
              <a:rPr lang="fi-FI" smtClean="0"/>
              <a:t>10.1.2018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282600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B8A7660-2A5B-4721-BD7B-C34828FD788F}" type="datetimeFigureOut">
              <a:rPr lang="fi-FI" smtClean="0"/>
              <a:t>10.1.2018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161754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913795" y="2912232"/>
            <a:ext cx="5107208" cy="287896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72200" y="2912232"/>
            <a:ext cx="5095357" cy="287896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9B8A7660-2A5B-4721-BD7B-C34828FD788F}" type="datetimeFigureOut">
              <a:rPr lang="fi-FI" smtClean="0"/>
              <a:t>10.1.2018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20594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9B8A7660-2A5B-4721-BD7B-C34828FD788F}" type="datetimeFigureOut">
              <a:rPr lang="fi-FI" smtClean="0"/>
              <a:t>10.1.2018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27430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A7660-2A5B-4721-BD7B-C34828FD788F}" type="datetimeFigureOut">
              <a:rPr lang="fi-FI" smtClean="0"/>
              <a:t>10.1.2018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192675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i-FI" smtClean="0"/>
              <a:t>Muokkaa perustyyl. napsautt.</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9B8A7660-2A5B-4721-BD7B-C34828FD788F}" type="datetimeFigureOut">
              <a:rPr lang="fi-FI" smtClean="0"/>
              <a:t>10.1.2018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42064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9B8A7660-2A5B-4721-BD7B-C34828FD788F}" type="datetimeFigureOut">
              <a:rPr lang="fi-FI" smtClean="0"/>
              <a:t>10.1.2018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2A0B6C-497C-4586-AC27-7DD608868D62}" type="slidenum">
              <a:rPr lang="fi-FI" smtClean="0"/>
              <a:t>‹#›</a:t>
            </a:fld>
            <a:endParaRPr lang="fi-FI"/>
          </a:p>
        </p:txBody>
      </p:sp>
    </p:spTree>
    <p:extLst>
      <p:ext uri="{BB962C8B-B14F-4D97-AF65-F5344CB8AC3E}">
        <p14:creationId xmlns:p14="http://schemas.microsoft.com/office/powerpoint/2010/main" val="279907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B8A7660-2A5B-4721-BD7B-C34828FD788F}" type="datetimeFigureOut">
              <a:rPr lang="fi-FI" smtClean="0"/>
              <a:t>10.1.2018</a:t>
            </a:fld>
            <a:endParaRPr lang="fi-FI"/>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F2A0B6C-497C-4586-AC27-7DD608868D62}" type="slidenum">
              <a:rPr lang="fi-FI" smtClean="0"/>
              <a:t>‹#›</a:t>
            </a:fld>
            <a:endParaRPr lang="fi-FI"/>
          </a:p>
        </p:txBody>
      </p:sp>
    </p:spTree>
    <p:extLst>
      <p:ext uri="{BB962C8B-B14F-4D97-AF65-F5344CB8AC3E}">
        <p14:creationId xmlns:p14="http://schemas.microsoft.com/office/powerpoint/2010/main" val="3216534706"/>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Pieni kirjoituskurssi</a:t>
            </a:r>
            <a:endParaRPr lang="fi-FI" dirty="0"/>
          </a:p>
        </p:txBody>
      </p:sp>
      <p:pic>
        <p:nvPicPr>
          <p:cNvPr id="4" name="Kuva 3"/>
          <p:cNvPicPr>
            <a:picLocks noChangeAspect="1"/>
          </p:cNvPicPr>
          <p:nvPr/>
        </p:nvPicPr>
        <p:blipFill>
          <a:blip r:embed="rId2"/>
          <a:stretch>
            <a:fillRect/>
          </a:stretch>
        </p:blipFill>
        <p:spPr>
          <a:xfrm>
            <a:off x="8362563" y="827516"/>
            <a:ext cx="2847975" cy="1743075"/>
          </a:xfrm>
          <a:prstGeom prst="rect">
            <a:avLst/>
          </a:prstGeom>
        </p:spPr>
      </p:pic>
      <p:pic>
        <p:nvPicPr>
          <p:cNvPr id="5" name="Kuva 4"/>
          <p:cNvPicPr>
            <a:picLocks noChangeAspect="1"/>
          </p:cNvPicPr>
          <p:nvPr/>
        </p:nvPicPr>
        <p:blipFill>
          <a:blip r:embed="rId3"/>
          <a:stretch>
            <a:fillRect/>
          </a:stretch>
        </p:blipFill>
        <p:spPr>
          <a:xfrm>
            <a:off x="5979383" y="741790"/>
            <a:ext cx="1847850" cy="1914525"/>
          </a:xfrm>
          <a:prstGeom prst="rect">
            <a:avLst/>
          </a:prstGeom>
        </p:spPr>
      </p:pic>
      <p:pic>
        <p:nvPicPr>
          <p:cNvPr id="6" name="Kuva 5"/>
          <p:cNvPicPr>
            <a:picLocks noChangeAspect="1"/>
          </p:cNvPicPr>
          <p:nvPr/>
        </p:nvPicPr>
        <p:blipFill>
          <a:blip r:embed="rId4"/>
          <a:stretch>
            <a:fillRect/>
          </a:stretch>
        </p:blipFill>
        <p:spPr>
          <a:xfrm>
            <a:off x="4092468" y="698927"/>
            <a:ext cx="1619250" cy="2000250"/>
          </a:xfrm>
          <a:prstGeom prst="rect">
            <a:avLst/>
          </a:prstGeom>
        </p:spPr>
      </p:pic>
      <p:pic>
        <p:nvPicPr>
          <p:cNvPr id="7" name="Kuva 6"/>
          <p:cNvPicPr>
            <a:picLocks noChangeAspect="1"/>
          </p:cNvPicPr>
          <p:nvPr/>
        </p:nvPicPr>
        <p:blipFill>
          <a:blip r:embed="rId5"/>
          <a:stretch>
            <a:fillRect/>
          </a:stretch>
        </p:blipFill>
        <p:spPr>
          <a:xfrm>
            <a:off x="916718" y="1172434"/>
            <a:ext cx="2857500" cy="1600200"/>
          </a:xfrm>
          <a:prstGeom prst="rect">
            <a:avLst/>
          </a:prstGeom>
        </p:spPr>
      </p:pic>
      <p:pic>
        <p:nvPicPr>
          <p:cNvPr id="8" name="Kuva 7"/>
          <p:cNvPicPr>
            <a:picLocks noChangeAspect="1"/>
          </p:cNvPicPr>
          <p:nvPr/>
        </p:nvPicPr>
        <p:blipFill>
          <a:blip r:embed="rId6"/>
          <a:stretch>
            <a:fillRect/>
          </a:stretch>
        </p:blipFill>
        <p:spPr>
          <a:xfrm>
            <a:off x="1011283" y="3813938"/>
            <a:ext cx="2267377" cy="2278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Kuva 8"/>
          <p:cNvPicPr>
            <a:picLocks noChangeAspect="1"/>
          </p:cNvPicPr>
          <p:nvPr/>
        </p:nvPicPr>
        <p:blipFill>
          <a:blip r:embed="rId7"/>
          <a:stretch>
            <a:fillRect/>
          </a:stretch>
        </p:blipFill>
        <p:spPr>
          <a:xfrm>
            <a:off x="8163697" y="3971475"/>
            <a:ext cx="3046841" cy="2121350"/>
          </a:xfrm>
          <a:prstGeom prst="rect">
            <a:avLst/>
          </a:prstGeom>
        </p:spPr>
      </p:pic>
      <p:pic>
        <p:nvPicPr>
          <p:cNvPr id="10" name="Kuva 9"/>
          <p:cNvPicPr>
            <a:picLocks noChangeAspect="1"/>
          </p:cNvPicPr>
          <p:nvPr/>
        </p:nvPicPr>
        <p:blipFill>
          <a:blip r:embed="rId8"/>
          <a:stretch>
            <a:fillRect/>
          </a:stretch>
        </p:blipFill>
        <p:spPr>
          <a:xfrm>
            <a:off x="4092468" y="4080304"/>
            <a:ext cx="3419231" cy="2012521"/>
          </a:xfrm>
          <a:prstGeom prst="rect">
            <a:avLst/>
          </a:prstGeom>
        </p:spPr>
      </p:pic>
    </p:spTree>
    <p:extLst>
      <p:ext uri="{BB962C8B-B14F-4D97-AF65-F5344CB8AC3E}">
        <p14:creationId xmlns:p14="http://schemas.microsoft.com/office/powerpoint/2010/main" val="122014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u="sng" dirty="0">
                <a:effectLst/>
              </a:rPr>
              <a:t>Yleistä:</a:t>
            </a:r>
            <a:r>
              <a:rPr lang="fi-FI" dirty="0">
                <a:effectLst/>
              </a:rPr>
              <a:t/>
            </a:r>
            <a:br>
              <a:rPr lang="fi-FI" dirty="0">
                <a:effectLst/>
              </a:rPr>
            </a:br>
            <a:endParaRPr lang="fi-FI" dirty="0"/>
          </a:p>
        </p:txBody>
      </p:sp>
      <p:sp>
        <p:nvSpPr>
          <p:cNvPr id="3" name="Sisällön paikkamerkki 2"/>
          <p:cNvSpPr>
            <a:spLocks noGrp="1"/>
          </p:cNvSpPr>
          <p:nvPr>
            <p:ph idx="1"/>
          </p:nvPr>
        </p:nvSpPr>
        <p:spPr>
          <a:xfrm>
            <a:off x="304194" y="1647330"/>
            <a:ext cx="11506805" cy="5077319"/>
          </a:xfrm>
        </p:spPr>
        <p:txBody>
          <a:bodyPr>
            <a:normAutofit/>
          </a:bodyPr>
          <a:lstStyle/>
          <a:p>
            <a:pPr lvl="0"/>
            <a:r>
              <a:rPr lang="fi-FI" sz="2600" dirty="0" smtClean="0">
                <a:effectLst/>
              </a:rPr>
              <a:t>jos </a:t>
            </a:r>
            <a:r>
              <a:rPr lang="fi-FI" sz="2600" dirty="0">
                <a:effectLst/>
              </a:rPr>
              <a:t>kirjoitat ns. asia-aineen, muista </a:t>
            </a:r>
            <a:r>
              <a:rPr lang="fi-FI" sz="2600" dirty="0">
                <a:solidFill>
                  <a:srgbClr val="FF0000"/>
                </a:solidFill>
                <a:effectLst/>
              </a:rPr>
              <a:t>konkretisoida</a:t>
            </a:r>
            <a:r>
              <a:rPr lang="fi-FI" sz="2600" dirty="0">
                <a:effectLst/>
              </a:rPr>
              <a:t> tekstiäsi </a:t>
            </a:r>
            <a:r>
              <a:rPr lang="fi-FI" sz="2600" dirty="0">
                <a:solidFill>
                  <a:srgbClr val="FF0000"/>
                </a:solidFill>
                <a:effectLst/>
              </a:rPr>
              <a:t>esimerkein</a:t>
            </a:r>
          </a:p>
          <a:p>
            <a:pPr lvl="0"/>
            <a:r>
              <a:rPr lang="fi-FI" sz="2600" dirty="0">
                <a:effectLst/>
              </a:rPr>
              <a:t>käsiala!</a:t>
            </a:r>
          </a:p>
          <a:p>
            <a:pPr lvl="0"/>
            <a:r>
              <a:rPr lang="fi-FI" sz="2600" dirty="0">
                <a:effectLst/>
              </a:rPr>
              <a:t>tarkkaile </a:t>
            </a:r>
            <a:r>
              <a:rPr lang="fi-FI" sz="2600" dirty="0" smtClean="0">
                <a:effectLst/>
              </a:rPr>
              <a:t>toistoa:	esim</a:t>
            </a:r>
            <a:r>
              <a:rPr lang="fi-FI" sz="2600" dirty="0">
                <a:effectLst/>
              </a:rPr>
              <a:t>. 1. </a:t>
            </a:r>
            <a:r>
              <a:rPr lang="fi-FI" sz="2600" dirty="0" smtClean="0">
                <a:effectLst/>
              </a:rPr>
              <a:t>sama </a:t>
            </a:r>
            <a:r>
              <a:rPr lang="fi-FI" sz="2600" dirty="0">
                <a:effectLst/>
              </a:rPr>
              <a:t>sana esiintyy usein lähekkäisillä </a:t>
            </a:r>
            <a:r>
              <a:rPr lang="fi-FI" sz="2600" dirty="0" smtClean="0">
                <a:effectLst/>
              </a:rPr>
              <a:t>						riveillä </a:t>
            </a:r>
            <a:r>
              <a:rPr lang="fi-FI" sz="2600" dirty="0">
                <a:effectLst/>
                <a:sym typeface="Wingdings" panose="05000000000000000000" pitchFamily="2" charset="2"/>
              </a:rPr>
              <a:t></a:t>
            </a:r>
            <a:r>
              <a:rPr lang="fi-FI" sz="2600" dirty="0">
                <a:effectLst/>
              </a:rPr>
              <a:t> </a:t>
            </a:r>
            <a:r>
              <a:rPr lang="fi-FI" sz="2600" dirty="0" smtClean="0">
                <a:effectLst/>
              </a:rPr>
              <a:t>yritä keksiä jokin </a:t>
            </a:r>
            <a:r>
              <a:rPr lang="fi-FI" sz="2600" dirty="0">
                <a:effectLst/>
              </a:rPr>
              <a:t>toinen </a:t>
            </a:r>
            <a:r>
              <a:rPr lang="fi-FI" sz="2600" dirty="0" smtClean="0">
                <a:effectLst/>
              </a:rPr>
              <a:t>tapa 						ilmaista </a:t>
            </a:r>
            <a:r>
              <a:rPr lang="fi-FI" sz="2600" dirty="0">
                <a:effectLst/>
              </a:rPr>
              <a:t>asia</a:t>
            </a:r>
          </a:p>
          <a:p>
            <a:pPr marL="0" indent="0">
              <a:buNone/>
            </a:pPr>
            <a:r>
              <a:rPr lang="fi-FI" sz="2600" dirty="0" smtClean="0">
                <a:effectLst/>
              </a:rPr>
              <a:t>		</a:t>
            </a:r>
            <a:r>
              <a:rPr lang="fi-FI" sz="2600" dirty="0" smtClean="0">
                <a:effectLst/>
              </a:rPr>
              <a:t>		esim</a:t>
            </a:r>
            <a:r>
              <a:rPr lang="fi-FI" sz="2600" dirty="0">
                <a:effectLst/>
              </a:rPr>
              <a:t>. </a:t>
            </a:r>
            <a:r>
              <a:rPr lang="fi-FI" sz="2600" dirty="0" smtClean="0">
                <a:effectLst/>
              </a:rPr>
              <a:t>2. teksti </a:t>
            </a:r>
            <a:r>
              <a:rPr lang="fi-FI" sz="2600" dirty="0">
                <a:effectLst/>
              </a:rPr>
              <a:t>vaikuttaa yksitoikkoiselta, koska </a:t>
            </a:r>
            <a:r>
              <a:rPr lang="fi-FI" sz="2600" dirty="0" smtClean="0">
                <a:effectLst/>
              </a:rPr>
              <a:t>						virkkeet ovat </a:t>
            </a:r>
            <a:r>
              <a:rPr lang="fi-FI" sz="2600" dirty="0">
                <a:effectLst/>
              </a:rPr>
              <a:t>niin </a:t>
            </a:r>
            <a:r>
              <a:rPr lang="fi-FI" sz="2600" dirty="0" smtClean="0">
                <a:effectLst/>
              </a:rPr>
              <a:t>samanlaisia </a:t>
            </a:r>
            <a:r>
              <a:rPr lang="fi-FI" sz="2600" dirty="0">
                <a:effectLst/>
                <a:sym typeface="Wingdings" panose="05000000000000000000" pitchFamily="2" charset="2"/>
              </a:rPr>
              <a:t></a:t>
            </a:r>
            <a:r>
              <a:rPr lang="fi-FI" sz="2600" dirty="0">
                <a:effectLst/>
              </a:rPr>
              <a:t> </a:t>
            </a:r>
            <a:r>
              <a:rPr lang="fi-FI" sz="2600" dirty="0" smtClean="0">
                <a:effectLst/>
              </a:rPr>
              <a:t>vaihtele 						virkkeitten </a:t>
            </a:r>
            <a:r>
              <a:rPr lang="fi-FI" sz="2600" dirty="0">
                <a:effectLst/>
              </a:rPr>
              <a:t>pituutta</a:t>
            </a:r>
          </a:p>
          <a:p>
            <a:endParaRPr lang="fi-FI" dirty="0"/>
          </a:p>
        </p:txBody>
      </p:sp>
    </p:spTree>
    <p:extLst>
      <p:ext uri="{BB962C8B-B14F-4D97-AF65-F5344CB8AC3E}">
        <p14:creationId xmlns:p14="http://schemas.microsoft.com/office/powerpoint/2010/main" val="27300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800100"/>
            <a:ext cx="10353762" cy="4991100"/>
          </a:xfrm>
        </p:spPr>
        <p:txBody>
          <a:bodyPr>
            <a:normAutofit/>
          </a:bodyPr>
          <a:lstStyle/>
          <a:p>
            <a:pPr lvl="0"/>
            <a:r>
              <a:rPr lang="fi-FI" sz="3200" dirty="0">
                <a:effectLst/>
              </a:rPr>
              <a:t>vältä poukkoilua asiasta toiseen (suunnittele kirjoituksesi rakenne etukäteen</a:t>
            </a:r>
            <a:r>
              <a:rPr lang="fi-FI" sz="3200" dirty="0" smtClean="0">
                <a:effectLst/>
              </a:rPr>
              <a:t>)</a:t>
            </a:r>
          </a:p>
          <a:p>
            <a:pPr marL="0" lvl="0" indent="0">
              <a:buNone/>
            </a:pPr>
            <a:endParaRPr lang="fi-FI" sz="3200" dirty="0">
              <a:effectLst/>
            </a:endParaRPr>
          </a:p>
          <a:p>
            <a:pPr lvl="0"/>
            <a:r>
              <a:rPr lang="fi-FI" sz="3200" dirty="0">
                <a:effectLst/>
              </a:rPr>
              <a:t>vältä myös kuluneita aloituksia (esim. </a:t>
            </a:r>
            <a:r>
              <a:rPr lang="fi-FI" sz="3200" i="1" dirty="0">
                <a:solidFill>
                  <a:srgbClr val="FF0000"/>
                </a:solidFill>
                <a:effectLst/>
              </a:rPr>
              <a:t>Jo muinaiset kreikkalaiset</a:t>
            </a:r>
            <a:r>
              <a:rPr lang="fi-FI" sz="3200" dirty="0">
                <a:solidFill>
                  <a:srgbClr val="FF0000"/>
                </a:solidFill>
                <a:effectLst/>
              </a:rPr>
              <a:t>… / </a:t>
            </a:r>
            <a:r>
              <a:rPr lang="fi-FI" sz="3200" i="1" dirty="0">
                <a:solidFill>
                  <a:srgbClr val="FF0000"/>
                </a:solidFill>
                <a:effectLst/>
              </a:rPr>
              <a:t>Viime aikoina on keskusteltu</a:t>
            </a:r>
            <a:r>
              <a:rPr lang="fi-FI" sz="3200" dirty="0">
                <a:solidFill>
                  <a:srgbClr val="FF0000"/>
                </a:solidFill>
                <a:effectLst/>
              </a:rPr>
              <a:t>…</a:t>
            </a:r>
            <a:r>
              <a:rPr lang="fi-FI" sz="3200" dirty="0">
                <a:effectLst/>
              </a:rPr>
              <a:t>) ja lopetuksia (esim. </a:t>
            </a:r>
            <a:r>
              <a:rPr lang="fi-FI" sz="3200" i="1" dirty="0">
                <a:solidFill>
                  <a:srgbClr val="FF0000"/>
                </a:solidFill>
                <a:effectLst/>
              </a:rPr>
              <a:t>Toivottavasti tämä ongelma saadaan </a:t>
            </a:r>
            <a:r>
              <a:rPr lang="fi-FI" sz="3200" i="1" dirty="0" smtClean="0">
                <a:solidFill>
                  <a:srgbClr val="FF0000"/>
                </a:solidFill>
                <a:effectLst/>
              </a:rPr>
              <a:t>ratkaistua. Se </a:t>
            </a:r>
            <a:r>
              <a:rPr lang="fi-FI" sz="3200" i="1" smtClean="0">
                <a:solidFill>
                  <a:srgbClr val="FF0000"/>
                </a:solidFill>
                <a:effectLst/>
              </a:rPr>
              <a:t>olikin ollut vain </a:t>
            </a:r>
            <a:r>
              <a:rPr lang="fi-FI" sz="3200" i="1" dirty="0" smtClean="0">
                <a:solidFill>
                  <a:srgbClr val="FF0000"/>
                </a:solidFill>
                <a:effectLst/>
              </a:rPr>
              <a:t>unta.</a:t>
            </a:r>
            <a:r>
              <a:rPr lang="fi-FI" sz="3200" dirty="0" smtClean="0">
                <a:effectLst/>
              </a:rPr>
              <a:t>)</a:t>
            </a:r>
            <a:endParaRPr lang="fi-FI" sz="3200" dirty="0">
              <a:effectLst/>
            </a:endParaRPr>
          </a:p>
          <a:p>
            <a:endParaRPr lang="fi-FI" dirty="0"/>
          </a:p>
        </p:txBody>
      </p:sp>
    </p:spTree>
    <p:extLst>
      <p:ext uri="{BB962C8B-B14F-4D97-AF65-F5344CB8AC3E}">
        <p14:creationId xmlns:p14="http://schemas.microsoft.com/office/powerpoint/2010/main" val="41397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effectLst/>
              </a:rPr>
              <a:t>Tarkista, </a:t>
            </a:r>
            <a:br>
              <a:rPr lang="fi-FI" dirty="0">
                <a:effectLst/>
              </a:rPr>
            </a:br>
            <a:endParaRPr lang="fi-FI" dirty="0"/>
          </a:p>
        </p:txBody>
      </p:sp>
      <p:sp>
        <p:nvSpPr>
          <p:cNvPr id="3" name="Sisällön paikkamerkki 2"/>
          <p:cNvSpPr>
            <a:spLocks noGrp="1"/>
          </p:cNvSpPr>
          <p:nvPr>
            <p:ph idx="1"/>
          </p:nvPr>
        </p:nvSpPr>
        <p:spPr/>
        <p:txBody>
          <a:bodyPr/>
          <a:lstStyle/>
          <a:p>
            <a:pPr lvl="0"/>
            <a:r>
              <a:rPr lang="fi-FI" sz="3200" b="1" dirty="0" smtClean="0">
                <a:effectLst/>
              </a:rPr>
              <a:t>että </a:t>
            </a:r>
            <a:r>
              <a:rPr lang="fi-FI" sz="3200" b="1" dirty="0">
                <a:effectLst/>
              </a:rPr>
              <a:t>yhdyssanat, alkukirjaimet ja välimerkit ovat kunnossa</a:t>
            </a:r>
            <a:endParaRPr lang="fi-FI" sz="3200" dirty="0">
              <a:effectLst/>
            </a:endParaRPr>
          </a:p>
          <a:p>
            <a:pPr lvl="0"/>
            <a:r>
              <a:rPr lang="fi-FI" sz="3200" b="1" dirty="0">
                <a:effectLst/>
              </a:rPr>
              <a:t>että kirjoitelmassa on oma nimesi ja kirjoitelman otsikko</a:t>
            </a:r>
            <a:endParaRPr lang="fi-FI" sz="3200" dirty="0">
              <a:effectLst/>
            </a:endParaRPr>
          </a:p>
          <a:p>
            <a:pPr lvl="0"/>
            <a:r>
              <a:rPr lang="fi-FI" sz="3200" b="1" dirty="0">
                <a:effectLst/>
              </a:rPr>
              <a:t>että muistanut tehdä kappalejaon ja sisennykset</a:t>
            </a:r>
            <a:endParaRPr lang="fi-FI" sz="3200" dirty="0">
              <a:effectLst/>
            </a:endParaRPr>
          </a:p>
          <a:p>
            <a:pPr marL="0" indent="0">
              <a:buNone/>
            </a:pPr>
            <a:endParaRPr lang="fi-FI" dirty="0"/>
          </a:p>
        </p:txBody>
      </p:sp>
    </p:spTree>
    <p:extLst>
      <p:ext uri="{BB962C8B-B14F-4D97-AF65-F5344CB8AC3E}">
        <p14:creationId xmlns:p14="http://schemas.microsoft.com/office/powerpoint/2010/main" val="98656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Ennen kuin aloitat:</a:t>
            </a:r>
            <a:endParaRPr lang="fi-FI" dirty="0"/>
          </a:p>
        </p:txBody>
      </p:sp>
      <p:sp>
        <p:nvSpPr>
          <p:cNvPr id="3" name="Sisällön paikkamerkki 2"/>
          <p:cNvSpPr>
            <a:spLocks noGrp="1"/>
          </p:cNvSpPr>
          <p:nvPr>
            <p:ph idx="1"/>
          </p:nvPr>
        </p:nvSpPr>
        <p:spPr>
          <a:xfrm>
            <a:off x="913794" y="2096064"/>
            <a:ext cx="10878155" cy="3695136"/>
          </a:xfrm>
        </p:spPr>
        <p:txBody>
          <a:bodyPr/>
          <a:lstStyle/>
          <a:p>
            <a:r>
              <a:rPr lang="fi-FI" sz="2400" dirty="0"/>
              <a:t>Ennen kuin alat kirjoittaa ainetta, on hyvä hahmotella tekstin rakennetta erilliselle paperille esim. luetelmaviivoin tai ideakartan avulla.</a:t>
            </a:r>
          </a:p>
          <a:p>
            <a:endParaRPr lang="fi-FI" dirty="0"/>
          </a:p>
        </p:txBody>
      </p:sp>
      <p:pic>
        <p:nvPicPr>
          <p:cNvPr id="4" name="Kuva 3"/>
          <p:cNvPicPr>
            <a:picLocks noChangeAspect="1"/>
          </p:cNvPicPr>
          <p:nvPr/>
        </p:nvPicPr>
        <p:blipFill>
          <a:blip r:embed="rId2"/>
          <a:stretch>
            <a:fillRect/>
          </a:stretch>
        </p:blipFill>
        <p:spPr>
          <a:xfrm>
            <a:off x="8509686" y="3406170"/>
            <a:ext cx="3087383" cy="2813270"/>
          </a:xfrm>
          <a:prstGeom prst="rect">
            <a:avLst/>
          </a:prstGeom>
        </p:spPr>
      </p:pic>
      <p:pic>
        <p:nvPicPr>
          <p:cNvPr id="5" name="Kuva 4"/>
          <p:cNvPicPr>
            <a:picLocks noChangeAspect="1"/>
          </p:cNvPicPr>
          <p:nvPr/>
        </p:nvPicPr>
        <p:blipFill>
          <a:blip r:embed="rId3"/>
          <a:stretch>
            <a:fillRect/>
          </a:stretch>
        </p:blipFill>
        <p:spPr>
          <a:xfrm>
            <a:off x="4375174" y="3406171"/>
            <a:ext cx="3805000" cy="2813270"/>
          </a:xfrm>
          <a:prstGeom prst="rect">
            <a:avLst/>
          </a:prstGeom>
        </p:spPr>
      </p:pic>
      <p:pic>
        <p:nvPicPr>
          <p:cNvPr id="6" name="Kuva 5"/>
          <p:cNvPicPr>
            <a:picLocks noChangeAspect="1"/>
          </p:cNvPicPr>
          <p:nvPr/>
        </p:nvPicPr>
        <p:blipFill>
          <a:blip r:embed="rId4"/>
          <a:stretch>
            <a:fillRect/>
          </a:stretch>
        </p:blipFill>
        <p:spPr>
          <a:xfrm>
            <a:off x="684623" y="3406170"/>
            <a:ext cx="3525795" cy="2813270"/>
          </a:xfrm>
          <a:prstGeom prst="rect">
            <a:avLst/>
          </a:prstGeom>
        </p:spPr>
      </p:pic>
    </p:spTree>
    <p:extLst>
      <p:ext uri="{BB962C8B-B14F-4D97-AF65-F5344CB8AC3E}">
        <p14:creationId xmlns:p14="http://schemas.microsoft.com/office/powerpoint/2010/main" val="325986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effectLst/>
              </a:rPr>
              <a:t>ALOITTAMINEN JA LOPETTAMINEN</a:t>
            </a:r>
            <a:br>
              <a:rPr lang="fi-FI" dirty="0">
                <a:effectLst/>
              </a:rPr>
            </a:br>
            <a:endParaRPr lang="fi-FI" dirty="0"/>
          </a:p>
        </p:txBody>
      </p:sp>
      <p:sp>
        <p:nvSpPr>
          <p:cNvPr id="3" name="Sisällön paikkamerkki 2"/>
          <p:cNvSpPr>
            <a:spLocks noGrp="1"/>
          </p:cNvSpPr>
          <p:nvPr>
            <p:ph idx="1"/>
          </p:nvPr>
        </p:nvSpPr>
        <p:spPr>
          <a:xfrm>
            <a:off x="913795" y="1388533"/>
            <a:ext cx="10353762" cy="5469467"/>
          </a:xfrm>
        </p:spPr>
        <p:txBody>
          <a:bodyPr>
            <a:normAutofit/>
          </a:bodyPr>
          <a:lstStyle/>
          <a:p>
            <a:r>
              <a:rPr lang="fi-FI" sz="2400" b="1" dirty="0" smtClean="0">
                <a:solidFill>
                  <a:srgbClr val="FF0000"/>
                </a:solidFill>
                <a:effectLst/>
              </a:rPr>
              <a:t>MITEN </a:t>
            </a:r>
            <a:r>
              <a:rPr lang="fi-FI" sz="2400" b="1" dirty="0">
                <a:solidFill>
                  <a:srgbClr val="FF0000"/>
                </a:solidFill>
                <a:effectLst/>
              </a:rPr>
              <a:t>LUKIJAN</a:t>
            </a:r>
            <a:r>
              <a:rPr lang="fi-FI" sz="2400" dirty="0">
                <a:solidFill>
                  <a:srgbClr val="FF0000"/>
                </a:solidFill>
                <a:effectLst/>
              </a:rPr>
              <a:t> saa kiinnostumaan tekstistä? </a:t>
            </a:r>
            <a:r>
              <a:rPr lang="fi-FI" sz="2400" dirty="0">
                <a:effectLst/>
              </a:rPr>
              <a:t>Onko hyvä mennä aloituksessa suoraan asiaan vai kirjoittaa yksityiskohdasta, joka johdattelee aiheeseen?</a:t>
            </a:r>
          </a:p>
          <a:p>
            <a:r>
              <a:rPr lang="fi-FI" sz="2400" dirty="0">
                <a:effectLst/>
              </a:rPr>
              <a:t>Oli aihe mikä tahansa, teksti tarvitsee </a:t>
            </a:r>
            <a:r>
              <a:rPr lang="fi-FI" sz="2400" b="1" dirty="0">
                <a:solidFill>
                  <a:srgbClr val="FF0000"/>
                </a:solidFill>
                <a:effectLst/>
              </a:rPr>
              <a:t>aloituksen</a:t>
            </a:r>
            <a:r>
              <a:rPr lang="fi-FI" sz="2400" dirty="0">
                <a:effectLst/>
              </a:rPr>
              <a:t>. Aloituksen pitää saada lukija tarttumaan tekstiin, kiinnostumaan asiasta ja lukemaan teksti kokonaan.</a:t>
            </a:r>
          </a:p>
          <a:p>
            <a:r>
              <a:rPr lang="fi-FI" sz="2400" dirty="0">
                <a:effectLst/>
              </a:rPr>
              <a:t>Joskus tekstilaji ohjaa sitä, millainen aloituksen tulee olla. Kirje aloitetaan yleensä puhuttelulla: ”Arvoisa vastaanottaja!” tai ”Hei, äiti!”. Vanhat sadut alkavat usein tutuilla sanoilla ”Olipa kerran”.</a:t>
            </a:r>
          </a:p>
          <a:p>
            <a:r>
              <a:rPr lang="fi-FI" sz="2400" dirty="0">
                <a:effectLst/>
              </a:rPr>
              <a:t>Yleensä kirjoittaja saa kuitenkin varsin vapaasti päättää, millaisen aloituskappaleen tekstiinsä kirjoittaa. </a:t>
            </a:r>
            <a:endParaRPr lang="fi-FI" sz="2400" dirty="0"/>
          </a:p>
        </p:txBody>
      </p:sp>
    </p:spTree>
    <p:extLst>
      <p:ext uri="{BB962C8B-B14F-4D97-AF65-F5344CB8AC3E}">
        <p14:creationId xmlns:p14="http://schemas.microsoft.com/office/powerpoint/2010/main" val="191002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95" y="323850"/>
            <a:ext cx="10353761" cy="1326321"/>
          </a:xfrm>
        </p:spPr>
        <p:txBody>
          <a:bodyPr/>
          <a:lstStyle/>
          <a:p>
            <a:r>
              <a:rPr lang="fi-FI" dirty="0">
                <a:effectLst/>
              </a:rPr>
              <a:t>ALOITUSTAPOJA</a:t>
            </a:r>
            <a:br>
              <a:rPr lang="fi-FI" dirty="0">
                <a:effectLst/>
              </a:rPr>
            </a:br>
            <a:endParaRPr lang="fi-FI" dirty="0"/>
          </a:p>
        </p:txBody>
      </p:sp>
      <p:sp>
        <p:nvSpPr>
          <p:cNvPr id="3" name="Sisällön paikkamerkki 2"/>
          <p:cNvSpPr>
            <a:spLocks noGrp="1"/>
          </p:cNvSpPr>
          <p:nvPr>
            <p:ph idx="1"/>
          </p:nvPr>
        </p:nvSpPr>
        <p:spPr>
          <a:xfrm>
            <a:off x="913795" y="1009650"/>
            <a:ext cx="10353762" cy="5458883"/>
          </a:xfrm>
        </p:spPr>
        <p:txBody>
          <a:bodyPr>
            <a:normAutofit fontScale="92500" lnSpcReduction="20000"/>
          </a:bodyPr>
          <a:lstStyle/>
          <a:p>
            <a:pPr lvl="0"/>
            <a:r>
              <a:rPr lang="fi-FI" sz="2400" dirty="0" smtClean="0">
                <a:solidFill>
                  <a:srgbClr val="FF0000"/>
                </a:solidFill>
                <a:effectLst/>
              </a:rPr>
              <a:t>MÄÄRITELMÄ</a:t>
            </a:r>
            <a:r>
              <a:rPr lang="fi-FI" sz="2400" dirty="0">
                <a:effectLst/>
              </a:rPr>
              <a:t>: </a:t>
            </a:r>
            <a:r>
              <a:rPr lang="fi-FI" sz="2400" i="1" dirty="0">
                <a:effectLst/>
              </a:rPr>
              <a:t>Peppi Pitkätossu on yksi suosituimmista lastenkirjojen päähenkilöistä kautta aikojen.</a:t>
            </a:r>
            <a:endParaRPr lang="fi-FI" sz="2400" dirty="0">
              <a:effectLst/>
            </a:endParaRPr>
          </a:p>
          <a:p>
            <a:pPr lvl="0"/>
            <a:r>
              <a:rPr lang="fi-FI" sz="2400" dirty="0">
                <a:solidFill>
                  <a:srgbClr val="FF0000"/>
                </a:solidFill>
                <a:effectLst/>
              </a:rPr>
              <a:t>KYSYMYS</a:t>
            </a:r>
            <a:r>
              <a:rPr lang="fi-FI" sz="2400" dirty="0">
                <a:effectLst/>
              </a:rPr>
              <a:t>: </a:t>
            </a:r>
            <a:r>
              <a:rPr lang="fi-FI" sz="2400" i="1" dirty="0">
                <a:effectLst/>
              </a:rPr>
              <a:t>Jokainen muistaa Peppi Pitkätossun, mutta mikä on hänen hevosensa nimi?</a:t>
            </a:r>
            <a:endParaRPr lang="fi-FI" sz="2400" dirty="0">
              <a:effectLst/>
            </a:endParaRPr>
          </a:p>
          <a:p>
            <a:pPr lvl="0"/>
            <a:r>
              <a:rPr lang="fi-FI" sz="2400" dirty="0">
                <a:solidFill>
                  <a:srgbClr val="FF0000"/>
                </a:solidFill>
                <a:effectLst/>
              </a:rPr>
              <a:t>VÄITE</a:t>
            </a:r>
            <a:r>
              <a:rPr lang="fi-FI" sz="2400" dirty="0">
                <a:effectLst/>
              </a:rPr>
              <a:t>: </a:t>
            </a:r>
            <a:r>
              <a:rPr lang="fi-FI" sz="2400" i="1" dirty="0">
                <a:effectLst/>
              </a:rPr>
              <a:t>Suomesta tuskin löytyy lasta, joka ei tiedä, kuka on Peppi Pitkätossu.</a:t>
            </a:r>
            <a:endParaRPr lang="fi-FI" sz="2400" dirty="0">
              <a:effectLst/>
            </a:endParaRPr>
          </a:p>
          <a:p>
            <a:pPr lvl="0"/>
            <a:r>
              <a:rPr lang="fi-FI" sz="2400" dirty="0">
                <a:solidFill>
                  <a:srgbClr val="FF0000"/>
                </a:solidFill>
                <a:effectLst/>
              </a:rPr>
              <a:t>KUVAUS</a:t>
            </a:r>
            <a:r>
              <a:rPr lang="fi-FI" sz="2400" dirty="0">
                <a:effectLst/>
              </a:rPr>
              <a:t>: </a:t>
            </a:r>
            <a:r>
              <a:rPr lang="fi-FI" sz="2400" i="1" dirty="0">
                <a:effectLst/>
              </a:rPr>
              <a:t>Hiukan ränsistyneen huvilan kuistilla seisoo täplikäs hevonen ja villiintyneen puutarhan keskellä päärynäpuussa istuu tyttö, jonka tulipunainen tukka on sidottu kahdelle tiukalle palmikolle.</a:t>
            </a:r>
            <a:endParaRPr lang="fi-FI" sz="2400" dirty="0">
              <a:effectLst/>
            </a:endParaRPr>
          </a:p>
          <a:p>
            <a:pPr lvl="0"/>
            <a:r>
              <a:rPr lang="fi-FI" sz="2400" dirty="0">
                <a:solidFill>
                  <a:srgbClr val="FF0000"/>
                </a:solidFill>
                <a:effectLst/>
              </a:rPr>
              <a:t>LAINAUS</a:t>
            </a:r>
            <a:r>
              <a:rPr lang="fi-FI" sz="2400" dirty="0">
                <a:effectLst/>
              </a:rPr>
              <a:t>: </a:t>
            </a:r>
            <a:r>
              <a:rPr lang="fi-FI" sz="2400" i="1" dirty="0">
                <a:effectLst/>
              </a:rPr>
              <a:t>Kaikki on </a:t>
            </a:r>
            <a:r>
              <a:rPr lang="fi-FI" sz="2400" i="1" dirty="0" err="1">
                <a:effectLst/>
              </a:rPr>
              <a:t>vinksin</a:t>
            </a:r>
            <a:r>
              <a:rPr lang="fi-FI" sz="2400" i="1" dirty="0">
                <a:effectLst/>
              </a:rPr>
              <a:t> </a:t>
            </a:r>
            <a:r>
              <a:rPr lang="fi-FI" sz="2400" i="1" dirty="0" err="1">
                <a:effectLst/>
              </a:rPr>
              <a:t>vonksin</a:t>
            </a:r>
            <a:r>
              <a:rPr lang="fi-FI" sz="2400" i="1" dirty="0">
                <a:effectLst/>
              </a:rPr>
              <a:t> tai ainakin heikun keikun”, sanotaan tutussa lastenlaulussa.</a:t>
            </a:r>
            <a:endParaRPr lang="fi-FI" sz="2400" dirty="0">
              <a:effectLst/>
            </a:endParaRPr>
          </a:p>
          <a:p>
            <a:pPr lvl="0"/>
            <a:r>
              <a:rPr lang="fi-FI" sz="2400" dirty="0">
                <a:solidFill>
                  <a:srgbClr val="FF0000"/>
                </a:solidFill>
                <a:effectLst/>
              </a:rPr>
              <a:t>ESIMERKKI</a:t>
            </a:r>
            <a:r>
              <a:rPr lang="fi-FI" sz="2400" dirty="0">
                <a:effectLst/>
              </a:rPr>
              <a:t>: </a:t>
            </a:r>
            <a:r>
              <a:rPr lang="fi-FI" sz="2400" i="1" dirty="0">
                <a:effectLst/>
              </a:rPr>
              <a:t>Viisivuotiaana tutkin Peppi Pitkätossu -kirjan kuvaa, jossa rosvot juoksivat katonharjaa pitkin. Olin riemuissani siitä, että lapsi – ja vieläpä tyttö – kykeni ajamaan vaaralliset rosvot pakosalle.</a:t>
            </a:r>
            <a:r>
              <a:rPr lang="fi-FI" sz="2400" dirty="0">
                <a:effectLst/>
              </a:rPr>
              <a:t> </a:t>
            </a:r>
          </a:p>
          <a:p>
            <a:endParaRPr lang="fi-FI" dirty="0"/>
          </a:p>
        </p:txBody>
      </p:sp>
    </p:spTree>
    <p:extLst>
      <p:ext uri="{BB962C8B-B14F-4D97-AF65-F5344CB8AC3E}">
        <p14:creationId xmlns:p14="http://schemas.microsoft.com/office/powerpoint/2010/main" val="406937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Lopetus</a:t>
            </a:r>
            <a:endParaRPr lang="fi-FI" dirty="0"/>
          </a:p>
        </p:txBody>
      </p:sp>
      <p:sp>
        <p:nvSpPr>
          <p:cNvPr id="3" name="Sisällön paikkamerkki 2"/>
          <p:cNvSpPr>
            <a:spLocks noGrp="1"/>
          </p:cNvSpPr>
          <p:nvPr>
            <p:ph idx="1"/>
          </p:nvPr>
        </p:nvSpPr>
        <p:spPr>
          <a:xfrm>
            <a:off x="913795" y="2096063"/>
            <a:ext cx="10353762" cy="4338603"/>
          </a:xfrm>
        </p:spPr>
        <p:txBody>
          <a:bodyPr>
            <a:normAutofit/>
          </a:bodyPr>
          <a:lstStyle/>
          <a:p>
            <a:r>
              <a:rPr lang="fi-FI" sz="2800" dirty="0">
                <a:effectLst/>
              </a:rPr>
              <a:t>Aloituksen lisäksi teksti tarvitsee </a:t>
            </a:r>
            <a:r>
              <a:rPr lang="fi-FI" sz="2800" b="1" dirty="0">
                <a:effectLst/>
              </a:rPr>
              <a:t>lopetuksen</a:t>
            </a:r>
            <a:r>
              <a:rPr lang="fi-FI" sz="2800" dirty="0">
                <a:effectLst/>
              </a:rPr>
              <a:t>. Lopetuksen tarkoituksena on päättää teksti harkitusti. Lopetuksessa ei enää tuoda esiin uutta asiaa, vaan siinä tehdään usein jonkinlainen kooste jo käsitellyistä asioista.</a:t>
            </a:r>
          </a:p>
          <a:p>
            <a:r>
              <a:rPr lang="fi-FI" sz="2800" dirty="0">
                <a:effectLst/>
              </a:rPr>
              <a:t>Joissakin tekstilajeissa lopetus on aina samankaltainen. Sadut päättyvät sanoihin ”sen pituinen se”, ja kirjeen loppuun kuuluvat toivotukset ja lähettäjän nimi. </a:t>
            </a:r>
            <a:endParaRPr lang="fi-FI" sz="2800" b="1" dirty="0"/>
          </a:p>
        </p:txBody>
      </p:sp>
    </p:spTree>
    <p:extLst>
      <p:ext uri="{BB962C8B-B14F-4D97-AF65-F5344CB8AC3E}">
        <p14:creationId xmlns:p14="http://schemas.microsoft.com/office/powerpoint/2010/main" val="286626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95" y="285750"/>
            <a:ext cx="10353761" cy="1326321"/>
          </a:xfrm>
        </p:spPr>
        <p:txBody>
          <a:bodyPr/>
          <a:lstStyle/>
          <a:p>
            <a:r>
              <a:rPr lang="fi-FI" dirty="0">
                <a:effectLst/>
              </a:rPr>
              <a:t>LOPETUSTAPOJA</a:t>
            </a:r>
            <a:br>
              <a:rPr lang="fi-FI" dirty="0">
                <a:effectLst/>
              </a:rPr>
            </a:br>
            <a:endParaRPr lang="fi-FI" dirty="0"/>
          </a:p>
        </p:txBody>
      </p:sp>
      <p:sp>
        <p:nvSpPr>
          <p:cNvPr id="3" name="Sisällön paikkamerkki 2"/>
          <p:cNvSpPr>
            <a:spLocks noGrp="1"/>
          </p:cNvSpPr>
          <p:nvPr>
            <p:ph idx="1"/>
          </p:nvPr>
        </p:nvSpPr>
        <p:spPr>
          <a:xfrm>
            <a:off x="913794" y="1047750"/>
            <a:ext cx="11144855" cy="5486400"/>
          </a:xfrm>
        </p:spPr>
        <p:txBody>
          <a:bodyPr>
            <a:noAutofit/>
          </a:bodyPr>
          <a:lstStyle/>
          <a:p>
            <a:pPr lvl="0"/>
            <a:r>
              <a:rPr lang="fi-FI" sz="2400" dirty="0" smtClean="0">
                <a:solidFill>
                  <a:srgbClr val="FF0000"/>
                </a:solidFill>
                <a:effectLst/>
              </a:rPr>
              <a:t>KOOSTE </a:t>
            </a:r>
            <a:r>
              <a:rPr lang="fi-FI" sz="2400" dirty="0">
                <a:solidFill>
                  <a:srgbClr val="FF0000"/>
                </a:solidFill>
                <a:effectLst/>
              </a:rPr>
              <a:t>JO KERROTUSTA</a:t>
            </a:r>
            <a:r>
              <a:rPr lang="fi-FI" sz="2400" dirty="0">
                <a:effectLst/>
              </a:rPr>
              <a:t>: </a:t>
            </a:r>
            <a:r>
              <a:rPr lang="fi-FI" sz="2400" i="1" dirty="0">
                <a:effectLst/>
              </a:rPr>
              <a:t>Peppi on anarkistinen hahmo, voimakas ja itsenäinen tyttö, joka elää ilman vanhempiaan. Hän on rehellinen ja oikeudentajuinen eikä niuhota turhasta. Hänellä on myös herkkä ja koskettava puoli. Eipä ihme, että Peppi on pysynyt suosittuna läpi vuosikymmenten.</a:t>
            </a:r>
            <a:endParaRPr lang="fi-FI" sz="2400" dirty="0">
              <a:effectLst/>
            </a:endParaRPr>
          </a:p>
          <a:p>
            <a:pPr lvl="0"/>
            <a:r>
              <a:rPr lang="fi-FI" sz="2400" dirty="0">
                <a:solidFill>
                  <a:srgbClr val="FF0000"/>
                </a:solidFill>
                <a:effectLst/>
              </a:rPr>
              <a:t>VIITTAUS ALKUUN</a:t>
            </a:r>
            <a:r>
              <a:rPr lang="fi-FI" sz="2400" dirty="0">
                <a:effectLst/>
              </a:rPr>
              <a:t>: </a:t>
            </a:r>
            <a:r>
              <a:rPr lang="fi-FI" sz="2400" i="1" dirty="0">
                <a:effectLst/>
              </a:rPr>
              <a:t>Niin, ja se Pepin hevonen, sehän on tietysti nimeltään Pikku-Ukko.</a:t>
            </a:r>
            <a:endParaRPr lang="fi-FI" sz="2400" dirty="0">
              <a:effectLst/>
            </a:endParaRPr>
          </a:p>
          <a:p>
            <a:pPr lvl="0"/>
            <a:r>
              <a:rPr lang="fi-FI" sz="2400" dirty="0">
                <a:solidFill>
                  <a:srgbClr val="FF0000"/>
                </a:solidFill>
                <a:effectLst/>
              </a:rPr>
              <a:t>VIITTAUS TULEVAAN: </a:t>
            </a:r>
            <a:r>
              <a:rPr lang="fi-FI" sz="2400" i="1" dirty="0">
                <a:effectLst/>
              </a:rPr>
              <a:t>Peppi löytää helposti aina uusia ystäviä. Uskon, että lapset vielä sadan vuoden kuluttuakin tuntevat Pepin.</a:t>
            </a:r>
            <a:endParaRPr lang="fi-FI" sz="2400" dirty="0">
              <a:effectLst/>
            </a:endParaRPr>
          </a:p>
          <a:p>
            <a:pPr lvl="0"/>
            <a:r>
              <a:rPr lang="fi-FI" sz="2400" dirty="0">
                <a:solidFill>
                  <a:srgbClr val="FF0000"/>
                </a:solidFill>
                <a:effectLst/>
              </a:rPr>
              <a:t>KEHOTUS TAI OHJE</a:t>
            </a:r>
            <a:r>
              <a:rPr lang="fi-FI" sz="2400" dirty="0">
                <a:effectLst/>
              </a:rPr>
              <a:t>: </a:t>
            </a:r>
            <a:r>
              <a:rPr lang="fi-FI" sz="2400" i="1" dirty="0">
                <a:effectLst/>
              </a:rPr>
              <a:t>Jokaisen kannattaa laittaa vanhat kirjansa kiertoon. Kun itse kasvaa ulos satukirjojen maailmasta, voi lahjoittaa kirjansa eteenpäin. Näin lahjoittaa samalla lukuiloa ja varmistaa, että hyvät tarinat eivät jää lukemattomiksi.</a:t>
            </a:r>
            <a:endParaRPr lang="fi-FI" sz="2400" dirty="0">
              <a:effectLst/>
            </a:endParaRPr>
          </a:p>
          <a:p>
            <a:endParaRPr lang="fi-FI" dirty="0"/>
          </a:p>
        </p:txBody>
      </p:sp>
    </p:spTree>
    <p:extLst>
      <p:ext uri="{BB962C8B-B14F-4D97-AF65-F5344CB8AC3E}">
        <p14:creationId xmlns:p14="http://schemas.microsoft.com/office/powerpoint/2010/main" val="41059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95401" y="710283"/>
            <a:ext cx="9601196" cy="1303867"/>
          </a:xfrm>
        </p:spPr>
        <p:txBody>
          <a:bodyPr>
            <a:normAutofit/>
          </a:bodyPr>
          <a:lstStyle/>
          <a:p>
            <a:r>
              <a:rPr lang="fi-FI" altLang="fi-FI" u="sng" dirty="0">
                <a:ln>
                  <a:noFill/>
                </a:ln>
                <a:solidFill>
                  <a:schemeClr val="tx1"/>
                </a:solidFill>
                <a:latin typeface="Verdana" panose="020B0604030504040204" pitchFamily="34" charset="0"/>
                <a:ea typeface="Times New Roman" panose="02020603050405020304" pitchFamily="18" charset="0"/>
              </a:rPr>
              <a:t>Otsikko</a:t>
            </a:r>
            <a:r>
              <a:rPr lang="fi-FI" altLang="fi-FI" sz="2000" dirty="0">
                <a:ln>
                  <a:noFill/>
                </a:ln>
                <a:solidFill>
                  <a:schemeClr val="tx1"/>
                </a:solidFill>
              </a:rPr>
              <a:t/>
            </a:r>
            <a:br>
              <a:rPr lang="fi-FI" altLang="fi-FI" sz="2000" dirty="0">
                <a:ln>
                  <a:noFill/>
                </a:ln>
                <a:solidFill>
                  <a:schemeClr val="tx1"/>
                </a:solidFill>
              </a:rPr>
            </a:br>
            <a:endParaRPr lang="fi-FI" dirty="0"/>
          </a:p>
        </p:txBody>
      </p:sp>
      <p:sp>
        <p:nvSpPr>
          <p:cNvPr id="3" name="Sisällön paikkamerkki 2"/>
          <p:cNvSpPr>
            <a:spLocks noGrp="1"/>
          </p:cNvSpPr>
          <p:nvPr>
            <p:ph idx="1"/>
          </p:nvPr>
        </p:nvSpPr>
        <p:spPr>
          <a:xfrm>
            <a:off x="1295401" y="1573427"/>
            <a:ext cx="9601196" cy="4302441"/>
          </a:xfrm>
        </p:spPr>
        <p:txBody>
          <a:bodyPr>
            <a:normAutofit/>
          </a:bodyPr>
          <a:lstStyle/>
          <a:p>
            <a:pPr marL="0" lvl="0" indent="0" defTabSz="914400" eaLnBrk="0" fontAlgn="base" hangingPunct="0">
              <a:spcBef>
                <a:spcPct val="0"/>
              </a:spcBef>
              <a:spcAft>
                <a:spcPct val="0"/>
              </a:spcAft>
              <a:buClrTx/>
              <a:buSzTx/>
              <a:buNone/>
              <a:tabLst>
                <a:tab pos="457200" algn="l"/>
              </a:tabLst>
            </a:pPr>
            <a:r>
              <a:rPr lang="fi-FI" altLang="fi-FI" dirty="0">
                <a:solidFill>
                  <a:schemeClr val="tx1"/>
                </a:solidFill>
                <a:latin typeface="Verdana" panose="020B0604030504040204" pitchFamily="34" charset="0"/>
                <a:ea typeface="Times New Roman" panose="02020603050405020304" pitchFamily="18" charset="0"/>
              </a:rPr>
              <a:t>Ennen kuin alat kirjoittaa jostakin aiheesta:</a:t>
            </a:r>
            <a:endParaRPr lang="fi-FI" altLang="fi-FI" sz="1200" dirty="0">
              <a:solidFill>
                <a:schemeClr val="tx1"/>
              </a:solidFill>
            </a:endParaRPr>
          </a:p>
          <a:p>
            <a:pPr marL="0" lvl="0" indent="0" defTabSz="914400" eaLnBrk="0" fontAlgn="base" hangingPunct="0">
              <a:spcBef>
                <a:spcPct val="0"/>
              </a:spcBef>
              <a:spcAft>
                <a:spcPct val="0"/>
              </a:spcAft>
              <a:buClrTx/>
              <a:buSzTx/>
              <a:buFontTx/>
              <a:buChar char="•"/>
              <a:tabLst>
                <a:tab pos="457200" algn="l"/>
              </a:tabLst>
            </a:pPr>
            <a:r>
              <a:rPr lang="fi-FI" altLang="fi-FI" dirty="0">
                <a:solidFill>
                  <a:schemeClr val="tx1"/>
                </a:solidFill>
                <a:latin typeface="Verdana" panose="020B0604030504040204" pitchFamily="34" charset="0"/>
                <a:ea typeface="Times New Roman" panose="02020603050405020304" pitchFamily="18" charset="0"/>
              </a:rPr>
              <a:t>varmista, että ymmärrät jokaisen sanan!</a:t>
            </a:r>
            <a:endParaRPr lang="fi-FI" altLang="fi-FI" sz="1200" dirty="0">
              <a:solidFill>
                <a:schemeClr val="tx1"/>
              </a:solidFill>
            </a:endParaRPr>
          </a:p>
          <a:p>
            <a:pPr marL="0" lvl="0" indent="0" defTabSz="914400" eaLnBrk="0" fontAlgn="base" hangingPunct="0">
              <a:spcBef>
                <a:spcPct val="0"/>
              </a:spcBef>
              <a:spcAft>
                <a:spcPct val="0"/>
              </a:spcAft>
              <a:buClrTx/>
              <a:buSzTx/>
              <a:buFontTx/>
              <a:buChar char="•"/>
              <a:tabLst>
                <a:tab pos="457200" algn="l"/>
              </a:tabLst>
            </a:pPr>
            <a:r>
              <a:rPr lang="fi-FI" altLang="fi-FI" dirty="0">
                <a:solidFill>
                  <a:schemeClr val="tx1"/>
                </a:solidFill>
                <a:latin typeface="Verdana" panose="020B0604030504040204" pitchFamily="34" charset="0"/>
                <a:ea typeface="Times New Roman" panose="02020603050405020304" pitchFamily="18" charset="0"/>
              </a:rPr>
              <a:t>huomaa otsikon näkökulma, esim. otsikosta </a:t>
            </a:r>
            <a:r>
              <a:rPr lang="fi-FI" altLang="fi-FI" i="1" dirty="0">
                <a:solidFill>
                  <a:schemeClr val="tx1"/>
                </a:solidFill>
                <a:latin typeface="Verdana" panose="020B0604030504040204" pitchFamily="34" charset="0"/>
                <a:ea typeface="Times New Roman" panose="02020603050405020304" pitchFamily="18" charset="0"/>
              </a:rPr>
              <a:t>Miksi vihaan kissoja</a:t>
            </a:r>
            <a:r>
              <a:rPr lang="fi-FI" altLang="fi-FI" dirty="0">
                <a:solidFill>
                  <a:schemeClr val="tx1"/>
                </a:solidFill>
                <a:latin typeface="Verdana" panose="020B0604030504040204" pitchFamily="34" charset="0"/>
                <a:ea typeface="Times New Roman" panose="02020603050405020304" pitchFamily="18" charset="0"/>
              </a:rPr>
              <a:t> ei voi kirjoittaa ainetta, jossa kirjoittaja kertoo rakastavansa kissoja yli kaiken.</a:t>
            </a:r>
            <a:endParaRPr lang="fi-FI" altLang="fi-FI" sz="1200" dirty="0">
              <a:solidFill>
                <a:schemeClr val="tx1"/>
              </a:solidFill>
            </a:endParaRPr>
          </a:p>
          <a:p>
            <a:pPr marL="0" lvl="0" indent="0" defTabSz="914400" eaLnBrk="0" fontAlgn="base" hangingPunct="0">
              <a:spcBef>
                <a:spcPct val="0"/>
              </a:spcBef>
              <a:spcAft>
                <a:spcPct val="0"/>
              </a:spcAft>
              <a:buClrTx/>
              <a:buSzTx/>
              <a:buFontTx/>
              <a:buChar char="•"/>
              <a:tabLst>
                <a:tab pos="457200" algn="l"/>
              </a:tabLst>
            </a:pPr>
            <a:r>
              <a:rPr lang="fi-FI" altLang="fi-FI" dirty="0">
                <a:solidFill>
                  <a:schemeClr val="tx1"/>
                </a:solidFill>
                <a:latin typeface="Verdana" panose="020B0604030504040204" pitchFamily="34" charset="0"/>
                <a:ea typeface="Times New Roman" panose="02020603050405020304" pitchFamily="18" charset="0"/>
              </a:rPr>
              <a:t>otsikon kysymys- ja huutomerkki voi olla merkitsevä, esim.</a:t>
            </a:r>
            <a:endParaRPr lang="fi-FI" altLang="fi-FI" sz="1200" dirty="0">
              <a:solidFill>
                <a:schemeClr val="tx1"/>
              </a:solidFill>
            </a:endParaRPr>
          </a:p>
          <a:p>
            <a:pPr marL="0" lvl="0" indent="0" defTabSz="914400" eaLnBrk="0" fontAlgn="base" hangingPunct="0">
              <a:spcBef>
                <a:spcPct val="0"/>
              </a:spcBef>
              <a:spcAft>
                <a:spcPct val="0"/>
              </a:spcAft>
              <a:buClrTx/>
              <a:buSzTx/>
              <a:buNone/>
              <a:tabLst>
                <a:tab pos="457200" algn="l"/>
              </a:tabLst>
            </a:pPr>
            <a:endParaRPr lang="fi-FI" altLang="fi-FI" i="1" dirty="0" smtClean="0">
              <a:solidFill>
                <a:schemeClr val="tx1"/>
              </a:solidFill>
              <a:latin typeface="Verdana" panose="020B0604030504040204" pitchFamily="34" charset="0"/>
              <a:ea typeface="Times New Roman" panose="02020603050405020304" pitchFamily="18" charset="0"/>
            </a:endParaRPr>
          </a:p>
          <a:p>
            <a:pPr marL="0" lvl="0" indent="0" defTabSz="914400" eaLnBrk="0" fontAlgn="base" hangingPunct="0">
              <a:spcBef>
                <a:spcPct val="0"/>
              </a:spcBef>
              <a:spcAft>
                <a:spcPct val="0"/>
              </a:spcAft>
              <a:buClrTx/>
              <a:buSzTx/>
              <a:buNone/>
              <a:tabLst>
                <a:tab pos="457200" algn="l"/>
              </a:tabLst>
            </a:pPr>
            <a:r>
              <a:rPr lang="fi-FI" altLang="fi-FI" i="1" dirty="0">
                <a:latin typeface="Verdana" panose="020B0604030504040204" pitchFamily="34" charset="0"/>
                <a:ea typeface="Times New Roman" panose="02020603050405020304" pitchFamily="18" charset="0"/>
              </a:rPr>
              <a:t>	</a:t>
            </a:r>
            <a:r>
              <a:rPr lang="fi-FI" altLang="fi-FI" i="1" dirty="0" smtClean="0">
                <a:solidFill>
                  <a:srgbClr val="FF0000"/>
                </a:solidFill>
                <a:latin typeface="Verdana" panose="020B0604030504040204" pitchFamily="34" charset="0"/>
                <a:ea typeface="Times New Roman" panose="02020603050405020304" pitchFamily="18" charset="0"/>
              </a:rPr>
              <a:t>Kuusivuotiaana kouluun! </a:t>
            </a:r>
            <a:r>
              <a:rPr lang="fi-FI" altLang="fi-FI" i="1" dirty="0" smtClean="0">
                <a:solidFill>
                  <a:schemeClr val="tx1"/>
                </a:solidFill>
                <a:latin typeface="Verdana" panose="020B0604030504040204" pitchFamily="34" charset="0"/>
                <a:ea typeface="Times New Roman" panose="02020603050405020304" pitchFamily="18" charset="0"/>
              </a:rPr>
              <a:t>/ </a:t>
            </a:r>
            <a:r>
              <a:rPr lang="fi-FI" altLang="fi-FI" i="1" dirty="0" smtClean="0">
                <a:solidFill>
                  <a:srgbClr val="00B050"/>
                </a:solidFill>
                <a:latin typeface="Verdana" panose="020B0604030504040204" pitchFamily="34" charset="0"/>
                <a:ea typeface="Times New Roman" panose="02020603050405020304" pitchFamily="18" charset="0"/>
              </a:rPr>
              <a:t>Kuusivuotiaana kouluun?</a:t>
            </a:r>
            <a:endParaRPr lang="fi-FI" altLang="fi-FI" sz="1200" dirty="0" smtClean="0">
              <a:solidFill>
                <a:srgbClr val="00B050"/>
              </a:solidFill>
            </a:endParaRPr>
          </a:p>
          <a:p>
            <a:pPr marL="0" lvl="0" indent="0" defTabSz="914400" eaLnBrk="0" fontAlgn="base" hangingPunct="0">
              <a:spcBef>
                <a:spcPct val="0"/>
              </a:spcBef>
              <a:spcAft>
                <a:spcPct val="0"/>
              </a:spcAft>
              <a:buClrTx/>
              <a:buSzTx/>
              <a:buNone/>
              <a:tabLst>
                <a:tab pos="457200" algn="l"/>
              </a:tabLst>
            </a:pPr>
            <a:r>
              <a:rPr lang="fi-FI" altLang="fi-FI" dirty="0" smtClean="0">
                <a:solidFill>
                  <a:schemeClr val="tx1"/>
                </a:solidFill>
                <a:latin typeface="Verdana" panose="020B0604030504040204" pitchFamily="34" charset="0"/>
                <a:ea typeface="Times New Roman" panose="02020603050405020304" pitchFamily="18" charset="0"/>
              </a:rPr>
              <a:t>	(vahvasti asian puolesta)    (pohdiskelee asian eri puolia)</a:t>
            </a:r>
          </a:p>
          <a:p>
            <a:pPr marL="0" lvl="0" indent="0" defTabSz="914400" eaLnBrk="0" fontAlgn="base" hangingPunct="0">
              <a:spcBef>
                <a:spcPct val="0"/>
              </a:spcBef>
              <a:spcAft>
                <a:spcPct val="0"/>
              </a:spcAft>
              <a:buClrTx/>
              <a:buSzTx/>
              <a:buNone/>
              <a:tabLst>
                <a:tab pos="457200" algn="l"/>
              </a:tabLst>
            </a:pPr>
            <a:endParaRPr lang="fi-FI" altLang="fi-FI" sz="1200" dirty="0">
              <a:latin typeface="Verdana" panose="020B0604030504040204" pitchFamily="34" charset="0"/>
              <a:ea typeface="Times New Roman" panose="02020603050405020304" pitchFamily="18" charset="0"/>
            </a:endParaRPr>
          </a:p>
          <a:p>
            <a:pPr eaLnBrk="0" fontAlgn="base" hangingPunct="0">
              <a:spcBef>
                <a:spcPct val="0"/>
              </a:spcBef>
              <a:spcAft>
                <a:spcPct val="0"/>
              </a:spcAft>
              <a:tabLst>
                <a:tab pos="457200" algn="l"/>
              </a:tabLst>
            </a:pPr>
            <a:r>
              <a:rPr lang="fi-FI" altLang="fi-FI" dirty="0" smtClean="0">
                <a:solidFill>
                  <a:schemeClr val="tx1"/>
                </a:solidFill>
                <a:latin typeface="Verdana" panose="020B0604030504040204" pitchFamily="34" charset="0"/>
                <a:ea typeface="Times New Roman" panose="02020603050405020304" pitchFamily="18" charset="0"/>
              </a:rPr>
              <a:t>monitulkintaiset </a:t>
            </a:r>
            <a:r>
              <a:rPr lang="fi-FI" altLang="fi-FI" dirty="0">
                <a:solidFill>
                  <a:schemeClr val="tx1"/>
                </a:solidFill>
                <a:latin typeface="Verdana" panose="020B0604030504040204" pitchFamily="34" charset="0"/>
                <a:ea typeface="Times New Roman" panose="02020603050405020304" pitchFamily="18" charset="0"/>
              </a:rPr>
              <a:t>otsikot: rajaa aihe!</a:t>
            </a:r>
            <a:endParaRPr lang="fi-FI" altLang="fi-FI" sz="1100" dirty="0">
              <a:solidFill>
                <a:schemeClr val="tx1"/>
              </a:solidFill>
            </a:endParaRPr>
          </a:p>
          <a:p>
            <a:pPr marL="0" lvl="0" indent="0" algn="just" defTabSz="914400" eaLnBrk="0" fontAlgn="base" hangingPunct="0">
              <a:spcBef>
                <a:spcPct val="0"/>
              </a:spcBef>
              <a:spcAft>
                <a:spcPct val="0"/>
              </a:spcAft>
              <a:buClrTx/>
              <a:buSzTx/>
              <a:buNone/>
              <a:tabLst>
                <a:tab pos="457200" algn="l"/>
              </a:tabLst>
            </a:pPr>
            <a:r>
              <a:rPr lang="fi-FI" altLang="fi-FI" dirty="0" smtClean="0">
                <a:solidFill>
                  <a:schemeClr val="tx1"/>
                </a:solidFill>
                <a:latin typeface="Verdana" panose="020B0604030504040204" pitchFamily="34" charset="0"/>
                <a:ea typeface="Times New Roman" panose="02020603050405020304" pitchFamily="18" charset="0"/>
              </a:rPr>
              <a:t>	esim</a:t>
            </a:r>
            <a:r>
              <a:rPr lang="fi-FI" altLang="fi-FI" dirty="0">
                <a:solidFill>
                  <a:schemeClr val="tx1"/>
                </a:solidFill>
                <a:latin typeface="Verdana" panose="020B0604030504040204" pitchFamily="34" charset="0"/>
                <a:ea typeface="Times New Roman" panose="02020603050405020304" pitchFamily="18" charset="0"/>
              </a:rPr>
              <a:t>. </a:t>
            </a:r>
            <a:r>
              <a:rPr lang="fi-FI" altLang="fi-FI" i="1" dirty="0">
                <a:solidFill>
                  <a:srgbClr val="FF0000"/>
                </a:solidFill>
                <a:latin typeface="Verdana" panose="020B0604030504040204" pitchFamily="34" charset="0"/>
                <a:ea typeface="Times New Roman" panose="02020603050405020304" pitchFamily="18" charset="0"/>
              </a:rPr>
              <a:t>Yhteiselämää</a:t>
            </a:r>
            <a:endParaRPr lang="fi-FI" altLang="fi-FI" sz="3200" dirty="0">
              <a:solidFill>
                <a:srgbClr val="FF0000"/>
              </a:solidFill>
              <a:latin typeface="Arial" panose="020B0604020202020204" pitchFamily="34" charset="0"/>
            </a:endParaRPr>
          </a:p>
          <a:p>
            <a:pPr marL="0" lvl="0" indent="0" defTabSz="914400" eaLnBrk="0" fontAlgn="base" hangingPunct="0">
              <a:spcBef>
                <a:spcPct val="0"/>
              </a:spcBef>
              <a:spcAft>
                <a:spcPct val="0"/>
              </a:spcAft>
              <a:buClrTx/>
              <a:buSzTx/>
              <a:buNone/>
              <a:tabLst>
                <a:tab pos="457200" algn="l"/>
              </a:tabLst>
            </a:pPr>
            <a:endParaRPr lang="fi-FI" altLang="fi-FI" sz="1200" dirty="0">
              <a:solidFill>
                <a:schemeClr val="tx1"/>
              </a:solidFill>
            </a:endParaRPr>
          </a:p>
          <a:p>
            <a:endParaRPr lang="fi-FI" dirty="0"/>
          </a:p>
        </p:txBody>
      </p:sp>
    </p:spTree>
    <p:extLst>
      <p:ext uri="{BB962C8B-B14F-4D97-AF65-F5344CB8AC3E}">
        <p14:creationId xmlns:p14="http://schemas.microsoft.com/office/powerpoint/2010/main" val="35273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u="sng" dirty="0">
                <a:effectLst/>
              </a:rPr>
              <a:t>Jaksotus</a:t>
            </a:r>
            <a:r>
              <a:rPr lang="fi-FI" dirty="0">
                <a:effectLst/>
              </a:rPr>
              <a:t/>
            </a:r>
            <a:br>
              <a:rPr lang="fi-FI" dirty="0">
                <a:effectLst/>
              </a:rPr>
            </a:br>
            <a:endParaRPr lang="fi-FI" dirty="0"/>
          </a:p>
        </p:txBody>
      </p:sp>
      <p:sp>
        <p:nvSpPr>
          <p:cNvPr id="3" name="Sisällön paikkamerkki 2"/>
          <p:cNvSpPr>
            <a:spLocks noGrp="1"/>
          </p:cNvSpPr>
          <p:nvPr>
            <p:ph idx="1"/>
          </p:nvPr>
        </p:nvSpPr>
        <p:spPr>
          <a:xfrm>
            <a:off x="913795" y="1524000"/>
            <a:ext cx="10353762" cy="4267200"/>
          </a:xfrm>
        </p:spPr>
        <p:txBody>
          <a:bodyPr>
            <a:normAutofit fontScale="92500" lnSpcReduction="10000"/>
          </a:bodyPr>
          <a:lstStyle/>
          <a:p>
            <a:pPr lvl="0"/>
            <a:r>
              <a:rPr lang="fi-FI" sz="2400" dirty="0" smtClean="0">
                <a:effectLst/>
              </a:rPr>
              <a:t>teksti </a:t>
            </a:r>
            <a:r>
              <a:rPr lang="fi-FI" sz="2400" dirty="0">
                <a:effectLst/>
              </a:rPr>
              <a:t>jaksotetaan eli jaetaan kappaleisiin</a:t>
            </a:r>
          </a:p>
          <a:p>
            <a:pPr lvl="0"/>
            <a:r>
              <a:rPr lang="fi-FI" sz="2400" dirty="0">
                <a:effectLst/>
              </a:rPr>
              <a:t>jaksotuksen tehtävänä on auttaa lukijaa hahmottamaan asioiden liittymistä toisiinsa</a:t>
            </a:r>
          </a:p>
          <a:p>
            <a:pPr lvl="0"/>
            <a:r>
              <a:rPr lang="fi-FI" sz="2400" dirty="0">
                <a:effectLst/>
              </a:rPr>
              <a:t>PÄÄSÄÄNTÖ: kukin kappale esittää yhden näkökulman tai asiakokonaisuuden</a:t>
            </a:r>
          </a:p>
          <a:p>
            <a:pPr lvl="0"/>
            <a:r>
              <a:rPr lang="fi-FI" sz="2400" dirty="0">
                <a:effectLst/>
              </a:rPr>
              <a:t>kappalejaon merkkinä ovat</a:t>
            </a:r>
          </a:p>
          <a:p>
            <a:pPr marL="0" indent="0">
              <a:buNone/>
            </a:pPr>
            <a:r>
              <a:rPr lang="fi-FI" sz="2400" dirty="0" smtClean="0">
                <a:effectLst/>
              </a:rPr>
              <a:t>	</a:t>
            </a:r>
            <a:r>
              <a:rPr lang="fi-FI" sz="2400" dirty="0" smtClean="0">
                <a:solidFill>
                  <a:srgbClr val="FF0000"/>
                </a:solidFill>
                <a:effectLst/>
              </a:rPr>
              <a:t>SISENNYS</a:t>
            </a:r>
            <a:r>
              <a:rPr lang="fi-FI" sz="2400" dirty="0" smtClean="0">
                <a:effectLst/>
              </a:rPr>
              <a:t> </a:t>
            </a:r>
            <a:r>
              <a:rPr lang="fi-FI" sz="2400" dirty="0">
                <a:effectLst/>
              </a:rPr>
              <a:t>(kolme ruutua) käsin kirjoitetussa ja painetussa tekstissä </a:t>
            </a:r>
          </a:p>
          <a:p>
            <a:pPr marL="0" indent="0">
              <a:buNone/>
            </a:pPr>
            <a:r>
              <a:rPr lang="fi-FI" sz="2400" dirty="0">
                <a:effectLst/>
              </a:rPr>
              <a:t>		tai</a:t>
            </a:r>
          </a:p>
          <a:p>
            <a:pPr marL="0" indent="0">
              <a:buNone/>
            </a:pPr>
            <a:r>
              <a:rPr lang="fi-FI" sz="2400" dirty="0" smtClean="0">
                <a:effectLst/>
              </a:rPr>
              <a:t>	</a:t>
            </a:r>
            <a:r>
              <a:rPr lang="fi-FI" sz="2400" dirty="0" smtClean="0">
                <a:solidFill>
                  <a:srgbClr val="FF0000"/>
                </a:solidFill>
                <a:effectLst/>
              </a:rPr>
              <a:t>TYHJÄ </a:t>
            </a:r>
            <a:r>
              <a:rPr lang="fi-FI" sz="2400" dirty="0">
                <a:solidFill>
                  <a:srgbClr val="FF0000"/>
                </a:solidFill>
                <a:effectLst/>
              </a:rPr>
              <a:t>RIVI </a:t>
            </a:r>
            <a:r>
              <a:rPr lang="fi-FI" sz="2400" dirty="0">
                <a:effectLst/>
              </a:rPr>
              <a:t>koneella kirjoitetussa tekstissä </a:t>
            </a:r>
          </a:p>
          <a:p>
            <a:endParaRPr lang="fi-FI" dirty="0"/>
          </a:p>
        </p:txBody>
      </p:sp>
    </p:spTree>
    <p:extLst>
      <p:ext uri="{BB962C8B-B14F-4D97-AF65-F5344CB8AC3E}">
        <p14:creationId xmlns:p14="http://schemas.microsoft.com/office/powerpoint/2010/main" val="19869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09095" y="190500"/>
            <a:ext cx="10353761" cy="1326321"/>
          </a:xfrm>
        </p:spPr>
        <p:txBody>
          <a:bodyPr/>
          <a:lstStyle/>
          <a:p>
            <a:r>
              <a:rPr lang="fi-FI" u="sng" dirty="0"/>
              <a:t>Kappaleen pituus</a:t>
            </a:r>
            <a:r>
              <a:rPr lang="fi-FI" dirty="0"/>
              <a:t/>
            </a:r>
            <a:br>
              <a:rPr lang="fi-FI" dirty="0"/>
            </a:br>
            <a:endParaRPr lang="fi-FI" dirty="0"/>
          </a:p>
        </p:txBody>
      </p:sp>
      <p:sp>
        <p:nvSpPr>
          <p:cNvPr id="8" name="Tekstiruutu 7"/>
          <p:cNvSpPr txBox="1"/>
          <p:nvPr/>
        </p:nvSpPr>
        <p:spPr>
          <a:xfrm>
            <a:off x="895351" y="552451"/>
            <a:ext cx="10372206" cy="6186309"/>
          </a:xfrm>
          <a:prstGeom prst="rect">
            <a:avLst/>
          </a:prstGeom>
          <a:noFill/>
        </p:spPr>
        <p:txBody>
          <a:bodyPr wrap="square" rtlCol="0">
            <a:spAutoFit/>
          </a:bodyPr>
          <a:lstStyle/>
          <a:p>
            <a:r>
              <a:rPr lang="fi-FI" dirty="0"/>
              <a:t> </a:t>
            </a:r>
          </a:p>
          <a:p>
            <a:r>
              <a:rPr lang="fi-FI" sz="2400" b="1" dirty="0"/>
              <a:t>Yleisohjeita:</a:t>
            </a:r>
            <a:endParaRPr lang="fi-FI" sz="2400" dirty="0"/>
          </a:p>
          <a:p>
            <a:r>
              <a:rPr lang="fi-FI" sz="2400" b="1" dirty="0"/>
              <a:t> </a:t>
            </a:r>
            <a:endParaRPr lang="fi-FI" sz="2400" dirty="0"/>
          </a:p>
          <a:p>
            <a:pPr marL="285750" lvl="0" indent="-285750">
              <a:buFont typeface="Arial" panose="020B0604020202020204" pitchFamily="34" charset="0"/>
              <a:buChar char="•"/>
            </a:pPr>
            <a:r>
              <a:rPr lang="fi-FI" sz="2400" dirty="0"/>
              <a:t>Yksi virke ei voi muodostaa kappaletta asiatekstissä. (Poikkeus: jos kappale on ERITYISEN painokas, esim. ensimmäinen tai viimeinen kappale</a:t>
            </a:r>
            <a:r>
              <a:rPr lang="fi-FI" sz="2400" dirty="0" smtClean="0"/>
              <a:t>)</a:t>
            </a:r>
          </a:p>
          <a:p>
            <a:pPr lvl="0"/>
            <a:endParaRPr lang="fi-FI" sz="2400" dirty="0"/>
          </a:p>
          <a:p>
            <a:pPr marL="285750" lvl="0" indent="-285750">
              <a:buFont typeface="Arial" panose="020B0604020202020204" pitchFamily="34" charset="0"/>
              <a:buChar char="•"/>
            </a:pPr>
            <a:r>
              <a:rPr lang="fi-FI" sz="2400" dirty="0"/>
              <a:t>Vaihtelemalla kappaleitten pituutta saat rytmikkyyttä tekstiisi</a:t>
            </a:r>
            <a:r>
              <a:rPr lang="fi-FI" sz="2400" dirty="0" smtClean="0"/>
              <a:t>.</a:t>
            </a:r>
          </a:p>
          <a:p>
            <a:pPr lvl="0"/>
            <a:endParaRPr lang="fi-FI" sz="2400" dirty="0"/>
          </a:p>
          <a:p>
            <a:pPr marL="285750" lvl="0" indent="-285750">
              <a:buFont typeface="Arial" panose="020B0604020202020204" pitchFamily="34" charset="0"/>
              <a:buChar char="•"/>
            </a:pPr>
            <a:r>
              <a:rPr lang="fi-FI" sz="2400" dirty="0"/>
              <a:t>Vältä ylipitkiä kappaleita: jos kappale alkaa venyä yli sivun mittaiseksi, se on taatusti liian pitkä</a:t>
            </a:r>
            <a:r>
              <a:rPr lang="fi-FI" sz="2400" dirty="0" smtClean="0"/>
              <a:t>!</a:t>
            </a:r>
          </a:p>
          <a:p>
            <a:pPr lvl="0"/>
            <a:endParaRPr lang="fi-FI" sz="2400" dirty="0"/>
          </a:p>
          <a:p>
            <a:pPr marL="285750" lvl="0" indent="-285750">
              <a:buFont typeface="Arial" panose="020B0604020202020204" pitchFamily="34" charset="0"/>
              <a:buChar char="•"/>
            </a:pPr>
            <a:r>
              <a:rPr lang="fi-FI" sz="2400" dirty="0"/>
              <a:t> Vältä myös liian tiheää jaksotusta, jottei tekstistä tulisi liian </a:t>
            </a:r>
            <a:r>
              <a:rPr lang="fi-FI" sz="2400" dirty="0" smtClean="0"/>
              <a:t>pirstaleinen</a:t>
            </a:r>
          </a:p>
          <a:p>
            <a:pPr lvl="0"/>
            <a:endParaRPr lang="fi-FI" sz="2400" dirty="0"/>
          </a:p>
          <a:p>
            <a:pPr marL="285750" lvl="0" indent="-285750">
              <a:buFont typeface="Arial" panose="020B0604020202020204" pitchFamily="34" charset="0"/>
              <a:buChar char="•"/>
            </a:pPr>
            <a:r>
              <a:rPr lang="fi-FI" sz="2400" dirty="0"/>
              <a:t>Viimeinen kappale on tehokkaimmillaan lyhyenä</a:t>
            </a:r>
          </a:p>
          <a:p>
            <a:endParaRPr lang="fi-FI" dirty="0"/>
          </a:p>
        </p:txBody>
      </p:sp>
    </p:spTree>
    <p:extLst>
      <p:ext uri="{BB962C8B-B14F-4D97-AF65-F5344CB8AC3E}">
        <p14:creationId xmlns:p14="http://schemas.microsoft.com/office/powerpoint/2010/main" val="2023089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Damasti</Template>
  <TotalTime>25</TotalTime>
  <Words>577</Words>
  <Application>Microsoft Office PowerPoint</Application>
  <PresentationFormat>Laajakuva</PresentationFormat>
  <Paragraphs>67</Paragraphs>
  <Slides>12</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12</vt:i4>
      </vt:variant>
    </vt:vector>
  </HeadingPairs>
  <TitlesOfParts>
    <vt:vector size="19" baseType="lpstr">
      <vt:lpstr>Arial</vt:lpstr>
      <vt:lpstr>Bookman Old Style</vt:lpstr>
      <vt:lpstr>Rockwell</vt:lpstr>
      <vt:lpstr>Times New Roman</vt:lpstr>
      <vt:lpstr>Verdana</vt:lpstr>
      <vt:lpstr>Wingdings</vt:lpstr>
      <vt:lpstr>Damask</vt:lpstr>
      <vt:lpstr>Pieni kirjoituskurssi</vt:lpstr>
      <vt:lpstr>Ennen kuin aloitat:</vt:lpstr>
      <vt:lpstr>ALOITTAMINEN JA LOPETTAMINEN </vt:lpstr>
      <vt:lpstr>ALOITUSTAPOJA </vt:lpstr>
      <vt:lpstr>Lopetus</vt:lpstr>
      <vt:lpstr>LOPETUSTAPOJA </vt:lpstr>
      <vt:lpstr>Otsikko </vt:lpstr>
      <vt:lpstr>Jaksotus </vt:lpstr>
      <vt:lpstr>Kappaleen pituus </vt:lpstr>
      <vt:lpstr>Yleistä: </vt:lpstr>
      <vt:lpstr>PowerPoint-esitys</vt:lpstr>
      <vt:lpstr>Tarkista,  </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Pieni kirjoituskurssi</dc:title>
  <dc:creator>Virtanen Ulla</dc:creator>
  <cp:lastModifiedBy>Virtanen Ulla</cp:lastModifiedBy>
  <cp:revision>4</cp:revision>
  <dcterms:created xsi:type="dcterms:W3CDTF">2018-01-10T06:21:56Z</dcterms:created>
  <dcterms:modified xsi:type="dcterms:W3CDTF">2018-01-10T08:22:05Z</dcterms:modified>
</cp:coreProperties>
</file>