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7" r:id="rId1"/>
    <p:sldMasterId id="2147483668" r:id="rId2"/>
  </p:sldMasterIdLst>
  <p:notesMasterIdLst>
    <p:notesMasterId r:id="rId10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520" y="5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135aa4d9a5f_0_8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5" name="Google Shape;125;g135aa4d9a5f_0_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3017" y="1143000"/>
            <a:ext cx="6012000" cy="30855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136457124f7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136457124f7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1399ef332c1_0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1399ef332c1_0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1399ef332c1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1399ef332c1_0_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15d4597382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15d4597382e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1399ef332c1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1399ef332c1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15d4597382e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" name="Google Shape;162;g15d4597382e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4"/>
          <p:cNvSpPr txBox="1">
            <a:spLocks noGrp="1"/>
          </p:cNvSpPr>
          <p:nvPr>
            <p:ph type="title"/>
          </p:nvPr>
        </p:nvSpPr>
        <p:spPr>
          <a:xfrm>
            <a:off x="628650" y="2162587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  <a:defRPr sz="3600" b="1">
                <a:solidFill>
                  <a:schemeClr val="lt1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4"/>
          <p:cNvSpPr txBox="1">
            <a:spLocks noGrp="1"/>
          </p:cNvSpPr>
          <p:nvPr>
            <p:ph type="body" idx="1"/>
          </p:nvPr>
        </p:nvSpPr>
        <p:spPr>
          <a:xfrm>
            <a:off x="628650" y="664404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marL="457200" lvl="0" indent="-228600" algn="ctr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Calibri"/>
              <a:buNone/>
              <a:defRPr sz="2500" b="1">
                <a:solidFill>
                  <a:schemeClr val="lt1"/>
                </a:solidFill>
              </a:defRPr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58" name="Google Shape;58;p14"/>
          <p:cNvSpPr txBox="1">
            <a:spLocks noGrp="1"/>
          </p:cNvSpPr>
          <p:nvPr>
            <p:ph type="body" idx="2"/>
          </p:nvPr>
        </p:nvSpPr>
        <p:spPr>
          <a:xfrm>
            <a:off x="628650" y="1071242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marL="457200" lvl="0" indent="-228600" algn="ctr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>
                <a:solidFill>
                  <a:schemeClr val="lt1"/>
                </a:solidFill>
              </a:defRPr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pic>
        <p:nvPicPr>
          <p:cNvPr id="59" name="Google Shape;59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51670" y="4414529"/>
            <a:ext cx="676581" cy="3724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 txBox="1">
            <a:spLocks noGrp="1"/>
          </p:cNvSpPr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5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5"/>
          <p:cNvSpPr txBox="1">
            <a:spLocks noGrp="1"/>
          </p:cNvSpPr>
          <p:nvPr>
            <p:ph type="body" idx="1"/>
          </p:nvPr>
        </p:nvSpPr>
        <p:spPr>
          <a:xfrm>
            <a:off x="301228" y="2955552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64" name="Google Shape;64;p15"/>
          <p:cNvSpPr>
            <a:spLocks noGrp="1"/>
          </p:cNvSpPr>
          <p:nvPr>
            <p:ph type="pic" idx="2"/>
          </p:nvPr>
        </p:nvSpPr>
        <p:spPr>
          <a:xfrm>
            <a:off x="301397" y="1005160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5" name="Google Shape;65;p15"/>
          <p:cNvSpPr txBox="1">
            <a:spLocks noGrp="1"/>
          </p:cNvSpPr>
          <p:nvPr>
            <p:ph type="body" idx="3"/>
          </p:nvPr>
        </p:nvSpPr>
        <p:spPr>
          <a:xfrm>
            <a:off x="3292078" y="2965077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66" name="Google Shape;66;p15"/>
          <p:cNvSpPr>
            <a:spLocks noGrp="1"/>
          </p:cNvSpPr>
          <p:nvPr>
            <p:ph type="pic" idx="4"/>
          </p:nvPr>
        </p:nvSpPr>
        <p:spPr>
          <a:xfrm>
            <a:off x="3292247" y="1014685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7" name="Google Shape;67;p15"/>
          <p:cNvSpPr txBox="1">
            <a:spLocks noGrp="1"/>
          </p:cNvSpPr>
          <p:nvPr>
            <p:ph type="body" idx="5"/>
          </p:nvPr>
        </p:nvSpPr>
        <p:spPr>
          <a:xfrm>
            <a:off x="6282928" y="2965077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68" name="Google Shape;68;p15"/>
          <p:cNvSpPr>
            <a:spLocks noGrp="1"/>
          </p:cNvSpPr>
          <p:nvPr>
            <p:ph type="pic" idx="6"/>
          </p:nvPr>
        </p:nvSpPr>
        <p:spPr>
          <a:xfrm>
            <a:off x="6283097" y="1014685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9" name="Google Shape;69;p15"/>
          <p:cNvSpPr txBox="1">
            <a:spLocks noGrp="1"/>
          </p:cNvSpPr>
          <p:nvPr>
            <p:ph type="sldNum" idx="12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70" name="Google Shape;70;p15"/>
          <p:cNvSpPr txBox="1">
            <a:spLocks noGrp="1"/>
          </p:cNvSpPr>
          <p:nvPr>
            <p:ph type="ftr" idx="11"/>
          </p:nvPr>
        </p:nvSpPr>
        <p:spPr>
          <a:xfrm>
            <a:off x="312283" y="4609974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16"/>
          <p:cNvSpPr txBox="1">
            <a:spLocks noGrp="1"/>
          </p:cNvSpPr>
          <p:nvPr>
            <p:ph type="body" idx="1"/>
          </p:nvPr>
        </p:nvSpPr>
        <p:spPr>
          <a:xfrm>
            <a:off x="608229" y="1185277"/>
            <a:ext cx="4103700" cy="31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16"/>
          <p:cNvSpPr>
            <a:spLocks noGrp="1"/>
          </p:cNvSpPr>
          <p:nvPr>
            <p:ph type="pic" idx="2"/>
          </p:nvPr>
        </p:nvSpPr>
        <p:spPr>
          <a:xfrm>
            <a:off x="5047570" y="0"/>
            <a:ext cx="40965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75" name="Google Shape;75;p16"/>
          <p:cNvSpPr txBox="1">
            <a:spLocks noGrp="1"/>
          </p:cNvSpPr>
          <p:nvPr>
            <p:ph type="sldNum" idx="12"/>
          </p:nvPr>
        </p:nvSpPr>
        <p:spPr>
          <a:xfrm>
            <a:off x="6609080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76" name="Google Shape;76;p16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6"/>
          <p:cNvSpPr txBox="1">
            <a:spLocks noGrp="1"/>
          </p:cNvSpPr>
          <p:nvPr>
            <p:ph type="title"/>
          </p:nvPr>
        </p:nvSpPr>
        <p:spPr>
          <a:xfrm>
            <a:off x="608229" y="273844"/>
            <a:ext cx="4124100" cy="7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7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7"/>
          <p:cNvSpPr txBox="1">
            <a:spLocks noGrp="1"/>
          </p:cNvSpPr>
          <p:nvPr>
            <p:ph type="body" idx="1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marL="914400" lvl="1" indent="-355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marL="1371600" lvl="2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7"/>
          <p:cNvSpPr txBox="1">
            <a:spLocks noGrp="1"/>
          </p:cNvSpPr>
          <p:nvPr>
            <p:ph type="sldNum" idx="12"/>
          </p:nvPr>
        </p:nvSpPr>
        <p:spPr>
          <a:xfrm>
            <a:off x="6457950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82" name="Google Shape;82;p17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7"/>
          <p:cNvSpPr txBox="1"/>
          <p:nvPr/>
        </p:nvSpPr>
        <p:spPr>
          <a:xfrm>
            <a:off x="353950" y="4503375"/>
            <a:ext cx="46389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 sz="1000">
                <a:latin typeface="Calibri"/>
                <a:ea typeface="Calibri"/>
                <a:cs typeface="Calibri"/>
                <a:sym typeface="Calibri"/>
              </a:rPr>
              <a:t>Forum Historia 6, Luku 6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8"/>
          <p:cNvSpPr txBox="1">
            <a:spLocks noGrp="1"/>
          </p:cNvSpPr>
          <p:nvPr>
            <p:ph type="title"/>
          </p:nvPr>
        </p:nvSpPr>
        <p:spPr>
          <a:xfrm>
            <a:off x="618445" y="273844"/>
            <a:ext cx="8049000" cy="60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8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8"/>
          <p:cNvSpPr/>
          <p:nvPr/>
        </p:nvSpPr>
        <p:spPr>
          <a:xfrm>
            <a:off x="3151764" y="1530032"/>
            <a:ext cx="1478100" cy="26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8"/>
          <p:cNvSpPr txBox="1">
            <a:spLocks noGrp="1"/>
          </p:cNvSpPr>
          <p:nvPr>
            <p:ph type="body" idx="1"/>
          </p:nvPr>
        </p:nvSpPr>
        <p:spPr>
          <a:xfrm>
            <a:off x="628650" y="1147894"/>
            <a:ext cx="3776100" cy="312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marL="914400" lvl="1" indent="-355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marL="1371600" lvl="2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89" name="Google Shape;89;p18"/>
          <p:cNvSpPr txBox="1">
            <a:spLocks noGrp="1"/>
          </p:cNvSpPr>
          <p:nvPr>
            <p:ph type="body" idx="2"/>
          </p:nvPr>
        </p:nvSpPr>
        <p:spPr>
          <a:xfrm>
            <a:off x="4890431" y="1147894"/>
            <a:ext cx="3776100" cy="312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marL="914400" lvl="1" indent="-355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marL="1371600" lvl="2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90" name="Google Shape;90;p18"/>
          <p:cNvSpPr txBox="1">
            <a:spLocks noGrp="1"/>
          </p:cNvSpPr>
          <p:nvPr>
            <p:ph type="sldNum" idx="12"/>
          </p:nvPr>
        </p:nvSpPr>
        <p:spPr>
          <a:xfrm>
            <a:off x="6609080" y="459581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91" name="Google Shape;91;p18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>
            <a:spLocks noGrp="1"/>
          </p:cNvSpPr>
          <p:nvPr>
            <p:ph type="pic" idx="2"/>
          </p:nvPr>
        </p:nvSpPr>
        <p:spPr>
          <a:xfrm>
            <a:off x="0" y="0"/>
            <a:ext cx="40965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94" name="Google Shape;94;p19"/>
          <p:cNvSpPr txBox="1">
            <a:spLocks noGrp="1"/>
          </p:cNvSpPr>
          <p:nvPr>
            <p:ph type="title"/>
          </p:nvPr>
        </p:nvSpPr>
        <p:spPr>
          <a:xfrm>
            <a:off x="4267880" y="273844"/>
            <a:ext cx="4399500" cy="81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19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9"/>
          <p:cNvSpPr txBox="1">
            <a:spLocks noGrp="1"/>
          </p:cNvSpPr>
          <p:nvPr>
            <p:ph type="body" idx="1"/>
          </p:nvPr>
        </p:nvSpPr>
        <p:spPr>
          <a:xfrm>
            <a:off x="4267881" y="1326111"/>
            <a:ext cx="4399500" cy="325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97" name="Google Shape;97;p19"/>
          <p:cNvSpPr txBox="1">
            <a:spLocks noGrp="1"/>
          </p:cNvSpPr>
          <p:nvPr>
            <p:ph type="sldNum" idx="12"/>
          </p:nvPr>
        </p:nvSpPr>
        <p:spPr>
          <a:xfrm>
            <a:off x="6609080" y="462062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98" name="Google Shape;98;p19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0"/>
          <p:cNvSpPr txBox="1">
            <a:spLocks noGrp="1"/>
          </p:cNvSpPr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101" name="Google Shape;101;p20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20"/>
          <p:cNvSpPr txBox="1">
            <a:spLocks noGrp="1"/>
          </p:cNvSpPr>
          <p:nvPr>
            <p:ph type="body" idx="1"/>
          </p:nvPr>
        </p:nvSpPr>
        <p:spPr>
          <a:xfrm>
            <a:off x="310075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03" name="Google Shape;103;p20"/>
          <p:cNvSpPr>
            <a:spLocks noGrp="1"/>
          </p:cNvSpPr>
          <p:nvPr>
            <p:ph type="pic" idx="2"/>
          </p:nvPr>
        </p:nvSpPr>
        <p:spPr>
          <a:xfrm>
            <a:off x="310245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4" name="Google Shape;104;p20"/>
          <p:cNvSpPr txBox="1">
            <a:spLocks noGrp="1"/>
          </p:cNvSpPr>
          <p:nvPr>
            <p:ph type="body" idx="3"/>
          </p:nvPr>
        </p:nvSpPr>
        <p:spPr>
          <a:xfrm>
            <a:off x="2494515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05" name="Google Shape;105;p20"/>
          <p:cNvSpPr>
            <a:spLocks noGrp="1"/>
          </p:cNvSpPr>
          <p:nvPr>
            <p:ph type="pic" idx="4"/>
          </p:nvPr>
        </p:nvSpPr>
        <p:spPr>
          <a:xfrm>
            <a:off x="2494685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6" name="Google Shape;106;p20"/>
          <p:cNvSpPr txBox="1">
            <a:spLocks noGrp="1"/>
          </p:cNvSpPr>
          <p:nvPr>
            <p:ph type="body" idx="5"/>
          </p:nvPr>
        </p:nvSpPr>
        <p:spPr>
          <a:xfrm>
            <a:off x="4691898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07" name="Google Shape;107;p20"/>
          <p:cNvSpPr>
            <a:spLocks noGrp="1"/>
          </p:cNvSpPr>
          <p:nvPr>
            <p:ph type="pic" idx="6"/>
          </p:nvPr>
        </p:nvSpPr>
        <p:spPr>
          <a:xfrm>
            <a:off x="4692067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8" name="Google Shape;108;p20"/>
          <p:cNvSpPr txBox="1">
            <a:spLocks noGrp="1"/>
          </p:cNvSpPr>
          <p:nvPr>
            <p:ph type="body" idx="7"/>
          </p:nvPr>
        </p:nvSpPr>
        <p:spPr>
          <a:xfrm>
            <a:off x="6896389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09" name="Google Shape;109;p20"/>
          <p:cNvSpPr>
            <a:spLocks noGrp="1"/>
          </p:cNvSpPr>
          <p:nvPr>
            <p:ph type="pic" idx="8"/>
          </p:nvPr>
        </p:nvSpPr>
        <p:spPr>
          <a:xfrm>
            <a:off x="6896559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10" name="Google Shape;110;p20"/>
          <p:cNvSpPr txBox="1">
            <a:spLocks noGrp="1"/>
          </p:cNvSpPr>
          <p:nvPr>
            <p:ph type="sldNum" idx="12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111" name="Google Shape;111;p20"/>
          <p:cNvSpPr txBox="1">
            <a:spLocks noGrp="1"/>
          </p:cNvSpPr>
          <p:nvPr>
            <p:ph type="ftr" idx="11"/>
          </p:nvPr>
        </p:nvSpPr>
        <p:spPr>
          <a:xfrm>
            <a:off x="307731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1"/>
          <p:cNvSpPr txBox="1">
            <a:spLocks noGrp="1"/>
          </p:cNvSpPr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21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21"/>
          <p:cNvSpPr txBox="1">
            <a:spLocks noGrp="1"/>
          </p:cNvSpPr>
          <p:nvPr>
            <p:ph type="body" idx="1"/>
          </p:nvPr>
        </p:nvSpPr>
        <p:spPr>
          <a:xfrm>
            <a:off x="289864" y="1664208"/>
            <a:ext cx="4110000" cy="24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16" name="Google Shape;116;p21"/>
          <p:cNvSpPr txBox="1">
            <a:spLocks noGrp="1"/>
          </p:cNvSpPr>
          <p:nvPr>
            <p:ph type="body" idx="2"/>
          </p:nvPr>
        </p:nvSpPr>
        <p:spPr>
          <a:xfrm>
            <a:off x="4723346" y="1673733"/>
            <a:ext cx="4110000" cy="24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17" name="Google Shape;117;p21"/>
          <p:cNvSpPr txBox="1">
            <a:spLocks noGrp="1"/>
          </p:cNvSpPr>
          <p:nvPr>
            <p:ph type="body" idx="3"/>
          </p:nvPr>
        </p:nvSpPr>
        <p:spPr>
          <a:xfrm>
            <a:off x="289845" y="1194343"/>
            <a:ext cx="4110300" cy="37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575757"/>
              </a:buClr>
              <a:buSzPts val="1800"/>
              <a:buFont typeface="Calibri"/>
              <a:buNone/>
              <a:defRPr sz="1800" b="1">
                <a:solidFill>
                  <a:srgbClr val="575757"/>
                </a:solidFill>
              </a:defRPr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18" name="Google Shape;118;p21"/>
          <p:cNvSpPr txBox="1">
            <a:spLocks noGrp="1"/>
          </p:cNvSpPr>
          <p:nvPr>
            <p:ph type="body" idx="4"/>
          </p:nvPr>
        </p:nvSpPr>
        <p:spPr>
          <a:xfrm>
            <a:off x="4721517" y="1208110"/>
            <a:ext cx="4132500" cy="37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575757"/>
              </a:buClr>
              <a:buSzPts val="1800"/>
              <a:buFont typeface="Calibri"/>
              <a:buNone/>
              <a:defRPr sz="1800" b="1">
                <a:solidFill>
                  <a:srgbClr val="575757"/>
                </a:solidFill>
              </a:defRPr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cxnSp>
        <p:nvCxnSpPr>
          <p:cNvPr id="119" name="Google Shape;119;p21"/>
          <p:cNvCxnSpPr/>
          <p:nvPr/>
        </p:nvCxnSpPr>
        <p:spPr>
          <a:xfrm>
            <a:off x="288220" y="1576541"/>
            <a:ext cx="4111800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20" name="Google Shape;120;p21"/>
          <p:cNvCxnSpPr/>
          <p:nvPr/>
        </p:nvCxnSpPr>
        <p:spPr>
          <a:xfrm>
            <a:off x="4721703" y="1576541"/>
            <a:ext cx="4111800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21" name="Google Shape;121;p21"/>
          <p:cNvSpPr txBox="1">
            <a:spLocks noGrp="1"/>
          </p:cNvSpPr>
          <p:nvPr>
            <p:ph type="sldNum" idx="12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122" name="Google Shape;122;p21"/>
          <p:cNvSpPr txBox="1">
            <a:spLocks noGrp="1"/>
          </p:cNvSpPr>
          <p:nvPr>
            <p:ph type="ftr" idx="11"/>
          </p:nvPr>
        </p:nvSpPr>
        <p:spPr>
          <a:xfrm>
            <a:off x="312283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05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65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sldNum" idx="12"/>
          </p:nvPr>
        </p:nvSpPr>
        <p:spPr>
          <a:xfrm>
            <a:off x="6478371" y="459581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54" name="Google Shape;54;p13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FAD"/>
        </a:solidFill>
        <a:effectLst/>
      </p:bgPr>
    </p:bg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2"/>
          <p:cNvSpPr txBox="1">
            <a:spLocks noGrp="1"/>
          </p:cNvSpPr>
          <p:nvPr>
            <p:ph type="title"/>
          </p:nvPr>
        </p:nvSpPr>
        <p:spPr>
          <a:xfrm>
            <a:off x="628650" y="2162587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 fontScale="90000"/>
          </a:bodyPr>
          <a:lstStyle/>
          <a:p>
            <a:pPr marL="457200" lvl="0" indent="-43434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0000"/>
              <a:buAutoNum type="arabicPeriod" startAt="6"/>
            </a:pPr>
            <a:r>
              <a:rPr lang="fi"/>
              <a:t>Etniset alkuperäiskulttuurit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lang="fi"/>
            </a:br>
            <a:r>
              <a:rPr lang="fi"/>
              <a:t>Tietoisku: Alkuperäiskansat ja -kulttuurit</a:t>
            </a:r>
            <a:endParaRPr/>
          </a:p>
        </p:txBody>
      </p:sp>
      <p:sp>
        <p:nvSpPr>
          <p:cNvPr id="128" name="Google Shape;128;p22"/>
          <p:cNvSpPr txBox="1">
            <a:spLocks noGrp="1"/>
          </p:cNvSpPr>
          <p:nvPr>
            <p:ph type="body" idx="2"/>
          </p:nvPr>
        </p:nvSpPr>
        <p:spPr>
          <a:xfrm>
            <a:off x="628650" y="1071242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fi"/>
              <a:t>6</a:t>
            </a:r>
            <a:endParaRPr/>
          </a:p>
        </p:txBody>
      </p:sp>
      <p:sp>
        <p:nvSpPr>
          <p:cNvPr id="129" name="Google Shape;129;p22"/>
          <p:cNvSpPr txBox="1">
            <a:spLocks noGrp="1"/>
          </p:cNvSpPr>
          <p:nvPr>
            <p:ph type="body" idx="1"/>
          </p:nvPr>
        </p:nvSpPr>
        <p:spPr>
          <a:xfrm>
            <a:off x="628650" y="664404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Calibri"/>
              <a:buNone/>
            </a:pPr>
            <a:r>
              <a:rPr lang="fi"/>
              <a:t>Forum Historia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3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Alkuperäiskansat ja -kulttuurit</a:t>
            </a:r>
            <a:endParaRPr/>
          </a:p>
        </p:txBody>
      </p:sp>
      <p:sp>
        <p:nvSpPr>
          <p:cNvPr id="135" name="Google Shape;135;p23"/>
          <p:cNvSpPr txBox="1">
            <a:spLocks noGrp="1"/>
          </p:cNvSpPr>
          <p:nvPr>
            <p:ph type="body" idx="1"/>
          </p:nvPr>
        </p:nvSpPr>
        <p:spPr>
          <a:xfrm>
            <a:off x="628650" y="1398951"/>
            <a:ext cx="7886700" cy="3438600"/>
          </a:xfrm>
          <a:prstGeom prst="rect">
            <a:avLst/>
          </a:prstGeom>
        </p:spPr>
        <p:txBody>
          <a:bodyPr spcFirstLastPara="1" wrap="square" lIns="34275" tIns="17150" rIns="34275" bIns="17150" anchor="t" anchorCtr="0">
            <a:normAutofit/>
          </a:bodyPr>
          <a:lstStyle/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Source Sans Pro"/>
              <a:buChar char="●"/>
            </a:pPr>
            <a:r>
              <a:rPr lang="fi" sz="1800" b="1"/>
              <a:t>Etniset alkuperäiskulttuurit </a:t>
            </a:r>
            <a:r>
              <a:rPr lang="fi" sz="1800"/>
              <a:t>ovat kulttuureja, jotka ovat säilyttäneet perinteiset elämäntapansa kohdatessaan muita kulttuureja.</a:t>
            </a:r>
            <a:endParaRPr sz="180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Source Sans Pro"/>
              <a:buChar char="●"/>
            </a:pPr>
            <a:r>
              <a:rPr lang="fi" sz="1800" b="1"/>
              <a:t>Etninen </a:t>
            </a:r>
            <a:r>
              <a:rPr lang="fi" sz="1800"/>
              <a:t>viittaa kansaan tai yhteisöön, jonka kulttuurin tavat ovat melko yhdenmukaiset.</a:t>
            </a:r>
            <a:endParaRPr sz="180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Source Sans Pro"/>
              <a:buChar char="●"/>
            </a:pPr>
            <a:r>
              <a:rPr lang="fi" sz="1800" b="1"/>
              <a:t>Alkuperäiskansat </a:t>
            </a:r>
            <a:r>
              <a:rPr lang="fi" sz="1800"/>
              <a:t>ovat alueen alkuperäisväestöä tai väestöryhmiä, jotka</a:t>
            </a:r>
            <a:endParaRPr sz="1800"/>
          </a:p>
          <a:p>
            <a:pPr marL="137160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Calibri"/>
              <a:buAutoNum type="alphaLcPeriod"/>
            </a:pPr>
            <a:r>
              <a:rPr lang="fi" sz="1800"/>
              <a:t>ovat asuneet alueella pitkään</a:t>
            </a:r>
            <a:endParaRPr sz="1800"/>
          </a:p>
          <a:p>
            <a:pPr marL="137160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Calibri"/>
              <a:buAutoNum type="alphaLcPeriod"/>
            </a:pPr>
            <a:r>
              <a:rPr lang="fi" sz="1800"/>
              <a:t>eläneet pääosin erossa maan valtakulttuurista </a:t>
            </a:r>
            <a:endParaRPr sz="1800"/>
          </a:p>
          <a:p>
            <a:pPr marL="137160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Calibri"/>
              <a:buAutoNum type="alphaLcPeriod"/>
            </a:pPr>
            <a:r>
              <a:rPr lang="fi" sz="1800"/>
              <a:t>säilyttäneet omat kielelliset ja kulttuuriset perinteensä. </a:t>
            </a:r>
            <a:endParaRPr sz="18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4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Alkuperäiskansat ja kulttuurien kohtaaminen</a:t>
            </a:r>
            <a:endParaRPr/>
          </a:p>
        </p:txBody>
      </p:sp>
      <p:sp>
        <p:nvSpPr>
          <p:cNvPr id="141" name="Google Shape;141;p24"/>
          <p:cNvSpPr txBox="1">
            <a:spLocks noGrp="1"/>
          </p:cNvSpPr>
          <p:nvPr>
            <p:ph type="body" idx="1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</p:spPr>
        <p:txBody>
          <a:bodyPr spcFirstLastPara="1" wrap="square" lIns="34275" tIns="17150" rIns="34275" bIns="17150" anchor="t" anchorCtr="0">
            <a:normAutofit lnSpcReduction="20000"/>
          </a:bodyPr>
          <a:lstStyle/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" sz="1800"/>
              <a:t>Kulttuurien kohtaaminen on tuhonnut monia alkuperäiskulttuureja. </a:t>
            </a:r>
            <a:endParaRPr sz="1800"/>
          </a:p>
          <a:p>
            <a:pPr marL="9144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" sz="1800"/>
              <a:t>Esimerkiksi tasmanialaisten tuho 1800-luvulla</a:t>
            </a:r>
            <a:endParaRPr sz="180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" sz="1800"/>
              <a:t>Valtakulttuurin pyrkimys sulauttaa eli </a:t>
            </a:r>
            <a:r>
              <a:rPr lang="fi" sz="1800" i="1"/>
              <a:t>assimiloida </a:t>
            </a:r>
            <a:r>
              <a:rPr lang="fi" sz="1800"/>
              <a:t>vähemmistö omaan kulttuuriinsa on myös hävittänyt tai uhannut hävittää monia alkuperäiskulttuureja.</a:t>
            </a:r>
            <a:endParaRPr sz="1800"/>
          </a:p>
          <a:p>
            <a:pPr marL="9144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" sz="1800"/>
              <a:t>Esimerkiksi saamelaisten pakkosuomalaistaminen</a:t>
            </a:r>
            <a:endParaRPr sz="180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" sz="1800"/>
              <a:t>Nykyään alkuperäiskulttuurien ja -kansojen arvo ymmärretään paremmin ja niitä pyritään suojelemaan.</a:t>
            </a:r>
            <a:endParaRPr sz="1800"/>
          </a:p>
          <a:p>
            <a:pPr marL="9144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" sz="1800"/>
              <a:t>Esimerkiksi Kansainvälinen työjärjestö ILO on laatinut sopimuksen, joka takaa alkuperäiskansoille oikeuden omaan kieleen ja maanomistukseen.</a:t>
            </a:r>
            <a:endParaRPr sz="1800"/>
          </a:p>
          <a:p>
            <a:pPr marL="9144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" sz="1800"/>
              <a:t>Kaikki maat eivät ole vielä ratifioineet sopimusta.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5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Perinteet elävät alkuperäiskulttuureissa</a:t>
            </a:r>
            <a:endParaRPr/>
          </a:p>
        </p:txBody>
      </p:sp>
      <p:sp>
        <p:nvSpPr>
          <p:cNvPr id="147" name="Google Shape;147;p25"/>
          <p:cNvSpPr txBox="1">
            <a:spLocks noGrp="1"/>
          </p:cNvSpPr>
          <p:nvPr>
            <p:ph type="body" idx="1"/>
          </p:nvPr>
        </p:nvSpPr>
        <p:spPr>
          <a:xfrm>
            <a:off x="628650" y="1398951"/>
            <a:ext cx="7886700" cy="3592500"/>
          </a:xfrm>
          <a:prstGeom prst="rect">
            <a:avLst/>
          </a:prstGeom>
        </p:spPr>
        <p:txBody>
          <a:bodyPr spcFirstLastPara="1" wrap="square" lIns="34275" tIns="17150" rIns="34275" bIns="17150" anchor="t" anchorCtr="0">
            <a:normAutofit/>
          </a:bodyPr>
          <a:lstStyle/>
          <a:p>
            <a:pPr marL="457200" lvl="0" indent="-374650" algn="l" rtl="0">
              <a:spcBef>
                <a:spcPts val="80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Alkuperäiskulttuurien perinteistä elämäntapaa ilmentävät muun muassa laulut, tanssit, pukeutuminen, rituaalit ja uskonnolliset seremoniat.</a:t>
            </a:r>
            <a:endParaRPr/>
          </a:p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Esimerkkejä:</a:t>
            </a:r>
            <a:endParaRPr/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fi"/>
              <a:t>Uuden-Seelannin maorien lahjaperinne </a:t>
            </a:r>
            <a:r>
              <a:rPr lang="fi" i="1"/>
              <a:t>hau </a:t>
            </a:r>
            <a:endParaRPr/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fi"/>
              <a:t>Inuiittien kurkkulaulu</a:t>
            </a:r>
            <a:endParaRPr/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fi"/>
              <a:t>Saamelaisten </a:t>
            </a:r>
            <a:r>
              <a:rPr lang="fi" i="1"/>
              <a:t>joiku</a:t>
            </a:r>
            <a:endParaRPr i="1"/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fi"/>
              <a:t>Amerikan alkuperäisväestöjen erilaiset sulkapäähineet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6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Perinteet elävät alkuperäiskulttuureissa</a:t>
            </a:r>
            <a:endParaRPr/>
          </a:p>
        </p:txBody>
      </p:sp>
      <p:sp>
        <p:nvSpPr>
          <p:cNvPr id="153" name="Google Shape;153;p26"/>
          <p:cNvSpPr txBox="1">
            <a:spLocks noGrp="1"/>
          </p:cNvSpPr>
          <p:nvPr>
            <p:ph type="body" idx="1"/>
          </p:nvPr>
        </p:nvSpPr>
        <p:spPr>
          <a:xfrm>
            <a:off x="628650" y="1398951"/>
            <a:ext cx="7886700" cy="3592500"/>
          </a:xfrm>
          <a:prstGeom prst="rect">
            <a:avLst/>
          </a:prstGeom>
        </p:spPr>
        <p:txBody>
          <a:bodyPr spcFirstLastPara="1" wrap="square" lIns="34275" tIns="17150" rIns="34275" bIns="1715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fi"/>
              <a:t>Eri kulttuurien riiteissä ja rituaaleissa on samoja piirteitä ja tehtäviä:</a:t>
            </a:r>
            <a:endParaRPr b="1"/>
          </a:p>
          <a:p>
            <a:pPr marL="457200" lvl="0" indent="-37465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300"/>
              <a:buChar char="●"/>
            </a:pPr>
            <a:r>
              <a:rPr lang="fi" b="1"/>
              <a:t>Siirtymäriitit, </a:t>
            </a:r>
            <a:r>
              <a:rPr lang="fi"/>
              <a:t>jotka liittyvät uuteen tai erilaiseen elämänvaiheeseen. Esimerkiksi </a:t>
            </a:r>
            <a:r>
              <a:rPr lang="fi" b="1"/>
              <a:t>initiaatioriitti</a:t>
            </a:r>
            <a:r>
              <a:rPr lang="fi"/>
              <a:t>, jossa nuori vihitään yhteisön täysvaltaiseksi jäseniksi.</a:t>
            </a:r>
            <a:endParaRPr/>
          </a:p>
          <a:p>
            <a:pPr marL="457200" lvl="0" indent="-3746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fi" b="1"/>
              <a:t>Kalendaaririitit</a:t>
            </a:r>
            <a:r>
              <a:rPr lang="fi"/>
              <a:t>, joissa juhlitaan vuodenaikojen vaihtumista ja siihen liittyviä muutoksia elinkeinoissa.</a:t>
            </a:r>
            <a:endParaRPr/>
          </a:p>
          <a:p>
            <a:pPr marL="457200" lvl="0" indent="-3746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fi" b="1"/>
              <a:t>Kriisiriitit</a:t>
            </a:r>
            <a:r>
              <a:rPr lang="fi"/>
              <a:t>, joiden avulla pyritään hallitsemaan ja selviämään onnettomuuksista.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7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Alkuperäiskulttuurien tutkimus</a:t>
            </a:r>
            <a:endParaRPr/>
          </a:p>
        </p:txBody>
      </p:sp>
      <p:sp>
        <p:nvSpPr>
          <p:cNvPr id="159" name="Google Shape;159;p27"/>
          <p:cNvSpPr txBox="1">
            <a:spLocks noGrp="1"/>
          </p:cNvSpPr>
          <p:nvPr>
            <p:ph type="body" idx="1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</p:spPr>
        <p:txBody>
          <a:bodyPr spcFirstLastPara="1" wrap="square" lIns="34275" tIns="17150" rIns="34275" bIns="17150" anchor="t" anchorCtr="0">
            <a:normAutofit fontScale="85000" lnSpcReduction="10000"/>
          </a:bodyPr>
          <a:lstStyle/>
          <a:p>
            <a:pPr marL="457200" lvl="0" indent="-352742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ct val="100000"/>
              <a:buChar char="●"/>
            </a:pPr>
            <a:r>
              <a:rPr lang="fi" b="1"/>
              <a:t>Antropologia </a:t>
            </a:r>
            <a:r>
              <a:rPr lang="fi"/>
              <a:t>eli ihmistutkimus on tiede, joka tutkii eri kulttuureja.</a:t>
            </a:r>
            <a:endParaRPr/>
          </a:p>
          <a:p>
            <a:pPr marL="457200" lvl="0" indent="-35274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fi"/>
              <a:t>Sen tutkimuskohteita ovat esimerkiksi: </a:t>
            </a:r>
            <a:endParaRPr/>
          </a:p>
          <a:p>
            <a:pPr marL="914400" lvl="1" indent="-3365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fi"/>
              <a:t>yhteiskunnat ja yhteisöjen rakenteet</a:t>
            </a:r>
            <a:endParaRPr/>
          </a:p>
          <a:p>
            <a:pPr marL="914400" lvl="1" indent="-3365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fi"/>
              <a:t>ihmisen käyttäytyminen ja elämäntavat </a:t>
            </a:r>
            <a:endParaRPr/>
          </a:p>
          <a:p>
            <a:pPr marL="914400" lvl="1" indent="-3365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fi"/>
              <a:t>asenteet, uskomukset ja eri kulttuurien arvot.</a:t>
            </a:r>
            <a:endParaRPr/>
          </a:p>
          <a:p>
            <a:pPr marL="457200" lvl="0" indent="-35274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fi"/>
              <a:t>Antropologit voivat tutkia mitä tahansa kulttuureja, mutta tutkijat ovat perinteisesti olleet erityisen kiinnostuneita alkuperäiskulttuureista.</a:t>
            </a:r>
            <a:endParaRPr/>
          </a:p>
          <a:p>
            <a:pPr marL="914400" lvl="1" indent="-3365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fi"/>
              <a:t>Tieteenalan historiaan liittyy myös synkkiä piirteitä: 1800-luvulla ja 1900-luvun alkupuolella antropologit luokittelevat kulttuureja eri kehitysasteille. Kehittymättöminä pidetyt kulttuurit nähtiin primitiivisinä luonnonkansoina, jotka olivat irrationaalisia ja taikauskoisia ja joiden elämää hallitsivat monet pelot.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8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Alkuperäiskulttuurien tutkimus</a:t>
            </a:r>
            <a:endParaRPr/>
          </a:p>
        </p:txBody>
      </p:sp>
      <p:sp>
        <p:nvSpPr>
          <p:cNvPr id="165" name="Google Shape;165;p28"/>
          <p:cNvSpPr txBox="1">
            <a:spLocks noGrp="1"/>
          </p:cNvSpPr>
          <p:nvPr>
            <p:ph type="body" idx="1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</p:spPr>
        <p:txBody>
          <a:bodyPr spcFirstLastPara="1" wrap="square" lIns="34275" tIns="17150" rIns="34275" bIns="17150" anchor="t" anchorCtr="0">
            <a:normAutofit/>
          </a:bodyPr>
          <a:lstStyle/>
          <a:p>
            <a:pPr marL="457200" lvl="0" indent="-374650" algn="l" rtl="0">
              <a:spcBef>
                <a:spcPts val="80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Antropologiseen tutkimukseen liittyy kenttätyö, jossa tutkittavaa kulttuuria havainnoidaan paikan päällä. Tutkija pyrkii omaksumaan kielen, elämäntavan ja kulttuurin, jotta hän ymmärtäisi tutkimuskohdettaan mahdollisimman hyvin.</a:t>
            </a:r>
            <a:endParaRPr/>
          </a:p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fi" b="1"/>
              <a:t>Etnohistoria </a:t>
            </a:r>
            <a:r>
              <a:rPr lang="fi"/>
              <a:t>on antropologian tutkimussuunta,  jossa keskitytään alkuperäiskulttuurien ja -kansojen historiaan.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358</Words>
  <Application>Microsoft Office PowerPoint</Application>
  <PresentationFormat>Näytössä katseltava esitys (16:9)</PresentationFormat>
  <Paragraphs>42</Paragraphs>
  <Slides>7</Slides>
  <Notes>7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2</vt:i4>
      </vt:variant>
      <vt:variant>
        <vt:lpstr>Dian otsikot</vt:lpstr>
      </vt:variant>
      <vt:variant>
        <vt:i4>7</vt:i4>
      </vt:variant>
    </vt:vector>
  </HeadingPairs>
  <TitlesOfParts>
    <vt:vector size="12" baseType="lpstr">
      <vt:lpstr>Arial</vt:lpstr>
      <vt:lpstr>Calibri</vt:lpstr>
      <vt:lpstr>Source Sans Pro</vt:lpstr>
      <vt:lpstr>Simple Light</vt:lpstr>
      <vt:lpstr>Office-teema</vt:lpstr>
      <vt:lpstr>Etniset alkuperäiskulttuurit  Tietoisku: Alkuperäiskansat ja -kulttuurit</vt:lpstr>
      <vt:lpstr>Alkuperäiskansat ja -kulttuurit</vt:lpstr>
      <vt:lpstr>Alkuperäiskansat ja kulttuurien kohtaaminen</vt:lpstr>
      <vt:lpstr>Perinteet elävät alkuperäiskulttuureissa</vt:lpstr>
      <vt:lpstr>Perinteet elävät alkuperäiskulttuureissa</vt:lpstr>
      <vt:lpstr>Alkuperäiskulttuurien tutkimus</vt:lpstr>
      <vt:lpstr>Alkuperäiskulttuurien tutkimus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Kaartinen Minna</dc:creator>
  <cp:lastModifiedBy>Kaartinen Minna</cp:lastModifiedBy>
  <cp:revision>1</cp:revision>
  <dcterms:modified xsi:type="dcterms:W3CDTF">2026-03-11T18:56:23Z</dcterms:modified>
</cp:coreProperties>
</file>