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1F2D-8EED-4023-BF09-D318D89EF8BF}" type="datetimeFigureOut">
              <a:rPr lang="fi-FI" smtClean="0"/>
              <a:pPr/>
              <a:t>6.10.2017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B89D-4ABE-4FEA-8842-22AFD4911CB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217212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1F2D-8EED-4023-BF09-D318D89EF8BF}" type="datetimeFigureOut">
              <a:rPr lang="fi-FI" smtClean="0"/>
              <a:pPr/>
              <a:t>6.10.2017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B89D-4ABE-4FEA-8842-22AFD4911CB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09596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1F2D-8EED-4023-BF09-D318D89EF8BF}" type="datetimeFigureOut">
              <a:rPr lang="fi-FI" smtClean="0"/>
              <a:pPr/>
              <a:t>6.10.2017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B89D-4ABE-4FEA-8842-22AFD4911CB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55716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1F2D-8EED-4023-BF09-D318D89EF8BF}" type="datetimeFigureOut">
              <a:rPr lang="fi-FI" smtClean="0"/>
              <a:pPr/>
              <a:t>6.10.2017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B89D-4ABE-4FEA-8842-22AFD4911CB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93547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1F2D-8EED-4023-BF09-D318D89EF8BF}" type="datetimeFigureOut">
              <a:rPr lang="fi-FI" smtClean="0"/>
              <a:pPr/>
              <a:t>6.10.2017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B89D-4ABE-4FEA-8842-22AFD4911CB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78245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1F2D-8EED-4023-BF09-D318D89EF8BF}" type="datetimeFigureOut">
              <a:rPr lang="fi-FI" smtClean="0"/>
              <a:pPr/>
              <a:t>6.10.2017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B89D-4ABE-4FEA-8842-22AFD4911CB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15052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1F2D-8EED-4023-BF09-D318D89EF8BF}" type="datetimeFigureOut">
              <a:rPr lang="fi-FI" smtClean="0"/>
              <a:pPr/>
              <a:t>6.10.2017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B89D-4ABE-4FEA-8842-22AFD4911CB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93265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1F2D-8EED-4023-BF09-D318D89EF8BF}" type="datetimeFigureOut">
              <a:rPr lang="fi-FI" smtClean="0"/>
              <a:pPr/>
              <a:t>6.10.2017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B89D-4ABE-4FEA-8842-22AFD4911CB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94393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1F2D-8EED-4023-BF09-D318D89EF8BF}" type="datetimeFigureOut">
              <a:rPr lang="fi-FI" smtClean="0"/>
              <a:pPr/>
              <a:t>6.10.2017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B89D-4ABE-4FEA-8842-22AFD4911CB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03389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1F2D-8EED-4023-BF09-D318D89EF8BF}" type="datetimeFigureOut">
              <a:rPr lang="fi-FI" smtClean="0"/>
              <a:pPr/>
              <a:t>6.10.2017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B89D-4ABE-4FEA-8842-22AFD4911CB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50791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1F2D-8EED-4023-BF09-D318D89EF8BF}" type="datetimeFigureOut">
              <a:rPr lang="fi-FI" smtClean="0"/>
              <a:pPr/>
              <a:t>6.10.2017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B89D-4ABE-4FEA-8842-22AFD4911CB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61126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31F2D-8EED-4023-BF09-D318D89EF8BF}" type="datetimeFigureOut">
              <a:rPr lang="fi-FI" smtClean="0"/>
              <a:pPr/>
              <a:t>6.10.2017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FB89D-4ABE-4FEA-8842-22AFD4911CB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05400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Marttyyrikirkon aika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0944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5"/>
                </a:solidFill>
              </a:rPr>
              <a:t>Tähän vaikutti </a:t>
            </a:r>
            <a:r>
              <a:rPr lang="fi-FI" dirty="0" err="1" smtClean="0">
                <a:solidFill>
                  <a:schemeClr val="accent5"/>
                </a:solidFill>
              </a:rPr>
              <a:t>Konstantinoksen</a:t>
            </a:r>
            <a:r>
              <a:rPr lang="fi-FI" dirty="0" smtClean="0">
                <a:solidFill>
                  <a:schemeClr val="accent5"/>
                </a:solidFill>
              </a:rPr>
              <a:t> näkemä uni, jossa </a:t>
            </a:r>
            <a:r>
              <a:rPr lang="fi-FI" smtClean="0">
                <a:solidFill>
                  <a:schemeClr val="accent5"/>
                </a:solidFill>
              </a:rPr>
              <a:t>häntä kehotettiin </a:t>
            </a:r>
            <a:r>
              <a:rPr lang="fi-FI" dirty="0" smtClean="0">
                <a:solidFill>
                  <a:schemeClr val="accent5"/>
                </a:solidFill>
              </a:rPr>
              <a:t>ottamaan sotajoukon tunnukseksi Kristus-monogrammin.</a:t>
            </a:r>
          </a:p>
          <a:p>
            <a:r>
              <a:rPr lang="fi-FI" dirty="0" smtClean="0">
                <a:solidFill>
                  <a:schemeClr val="accent5"/>
                </a:solidFill>
              </a:rPr>
              <a:t>Hän voitti taistelun.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3074" name="Picture 2" descr="http://www.ortodoksi.net/images/b/b7/Kristuksen_monogram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636912"/>
            <a:ext cx="1368152" cy="1810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545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V. 313 Milanossa  julistettiin uskonnonvapaus. 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19050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Rooma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>
            <a:normAutofit/>
          </a:bodyPr>
          <a:lstStyle/>
          <a:p>
            <a:r>
              <a:rPr lang="fi-FI" dirty="0" smtClean="0"/>
              <a:t>Suuri imperiumi</a:t>
            </a:r>
          </a:p>
          <a:p>
            <a:r>
              <a:rPr lang="fi-FI" dirty="0" smtClean="0"/>
              <a:t>Viralliset kielet: kreikka ja latina</a:t>
            </a:r>
          </a:p>
          <a:p>
            <a:r>
              <a:rPr lang="fi-FI" dirty="0" smtClean="0"/>
              <a:t>Postilaitos</a:t>
            </a:r>
          </a:p>
          <a:p>
            <a:r>
              <a:rPr lang="fi-FI" dirty="0" smtClean="0"/>
              <a:t>Tieverkosto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7" name="Picture 2" descr="D:\ORTOBOXI\Kartat\Patriarkaattien paik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742936"/>
            <a:ext cx="5256584" cy="3789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659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Rauhan aika: </a:t>
            </a:r>
            <a:r>
              <a:rPr lang="fi-FI" dirty="0" err="1" smtClean="0"/>
              <a:t>pax</a:t>
            </a:r>
            <a:r>
              <a:rPr lang="fi-FI" dirty="0" smtClean="0"/>
              <a:t> </a:t>
            </a:r>
            <a:r>
              <a:rPr lang="fi-FI" dirty="0" err="1" smtClean="0"/>
              <a:t>romana</a:t>
            </a:r>
            <a:endParaRPr lang="fi-FI" dirty="0" smtClean="0"/>
          </a:p>
          <a:p>
            <a:r>
              <a:rPr lang="fi-FI" dirty="0" smtClean="0"/>
              <a:t>Uudet asiat kiinnostivat</a:t>
            </a:r>
          </a:p>
          <a:p>
            <a:pPr marL="0" indent="0">
              <a:buNone/>
            </a:pPr>
            <a:r>
              <a:rPr lang="fi-FI" dirty="0" smtClean="0"/>
              <a:t>-&gt; Nämä nopeuttivat kristinuskon leviämistä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6" name="Picture 4" descr="D:\ORTOBOXI\Kuvapankki nettiin\SEmppa ja kulttuurikeskus\_MG_3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212975"/>
            <a:ext cx="4896544" cy="3264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466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5"/>
                </a:solidFill>
              </a:rPr>
              <a:t>Rooma oli </a:t>
            </a:r>
            <a:r>
              <a:rPr lang="fi-FI" dirty="0" err="1" smtClean="0">
                <a:solidFill>
                  <a:schemeClr val="accent5"/>
                </a:solidFill>
              </a:rPr>
              <a:t>moniuskontoinen</a:t>
            </a:r>
            <a:endParaRPr lang="fi-FI" dirty="0" smtClean="0">
              <a:solidFill>
                <a:schemeClr val="accent5"/>
              </a:solidFill>
            </a:endParaRPr>
          </a:p>
          <a:p>
            <a:r>
              <a:rPr lang="fi-FI" dirty="0" smtClean="0"/>
              <a:t>Keisaria piti kumartaa jumalana. </a:t>
            </a:r>
          </a:p>
          <a:p>
            <a:r>
              <a:rPr lang="fi-FI" dirty="0" smtClean="0"/>
              <a:t>Kristityt kieltäytyivät tästä. 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8194" name="Picture 2" descr="https://upload.wikimedia.org/wikipedia/commons/thumb/1/12/Nero_Glyptothek_Munich_321.jpg/200px-Nero_Glyptothek_Munich_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68760"/>
            <a:ext cx="2965035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618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038600" cy="4525963"/>
          </a:xfrm>
        </p:spPr>
        <p:txBody>
          <a:bodyPr/>
          <a:lstStyle/>
          <a:p>
            <a:r>
              <a:rPr lang="fi-FI" dirty="0" smtClean="0"/>
              <a:t>Kristityt alkoivat herättää epäilyksiä.</a:t>
            </a:r>
          </a:p>
          <a:p>
            <a:r>
              <a:rPr lang="fi-FI" dirty="0" smtClean="0">
                <a:solidFill>
                  <a:schemeClr val="accent5"/>
                </a:solidFill>
              </a:rPr>
              <a:t>Ehtoollisenvietto muuttui puheissa ihmisuhreiksi. </a:t>
            </a:r>
          </a:p>
          <a:p>
            <a:endParaRPr lang="fi-FI" dirty="0">
              <a:solidFill>
                <a:schemeClr val="accent5"/>
              </a:solidFill>
            </a:endParaRPr>
          </a:p>
        </p:txBody>
      </p:sp>
      <p:pic>
        <p:nvPicPr>
          <p:cNvPr id="5" name="Picture 2" descr="D:\ORTOBOXI\Esineet\pe_Ehtoollismalj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6050" y="2062956"/>
            <a:ext cx="2882900" cy="3600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19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Rooma paloi v.64.</a:t>
            </a:r>
          </a:p>
          <a:p>
            <a:r>
              <a:rPr lang="fi-FI" dirty="0" smtClean="0"/>
              <a:t>Keisari Nero syytti kristittyjä palosta.</a:t>
            </a:r>
          </a:p>
          <a:p>
            <a:r>
              <a:rPr lang="fi-FI" dirty="0" smtClean="0"/>
              <a:t>Hän surmautti ison joukon kristittyjä. 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1026" name="Picture 2" descr="D:\ORTOBOXI\Mustapekka\Hall Ner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40768"/>
            <a:ext cx="3216626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3626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Tämä aloitti järjestelmällisen vainon. </a:t>
            </a:r>
          </a:p>
          <a:p>
            <a:r>
              <a:rPr lang="fi-FI" dirty="0" smtClean="0"/>
              <a:t>Vainot jatkuivat 200 vuotta.</a:t>
            </a:r>
            <a:endParaRPr lang="fi-FI" dirty="0"/>
          </a:p>
          <a:p>
            <a:r>
              <a:rPr lang="fi-FI" dirty="0" smtClean="0"/>
              <a:t>Viimeinen vainoojakeisari oli </a:t>
            </a:r>
            <a:r>
              <a:rPr lang="fi-FI" dirty="0" err="1" smtClean="0"/>
              <a:t>Diocletianus</a:t>
            </a:r>
            <a:r>
              <a:rPr lang="fi-FI" dirty="0" smtClean="0"/>
              <a:t>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6146" name="Picture 2" descr="http://www.turnhout3d.be/Diocletianus_files/Aurelius%20Valerius%20Diocletian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8800"/>
            <a:ext cx="337185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46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Enemmistö säilytti uskonsa. </a:t>
            </a:r>
          </a:p>
          <a:p>
            <a:r>
              <a:rPr lang="fi-FI" dirty="0" smtClean="0"/>
              <a:t>Marttyyreja oli tuhansia.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1026" name="Picture 2" descr="pyhatt_marttyyri elp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26860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84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V. 311 keisari </a:t>
            </a:r>
            <a:r>
              <a:rPr lang="fi-FI" dirty="0" err="1" smtClean="0"/>
              <a:t>Konstantinos</a:t>
            </a:r>
            <a:r>
              <a:rPr lang="fi-FI" dirty="0" smtClean="0"/>
              <a:t> lopetti vainot.</a:t>
            </a:r>
          </a:p>
        </p:txBody>
      </p:sp>
      <p:pic>
        <p:nvPicPr>
          <p:cNvPr id="5" name="Picture 2" descr="D:\ORTOBOXI\Kuvapankki nettiin\Ullalta\keisari konstantino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4633" y="1196752"/>
            <a:ext cx="3293904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41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138</Words>
  <Application>Microsoft Office PowerPoint</Application>
  <PresentationFormat>Näytössä katseltava diaesitys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Office-teema</vt:lpstr>
      <vt:lpstr>Marttyyrikirkon aika</vt:lpstr>
      <vt:lpstr>Rooma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PKMKV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Marttyyrikirkon aika</dc:title>
  <dc:creator>Vuomajoki Kirsi</dc:creator>
  <cp:lastModifiedBy>Sami</cp:lastModifiedBy>
  <cp:revision>7</cp:revision>
  <dcterms:created xsi:type="dcterms:W3CDTF">2015-09-03T07:04:46Z</dcterms:created>
  <dcterms:modified xsi:type="dcterms:W3CDTF">2017-10-06T15:47:42Z</dcterms:modified>
</cp:coreProperties>
</file>