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0"/>
      <p:bold r:id="rId11"/>
      <p:italic r:id="rId12"/>
      <p:boldItalic r:id="rId13"/>
    </p:embeddedFont>
    <p:embeddedFont>
      <p:font typeface="Merriweather Sans" panose="020B0604020202020204" charset="0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9952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17724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68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31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4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83681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92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28017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19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Massatuotanto synnyttää kulutusyhteis-kunnan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/>
              <a:t>Paljonko tarvitsemme tavaroita?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818058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127000">
              <a:buSzPct val="83333"/>
              <a:buNone/>
            </a:pPr>
            <a:r>
              <a:rPr lang="fi-FI" i="1" dirty="0">
                <a:solidFill>
                  <a:srgbClr val="222222"/>
                </a:solidFill>
                <a:highlight>
                  <a:srgbClr val="FFFFFF"/>
                </a:highlight>
              </a:rPr>
              <a:t>Urbaanissa ympäristössä asuva ihminen joutuu elämänsä aikana tekemisiin arviolta 20 </a:t>
            </a:r>
            <a:r>
              <a:rPr lang="fi-FI" i="1" dirty="0" smtClean="0">
                <a:solidFill>
                  <a:srgbClr val="222222"/>
                </a:solidFill>
                <a:highlight>
                  <a:srgbClr val="FFFFFF"/>
                </a:highlight>
              </a:rPr>
              <a:t>000</a:t>
            </a:r>
            <a:r>
              <a:rPr lang="fi-FI" i="1" dirty="0" smtClean="0">
                <a:solidFill>
                  <a:srgbClr val="222222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fi-FI" i="1" dirty="0" smtClean="0">
                <a:solidFill>
                  <a:srgbClr val="222222"/>
                </a:solidFill>
                <a:highlight>
                  <a:srgbClr val="FFFFFF"/>
                </a:highlight>
              </a:rPr>
              <a:t>30 </a:t>
            </a:r>
            <a:r>
              <a:rPr lang="fi-FI" i="1" dirty="0">
                <a:solidFill>
                  <a:srgbClr val="222222"/>
                </a:solidFill>
                <a:highlight>
                  <a:srgbClr val="FFFFFF"/>
                </a:highlight>
              </a:rPr>
              <a:t>000 esineen kanssa. </a:t>
            </a:r>
            <a:r>
              <a:rPr lang="fi-FI" i="1" dirty="0">
                <a:solidFill>
                  <a:srgbClr val="222222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 − </a:t>
            </a:r>
            <a:r>
              <a:rPr lang="fi-FI" i="1" dirty="0" smtClean="0">
                <a:solidFill>
                  <a:srgbClr val="222222"/>
                </a:solidFill>
                <a:highlight>
                  <a:srgbClr val="FFFFFF"/>
                </a:highlight>
              </a:rPr>
              <a:t>Täysin </a:t>
            </a:r>
            <a:r>
              <a:rPr lang="fi-FI" i="1" dirty="0">
                <a:solidFill>
                  <a:srgbClr val="222222"/>
                </a:solidFill>
                <a:highlight>
                  <a:srgbClr val="FFFFFF"/>
                </a:highlight>
              </a:rPr>
              <a:t>turhanpäiväisten ja joutavien esineiden määrää on mahdotonta arvioida </a:t>
            </a:r>
            <a:r>
              <a:rPr lang="fi-FI" i="1" dirty="0">
                <a:solidFill>
                  <a:srgbClr val="222222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 − </a:t>
            </a:r>
            <a:r>
              <a:rPr lang="fi-FI" i="1" dirty="0" smtClean="0">
                <a:solidFill>
                  <a:srgbClr val="222222"/>
                </a:solidFill>
                <a:highlight>
                  <a:srgbClr val="FFFFFF"/>
                </a:highlight>
              </a:rPr>
              <a:t>normaaleista </a:t>
            </a:r>
            <a:r>
              <a:rPr lang="fi-FI" i="1" dirty="0">
                <a:solidFill>
                  <a:srgbClr val="222222"/>
                </a:solidFill>
                <a:highlight>
                  <a:srgbClr val="FFFFFF"/>
                </a:highlight>
              </a:rPr>
              <a:t>asumiseen liittyvistä toimista selviää 50 käyttöesineellä. Käytännössä se merkitsee noin kymmentä huonekalua ja </a:t>
            </a:r>
            <a:r>
              <a:rPr lang="fi-FI" i="1" dirty="0">
                <a:solidFill>
                  <a:srgbClr val="222222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 − </a:t>
            </a:r>
            <a:r>
              <a:rPr lang="fi-FI" i="1" dirty="0" smtClean="0">
                <a:solidFill>
                  <a:srgbClr val="222222"/>
                </a:solidFill>
                <a:highlight>
                  <a:srgbClr val="FFFFFF"/>
                </a:highlight>
              </a:rPr>
              <a:t>neljääkymmentä </a:t>
            </a:r>
            <a:r>
              <a:rPr lang="fi-FI" i="1" dirty="0">
                <a:solidFill>
                  <a:srgbClr val="222222"/>
                </a:solidFill>
                <a:highlight>
                  <a:srgbClr val="FFFFFF"/>
                </a:highlight>
              </a:rPr>
              <a:t>pienesinettä, joista valtaosa on </a:t>
            </a:r>
            <a:r>
              <a:rPr lang="fi-FI" i="1" dirty="0" err="1">
                <a:solidFill>
                  <a:srgbClr val="222222"/>
                </a:solidFill>
                <a:highlight>
                  <a:srgbClr val="FFFFFF"/>
                </a:highlight>
              </a:rPr>
              <a:t>ruoanlanlaittoon</a:t>
            </a:r>
            <a:r>
              <a:rPr lang="fi-FI" i="1" dirty="0">
                <a:solidFill>
                  <a:srgbClr val="222222"/>
                </a:solidFill>
                <a:highlight>
                  <a:srgbClr val="FFFFFF"/>
                </a:highlight>
              </a:rPr>
              <a:t> ja ruokailuun tarkoitettuja.</a:t>
            </a:r>
          </a:p>
          <a:p>
            <a:pPr marL="0" marR="0" lvl="0" indent="-127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Verdana"/>
              <a:buNone/>
            </a:pPr>
            <a:r>
              <a:rPr lang="fi-FI" sz="18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		sisustusarkkitehti </a:t>
            </a:r>
            <a:r>
              <a:rPr lang="fi-FI" sz="1800" dirty="0">
                <a:solidFill>
                  <a:srgbClr val="222222"/>
                </a:solidFill>
                <a:highlight>
                  <a:srgbClr val="FFFFFF"/>
                </a:highlight>
              </a:rPr>
              <a:t>ja huonekalusuunnittelun </a:t>
            </a:r>
            <a:r>
              <a:rPr lang="fi-FI" sz="18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			professori </a:t>
            </a:r>
            <a:r>
              <a:rPr lang="fi-FI" sz="1800" dirty="0">
                <a:solidFill>
                  <a:srgbClr val="222222"/>
                </a:solidFill>
                <a:highlight>
                  <a:srgbClr val="FFFFFF"/>
                </a:highlight>
              </a:rPr>
              <a:t>Simo </a:t>
            </a:r>
            <a:r>
              <a:rPr lang="fi-FI" sz="18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Heikkilä, HS 9.9.2010</a:t>
            </a:r>
            <a:endParaRPr lang="fi-FI"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0" lvl="0" indent="-457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Verdana"/>
              <a:buNone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3438300" cy="330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/>
              <a:t>Osa tavaroista saattaa olla vähemmän tarpeellisia</a:t>
            </a:r>
            <a:r>
              <a:rPr lang="fi-FI" dirty="0" smtClean="0"/>
              <a:t>…</a:t>
            </a:r>
            <a:endParaRPr lang="fi-FI" dirty="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625" y="273370"/>
            <a:ext cx="3167850" cy="598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 smtClean="0"/>
              <a:t>Miksi </a:t>
            </a:r>
            <a:r>
              <a:rPr lang="fi-FI" dirty="0"/>
              <a:t>ympärillämme on </a:t>
            </a:r>
          </a:p>
          <a:p>
            <a:pPr lvl="0">
              <a:buSzPct val="25000"/>
            </a:pPr>
            <a:r>
              <a:rPr lang="fi-FI" dirty="0"/>
              <a:t>20 </a:t>
            </a:r>
            <a:r>
              <a:rPr lang="fi-FI" dirty="0" smtClean="0"/>
              <a:t>000</a:t>
            </a:r>
            <a:r>
              <a:rPr lang="fi-FI" i="1" dirty="0" smtClean="0">
                <a:solidFill>
                  <a:srgbClr val="222222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fi-FI" dirty="0" smtClean="0"/>
              <a:t>30 </a:t>
            </a:r>
            <a:r>
              <a:rPr lang="fi-FI" dirty="0"/>
              <a:t>000 tavaraa?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71500" y="1678155"/>
            <a:ext cx="8001000" cy="470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dirty="0"/>
              <a:t>Vastaus: massatuotanto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dirty="0"/>
              <a:t>Massatuotannon idea</a:t>
            </a:r>
            <a:r>
              <a:rPr lang="fi-FI" dirty="0" smtClean="0"/>
              <a:t>: hyödynnetään </a:t>
            </a:r>
            <a:r>
              <a:rPr lang="fi-FI" dirty="0"/>
              <a:t>koneita tuotannossa</a:t>
            </a:r>
          </a:p>
          <a:p>
            <a:pPr marL="914400" marR="0" lvl="1" indent="-4191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dirty="0"/>
              <a:t>tehdään samanlaisia, tasalaatuisia tuotteita</a:t>
            </a:r>
          </a:p>
          <a:p>
            <a:pPr marL="914400" marR="0" lvl="1" indent="-4191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dirty="0"/>
              <a:t>tuotantokustannukset laskevat</a:t>
            </a:r>
          </a:p>
          <a:p>
            <a:pPr marL="914400" marR="0" lvl="1" indent="-4191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dirty="0"/>
              <a:t>lopputuotteen hinta laskee</a:t>
            </a:r>
          </a:p>
          <a:p>
            <a:pPr marL="914400" marR="0" lvl="1" indent="-4191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dirty="0"/>
              <a:t>yhä useampi voi ostaa tuotteen</a:t>
            </a:r>
          </a:p>
          <a:p>
            <a:pPr marL="914400" marR="0" lvl="1" indent="-4191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sz="2000" dirty="0"/>
              <a:t>kulutusyhteiskunta syntyy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/>
              <a:t>Osa tavaroista saattaa olla vähemmän </a:t>
            </a:r>
            <a:r>
              <a:rPr lang="fi-FI" dirty="0" smtClean="0"/>
              <a:t>tarpeellisia…</a:t>
            </a:r>
            <a:endParaRPr lang="fi-FI" sz="1000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63" y="1600200"/>
            <a:ext cx="8479074" cy="43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/>
              <a:t>Osa tavaroista saattaa olla vähemmän </a:t>
            </a:r>
            <a:r>
              <a:rPr lang="fi-FI" dirty="0" smtClean="0"/>
              <a:t>tarpeellisia…</a:t>
            </a:r>
            <a:endParaRPr lang="fi-FI" sz="1000" dirty="0">
              <a:solidFill>
                <a:srgbClr val="FF0000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lang="fi-FI" sz="1400" dirty="0" smtClean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1400" dirty="0"/>
              <a:t>	</a:t>
            </a:r>
            <a:r>
              <a:rPr lang="fi-FI" sz="1400" dirty="0" smtClean="0"/>
              <a:t>			Juttujen </a:t>
            </a:r>
            <a:r>
              <a:rPr lang="fi-FI" sz="1400" dirty="0"/>
              <a:t>ja kuvien lähde: SK 1-2/2006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62" y="1394750"/>
            <a:ext cx="8659475" cy="406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spcBef>
                <a:spcPts val="0"/>
              </a:spcBef>
              <a:buSzPct val="100000"/>
              <a:buNone/>
            </a:pPr>
            <a:r>
              <a:rPr lang="fi-FI" b="1" dirty="0" smtClean="0"/>
              <a:t>Tehtävät</a:t>
            </a:r>
            <a:endParaRPr lang="fi-FI" b="1" dirty="0"/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endParaRPr lang="fi-FI" dirty="0" smtClean="0"/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fi-FI" dirty="0" smtClean="0"/>
              <a:t>Onko </a:t>
            </a:r>
            <a:r>
              <a:rPr lang="fi-FI" dirty="0"/>
              <a:t>elämässäsi tullut vastaan muita täysin tarpeettomia esineitä?</a:t>
            </a:r>
          </a:p>
          <a:p>
            <a:pPr marL="457200" lvl="0" indent="-419100">
              <a:spcBef>
                <a:spcPts val="0"/>
              </a:spcBef>
              <a:buSzPct val="100000"/>
              <a:buAutoNum type="arabicPeriod"/>
            </a:pPr>
            <a:r>
              <a:rPr lang="fi-FI" dirty="0"/>
              <a:t>Mitkä ovat sinulle kaikkein välttämättömimmät esineet?</a:t>
            </a:r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SzPct val="25000"/>
            </a:pPr>
            <a:endParaRPr lang="fi-FI" dirty="0" smtClean="0"/>
          </a:p>
          <a:p>
            <a:pPr>
              <a:buSzPct val="25000"/>
            </a:pPr>
            <a:r>
              <a:rPr lang="fi-FI" dirty="0" smtClean="0"/>
              <a:t>Paljonko tarvitsemme tavaroita?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148</Words>
  <Application>Microsoft Office PowerPoint</Application>
  <PresentationFormat>Näytössä katseltava diaesitys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Verdana</vt:lpstr>
      <vt:lpstr>Arial</vt:lpstr>
      <vt:lpstr>Merriweather Sans</vt:lpstr>
      <vt:lpstr>Blank Presentation</vt:lpstr>
      <vt:lpstr>PowerPoint-esitys</vt:lpstr>
      <vt:lpstr> Paljonko tarvitsemme tavaroita?</vt:lpstr>
      <vt:lpstr>Osa tavaroista saattaa olla vähemmän tarpeellisia…</vt:lpstr>
      <vt:lpstr>Miksi ympärillämme on  20 000−30 000 tavaraa?</vt:lpstr>
      <vt:lpstr>Osa tavaroista saattaa olla vähemmän tarpeellisia… </vt:lpstr>
      <vt:lpstr>Osa tavaroista saattaa olla vähemmän tarpeellisia…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Pelkonen Markku</dc:creator>
  <cp:lastModifiedBy>Opettaja</cp:lastModifiedBy>
  <cp:revision>2</cp:revision>
  <dcterms:modified xsi:type="dcterms:W3CDTF">2018-12-12T11:36:32Z</dcterms:modified>
</cp:coreProperties>
</file>