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89" r:id="rId5"/>
    <p:sldId id="326" r:id="rId6"/>
    <p:sldId id="257" r:id="rId7"/>
    <p:sldId id="31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32E"/>
    <a:srgbClr val="FFA200"/>
    <a:srgbClr val="FFD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01BA9-8ADC-4371-BB25-197ECAF90DB8}" v="22" dt="2024-03-27T16:10:15.755"/>
    <p1510:client id="{DF530B1F-0353-AD2E-EC6F-49A967B4E14A}" v="2" dt="2024-03-27T16:13:07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BF201-AD26-46EA-9AF8-6AFE66CC4DF6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66F88-8D13-45E5-B7A5-6DABB1D3C3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82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351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790D41-B530-83F6-F72C-9CA74EC5B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2A4033A-C8C4-B271-2E96-3166B204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D388F6-0EFA-E100-A6DD-BB31FAEF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9A9643-7C95-448B-3489-F2A6D04AF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D451D8-A05C-4203-97EF-AC4C0173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25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7E1C79-F0F3-E734-EA75-36C90648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0B27A4-C437-FA66-5C49-3CB7CB151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00FA07-3475-2F1B-02B3-AA0464F1C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CDFB12-2A04-166F-923F-EA9BAF20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F6CADC-46A8-1D54-B840-7EBACCFC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815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ED7FAE8-E2A8-E133-922B-1D69614E5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50F6AE-1A86-BDA8-A278-2F4AD2621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A871B6-4302-47EE-3170-AAB259ED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F89DF2-76DB-03CF-8DE5-31D937E7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DCA574-041B-6007-2C3D-1103E5C6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06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Otsikollinen kuva" type="picTx">
  <p:cSld name="1_Otsikollinen kuva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1946839" y="2691696"/>
            <a:ext cx="9379998" cy="1186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 Narrow"/>
              <a:buNone/>
              <a:defRPr sz="4000">
                <a:solidFill>
                  <a:srgbClr val="7F7F7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>
            <a:spLocks noGrp="1"/>
          </p:cNvSpPr>
          <p:nvPr>
            <p:ph type="pic" idx="2"/>
          </p:nvPr>
        </p:nvSpPr>
        <p:spPr>
          <a:xfrm>
            <a:off x="2320754" y="590675"/>
            <a:ext cx="9006083" cy="1946463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1946839" y="4112406"/>
            <a:ext cx="6772875" cy="1806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0B9B4012-B85E-4C64-BE88-85790E378BB9}" type="datetime1">
              <a:rPr lang="fi-FI" smtClean="0"/>
              <a:t>19.4.2024</a:t>
            </a:fld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57" name="Google Shape;57;p7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8" name="Google Shape;5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495" y="5857103"/>
            <a:ext cx="1557931" cy="1133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373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E3B79-1D86-EB11-6D9D-79905CF43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9FE5CF-CFAE-19C2-A7A8-7510EFF87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648AF-4D67-C408-BF5A-A945B389C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D59824-C082-1ED8-5604-23D4D54E7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827C9A-6FD0-1C38-2D65-611477C2D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893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0B65BC-320C-CC7E-77AE-ADC0288BD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EFE454-9D64-8DC4-A4EC-EEA378BAD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1D529B-AC70-FFB6-B60A-68D1E79F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6A77F2-A732-7753-97B1-F6CE66FA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46BFA4-17B4-63B8-3054-0BA7B8B9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64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455FF0-8CFC-90F4-AAFA-7C8D1AA21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D4EF8-C30A-65D6-0450-54C9653C3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2DD259D-738A-6E6A-A11A-8EB5650FB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49C5918-0E2D-821F-B0ED-588FCB3FE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F8AB35-2D63-96C7-8915-656A9D0A4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0C26931-CB23-0962-DB4E-5F7DC894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58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8964B-E0A8-C9CB-8B51-F6C9BE22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668E15-8E61-071E-03D9-21628C6BF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8C667C-194C-9F44-0AE0-A70CF6133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31737A8-162D-D7ED-85DD-CDDDD86A62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2F9760E-EA95-86C1-2929-AA93B8F4C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3C5A248-492D-2AE6-09CE-20D05045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1AA2CAC-BF19-8BBB-5803-295FFE81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D45DCB2-321B-60F9-9356-B7C86FAD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3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D79886-B759-5183-FF52-E5541EB0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953134C-2B86-00BA-C5C2-C2FC1C6D0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A92F276-D1C0-9244-0CC9-7469ADE88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6BC78BB-8D80-A154-A217-B99D45D59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41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685296F-D595-E3EA-2414-26A5C7FA6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8108477-F625-4F07-6BD1-AB74BC49B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D171467-A213-73B1-D603-874CD083B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45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C0148D-BD3A-2866-5679-162CF0FD4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2F3369-2EA4-C8B4-3C36-7DF2F514A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D48087-714F-B6D1-BEE9-30FDAF3CA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99914DB-8F7C-8117-B099-9C968B658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A06A3C-EFD2-E40B-C3AB-171DBD879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F078AC-3AB2-D70D-D0FA-DDFD2918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63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AE30BF-2D77-0B47-4433-B6779270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0B8C565-5A98-7554-DADC-4C4318CF63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985BBE5-4D3C-5C69-C099-746241989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5EAF6B-B654-8D25-24AE-CF718DC6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238876-6376-B0F4-AC2C-81DB44F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C69A6B-CF37-B96A-533E-16B0AB3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769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1863F4-857D-80D9-7980-4323510C5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ABE6DD-21A8-E07B-3898-BC49F101D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A76E1B-3CDC-6696-8523-6BDF5B7A4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9CF7-8047-45B4-A675-D5CDEA2DAA3B}" type="datetimeFigureOut">
              <a:rPr lang="fi-FI" smtClean="0"/>
              <a:t>19.4.2024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CCAA8F-74B0-DCE3-CA74-0A50B334E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F59025-83E3-1F36-48E1-E775C33AD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527F3-169E-40D1-BFE2-406456B97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34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iia.thil@jyvaskyla.fi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yvaks.fi/palvelumme/ota-yhteytta-lapsiperheen-tuen-tarpeesta-tai-tee-lastensuojeluilmoitus" TargetMode="External"/><Relationship Id="rId2" Type="http://schemas.openxmlformats.org/officeDocument/2006/relationships/hyperlink" Target="https://koulupoissaolo.fi/koulupoissolojen-kartoitukseen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DD7BE7-A8F7-E59B-7C85-9B868127A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754" y="2707749"/>
            <a:ext cx="9379998" cy="1186035"/>
          </a:xfrm>
        </p:spPr>
        <p:txBody>
          <a:bodyPr>
            <a:noAutofit/>
          </a:bodyPr>
          <a:lstStyle/>
          <a:p>
            <a:r>
              <a:rPr lang="fi-FI" sz="6000" dirty="0"/>
              <a:t>Yhteisessä koulussa</a:t>
            </a:r>
          </a:p>
        </p:txBody>
      </p:sp>
      <p:pic>
        <p:nvPicPr>
          <p:cNvPr id="7" name="Sisällön paikkamerkki 14" descr="Joukko käsiä keskellä">
            <a:extLst>
              <a:ext uri="{FF2B5EF4-FFF2-40B4-BE49-F238E27FC236}">
                <a16:creationId xmlns:a16="http://schemas.microsoft.com/office/drawing/2014/main" id="{E780FD1C-1D2E-3503-345E-C2B277BAFB1C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92" b="33792"/>
          <a:stretch/>
        </p:blipFill>
        <p:spPr>
          <a:noFill/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1D02323-1AFD-426D-B65F-3F749F2BB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3893784"/>
            <a:ext cx="8218470" cy="2578935"/>
          </a:xfrm>
        </p:spPr>
        <p:txBody>
          <a:bodyPr>
            <a:normAutofit/>
          </a:bodyPr>
          <a:lstStyle/>
          <a:p>
            <a:pPr marL="228600" indent="0"/>
            <a:r>
              <a:rPr lang="fi-FI" sz="3000" dirty="0">
                <a:solidFill>
                  <a:srgbClr val="7F7F7F"/>
                </a:solidFill>
                <a:latin typeface="Arial Narrow" panose="020B0606020202030204" pitchFamily="34" charset="0"/>
              </a:rPr>
              <a:t>Poissaoloihin puuttumisen toimintamalli Keski-Suomen kunnille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C4CCCC-ADC7-5AB1-46A2-309994B4D0C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D3CF140-68E6-4420-A170-283A4E2DBB99}" type="datetime1">
              <a:rPr lang="fi-FI" smtClean="0"/>
              <a:t>19.4.2024</a:t>
            </a:fld>
            <a:endParaRPr lang="fi-FI" dirty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24B21B30-DD16-9697-3F76-1A37CB138195}"/>
              </a:ext>
            </a:extLst>
          </p:cNvPr>
          <p:cNvSpPr txBox="1"/>
          <p:nvPr/>
        </p:nvSpPr>
        <p:spPr>
          <a:xfrm>
            <a:off x="2486344" y="5156021"/>
            <a:ext cx="3976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rgbClr val="7F7F7F"/>
                </a:solidFill>
                <a:latin typeface="Arial Narrow" panose="020B0606020202030204" pitchFamily="34" charset="0"/>
              </a:rPr>
              <a:t>Tiia Thil, hankekoordinaattori</a:t>
            </a:r>
          </a:p>
          <a:p>
            <a:r>
              <a:rPr lang="fi-FI" sz="2400" dirty="0">
                <a:solidFill>
                  <a:srgbClr val="365D73"/>
                </a:solidFill>
                <a:latin typeface="Arial Narrow" panose="020B0606020202030204" pitchFamily="34" charset="0"/>
                <a:hlinkClick r:id="rId3"/>
              </a:rPr>
              <a:t>tiia.thil@jyvaskyla.fi</a:t>
            </a:r>
            <a:endParaRPr lang="fi-FI" sz="2400" dirty="0">
              <a:solidFill>
                <a:srgbClr val="365D73"/>
              </a:solidFill>
              <a:latin typeface="Arial Narrow" panose="020B0606020202030204" pitchFamily="34" charset="0"/>
            </a:endParaRPr>
          </a:p>
          <a:p>
            <a:r>
              <a:rPr lang="fi-FI" sz="2400" dirty="0">
                <a:solidFill>
                  <a:srgbClr val="365D73"/>
                </a:solidFill>
                <a:latin typeface="Arial Narrow" panose="020B0606020202030204" pitchFamily="34" charset="0"/>
              </a:rPr>
              <a:t>p. 050 564 3052</a:t>
            </a:r>
          </a:p>
        </p:txBody>
      </p:sp>
    </p:spTree>
    <p:extLst>
      <p:ext uri="{BB962C8B-B14F-4D97-AF65-F5344CB8AC3E}">
        <p14:creationId xmlns:p14="http://schemas.microsoft.com/office/powerpoint/2010/main" val="378439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>
            <a:extLst>
              <a:ext uri="{FF2B5EF4-FFF2-40B4-BE49-F238E27FC236}">
                <a16:creationId xmlns:a16="http://schemas.microsoft.com/office/drawing/2014/main" id="{B9DEDF4B-BCD5-20B6-B009-9D2BF6C833F4}"/>
              </a:ext>
            </a:extLst>
          </p:cNvPr>
          <p:cNvSpPr txBox="1"/>
          <p:nvPr/>
        </p:nvSpPr>
        <p:spPr>
          <a:xfrm>
            <a:off x="89404" y="3436383"/>
            <a:ext cx="1998461" cy="330859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i-FI" sz="1100" b="1" dirty="0"/>
              <a:t>Puutu heti ja selvitä oppilaan sekä huoltajan kanssa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Huolestuttavat muutokset oppilaan käyttäytymisessä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Haluttomuus tulla kouluun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Toistuvat myöhästymiset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Poistuminen kesken oppitunnin tai koulupäivän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Oppilas on koulussa, mutta ei oppitunneilla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Luvattomat poissaolot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Selvittämättömät poissaolot tai puutteelliset poissaoloselvitykset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Toistuvat poissaolot samasta oppiaineesta tai tietyiltä viikonpäiviltä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Toistuvat ja pitkäkestoiset poissaolot</a:t>
            </a:r>
            <a:endParaRPr lang="fi-FI" sz="1100" b="1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D92CD9-64D6-8D79-1410-AFF6B980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3019"/>
            <a:ext cx="10515600" cy="558800"/>
          </a:xfrm>
        </p:spPr>
        <p:txBody>
          <a:bodyPr>
            <a:normAutofit/>
          </a:bodyPr>
          <a:lstStyle/>
          <a:p>
            <a:r>
              <a:rPr lang="fi-FI" sz="3000" b="1" dirty="0">
                <a:latin typeface="Josefin Sans" pitchFamily="2" charset="0"/>
              </a:rPr>
              <a:t>POISSAOLOIHIN PUUTTUMISEN TOIMINTAMALLI</a:t>
            </a:r>
          </a:p>
        </p:txBody>
      </p:sp>
      <p:sp>
        <p:nvSpPr>
          <p:cNvPr id="6" name="Leveä kaari 5">
            <a:extLst>
              <a:ext uri="{FF2B5EF4-FFF2-40B4-BE49-F238E27FC236}">
                <a16:creationId xmlns:a16="http://schemas.microsoft.com/office/drawing/2014/main" id="{36DD2052-55A3-F237-14AC-35A123F18AC9}"/>
              </a:ext>
            </a:extLst>
          </p:cNvPr>
          <p:cNvSpPr/>
          <p:nvPr/>
        </p:nvSpPr>
        <p:spPr>
          <a:xfrm>
            <a:off x="2211992" y="2889504"/>
            <a:ext cx="7768001" cy="7610616"/>
          </a:xfrm>
          <a:prstGeom prst="blockArc">
            <a:avLst>
              <a:gd name="adj1" fmla="val 10575140"/>
              <a:gd name="adj2" fmla="val 226065"/>
              <a:gd name="adj3" fmla="val 5123"/>
            </a:avLst>
          </a:prstGeom>
          <a:gradFill flip="none" rotWithShape="0">
            <a:gsLst>
              <a:gs pos="95000">
                <a:srgbClr val="C00000"/>
              </a:gs>
              <a:gs pos="92000">
                <a:srgbClr val="FF0000"/>
              </a:gs>
              <a:gs pos="9000">
                <a:srgbClr val="FFFF00"/>
              </a:gs>
              <a:gs pos="39000">
                <a:srgbClr val="FFC000"/>
              </a:gs>
              <a:gs pos="5000">
                <a:srgbClr val="92D050">
                  <a:lumMod val="100000"/>
                </a:srgbClr>
              </a:gs>
            </a:gsLst>
            <a:lin ang="0" scaled="0"/>
            <a:tileRect/>
          </a:gra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9724D3E3-FEDA-2B42-9C8D-F110D53EC457}"/>
              </a:ext>
            </a:extLst>
          </p:cNvPr>
          <p:cNvSpPr txBox="1"/>
          <p:nvPr/>
        </p:nvSpPr>
        <p:spPr>
          <a:xfrm>
            <a:off x="88106" y="631480"/>
            <a:ext cx="3411968" cy="584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/>
              <a:t>Opetuksen järjestäjän tulee ennaltaehkäistä perusopetukseen osallistuvan oppilaan poissaoloja sekä seurata ja puuttua niihin suunnitelmallisesti. Opetuksen järjestäjän tulee ilmoittaa luvattomista poissaoloista oppilaan huoltajalle tai muulle lailliselle edustajalle. (POL 26 §) 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5435222-5D2A-2833-85D8-94594A1DD84E}"/>
              </a:ext>
            </a:extLst>
          </p:cNvPr>
          <p:cNvSpPr txBox="1"/>
          <p:nvPr/>
        </p:nvSpPr>
        <p:spPr>
          <a:xfrm>
            <a:off x="9335101" y="593984"/>
            <a:ext cx="2751150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800" dirty="0"/>
              <a:t>Suomessa vakinaisesti asuvat lapset ovat oppivelvollisia. Huoltajalla on lainmukainen velvollisuus varmistaa, että huollettavan oppivelvollisuus tulee suoritettua. (OVL 2§ &amp; 9§)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2065B96-658A-7530-7286-06E2E762D352}"/>
              </a:ext>
            </a:extLst>
          </p:cNvPr>
          <p:cNvSpPr txBox="1"/>
          <p:nvPr/>
        </p:nvSpPr>
        <p:spPr>
          <a:xfrm>
            <a:off x="88106" y="1250554"/>
            <a:ext cx="3772449" cy="212365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100" b="1" dirty="0"/>
              <a:t>Varhainen puuttuminen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selvittää poissaoloja keskustelemalla oppilaan ja huoltajan kanssa.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seuraa oppimisen etenemistä, tunnistaa oppimisvaikeuksia ja arvioi tuen tarvetta.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konsultoi matalalla kynnyksellä opiskeluhuoltopalveluita ja erityisopettajaa, jos oppilaan hyvinvoinnista, oppimisesta tai koulunkäynnistä on huolta.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sopii tarvittaessa tukitoimet sekä seuraavan tarkasteluajankohdan oppilaan ja huoltajan kanssa.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Luvattomiin ja selvittämättömiin poissaoloihin puututaan välittömästi.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AFB4E00-7E06-B950-561F-91F202BF9035}"/>
              </a:ext>
            </a:extLst>
          </p:cNvPr>
          <p:cNvSpPr txBox="1"/>
          <p:nvPr/>
        </p:nvSpPr>
        <p:spPr>
          <a:xfrm>
            <a:off x="3990455" y="680021"/>
            <a:ext cx="4900251" cy="212365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100" b="1" dirty="0"/>
              <a:t>Kohdennetut toimet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on yhteydessä huoltajiin ja pyytää tarvittaessa luvan monialaisen asiantuntijaryhmän kokoamiseen ja yksilökohtaisen opiskeluhuollon tukeen.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konsultoi tarvittaessa opiskeluhuoltopalveluita ja erityisopettajaa.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kutsuu koolle monialaisen asiantuntijaryhmän, jos se nähdään tarpeelliseksi oppilaan koulunkäynnin tai hyvinvoinnin kannalta.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Palaverissa selvitetään poissaolojen taustalla olevia syitä, tarkistetaan pedagogisen tuen taso ja sovitaan tavoitteet sekä</a:t>
            </a:r>
            <a:r>
              <a:rPr lang="fi-FI" sz="1100" dirty="0">
                <a:solidFill>
                  <a:srgbClr val="0070C0"/>
                </a:solidFill>
              </a:rPr>
              <a:t> </a:t>
            </a:r>
            <a:r>
              <a:rPr lang="fi-FI" sz="1100" dirty="0"/>
              <a:t>koulun ja kodin tukitoimet.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Lisäksi sovitaan vastuuhenkilö ja seuraava tarkasteluajankohta.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Jos monialaista asiantuntijaryhmää ei kutsuta koolle, opettaja sopii</a:t>
            </a:r>
            <a:r>
              <a:rPr lang="fi-FI" sz="1100" dirty="0">
                <a:solidFill>
                  <a:srgbClr val="0070C0"/>
                </a:solidFill>
              </a:rPr>
              <a:t> </a:t>
            </a:r>
            <a:r>
              <a:rPr lang="fi-FI" sz="1100" dirty="0"/>
              <a:t>tukitoimet</a:t>
            </a:r>
            <a:r>
              <a:rPr lang="fi-FI" sz="1100" dirty="0">
                <a:solidFill>
                  <a:srgbClr val="0070C0"/>
                </a:solidFill>
              </a:rPr>
              <a:t> </a:t>
            </a:r>
            <a:r>
              <a:rPr lang="fi-FI" sz="1100" dirty="0"/>
              <a:t>sekä seurannan oppilaan ja huoltajan kanssa.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Sovitaan myös yhteisöllisistä kohdennetuista toimista.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93B1E8A-40A7-9DFE-9300-6A7AFBE794EB}"/>
              </a:ext>
            </a:extLst>
          </p:cNvPr>
          <p:cNvSpPr txBox="1"/>
          <p:nvPr/>
        </p:nvSpPr>
        <p:spPr>
          <a:xfrm>
            <a:off x="9020606" y="1139917"/>
            <a:ext cx="3065645" cy="29700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100" b="1" dirty="0"/>
              <a:t>Vahvat toimet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Vahvistetaan oppilaan yksilökohtaista tukea.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Tarvittaessa konsultoidaan ja kutsutaan palaveriin koulun ulkopuolisia toimijoita.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Monialaisessa asiantuntijaryhmässä opettajat ja opiskeluhuoltopalvelujen ammattilaiset sopivat </a:t>
            </a:r>
            <a:r>
              <a:rPr lang="fi-FI" sz="11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poissaolojen syiden laajemmasta kartoituksesta</a:t>
            </a:r>
            <a:r>
              <a:rPr lang="fi-FI" sz="1100" dirty="0"/>
              <a:t> oppilaan ja huoltajien kanssa.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Tarkistetaan pedagogisen tuen taso ja sovitaan tukitoimista, kuten joustavista opetusjärjestelyistä tai pedagogisista erityisjärjestelyistä.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Sovittu vastuuhenkilö huolehtii prosessin etenemisestä ja seurannasta.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Opettaja tekee tarvittaessa 1) </a:t>
            </a:r>
            <a:r>
              <a:rPr lang="fi-FI" sz="11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sosiaalihuoltolain mukaisen yhteydenoton tuen tarpeen arvioimiseksi</a:t>
            </a:r>
            <a:r>
              <a:rPr lang="fi-FI" sz="1100" dirty="0"/>
              <a:t> tai 2) </a:t>
            </a:r>
            <a:r>
              <a:rPr lang="fi-FI" sz="11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lastensuojeluilmoituksen</a:t>
            </a:r>
            <a:r>
              <a:rPr lang="fi-FI" sz="1100" dirty="0"/>
              <a:t>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CAE9B85-1412-E50C-B9D5-33C3B64AA4C6}"/>
              </a:ext>
            </a:extLst>
          </p:cNvPr>
          <p:cNvSpPr txBox="1"/>
          <p:nvPr/>
        </p:nvSpPr>
        <p:spPr>
          <a:xfrm>
            <a:off x="2716574" y="4514551"/>
            <a:ext cx="6069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500" b="1" dirty="0"/>
              <a:t>5%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F13FEDB-C261-7A3C-212F-8A65CB73D967}"/>
              </a:ext>
            </a:extLst>
          </p:cNvPr>
          <p:cNvSpPr txBox="1"/>
          <p:nvPr/>
        </p:nvSpPr>
        <p:spPr>
          <a:xfrm>
            <a:off x="4429121" y="3159297"/>
            <a:ext cx="5933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500" b="1" dirty="0"/>
              <a:t>10%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CBD19DB-586D-ECED-5EE7-B15073C48638}"/>
              </a:ext>
            </a:extLst>
          </p:cNvPr>
          <p:cNvSpPr txBox="1"/>
          <p:nvPr/>
        </p:nvSpPr>
        <p:spPr>
          <a:xfrm>
            <a:off x="8902911" y="4514551"/>
            <a:ext cx="57249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500" b="1" dirty="0"/>
              <a:t>20%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87B45BA7-CA21-C66C-531E-2F9961C9DA3A}"/>
              </a:ext>
            </a:extLst>
          </p:cNvPr>
          <p:cNvSpPr txBox="1"/>
          <p:nvPr/>
        </p:nvSpPr>
        <p:spPr>
          <a:xfrm>
            <a:off x="2716574" y="6244369"/>
            <a:ext cx="6758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/>
              <a:t>Oppilaiden poissaolojen laskennassa huomioidaan kaikki poissaolot lukuvuoden ajalta, myös luvalliset. Poissaoloja seurataan systemaattisesti; yhteisöllisessä opiskeluhuoltoryhmässä neljä kertaa lukuvuoden aikana. 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E9C33344-ACE9-B83E-0EDB-217EF70383CF}"/>
              </a:ext>
            </a:extLst>
          </p:cNvPr>
          <p:cNvSpPr/>
          <p:nvPr/>
        </p:nvSpPr>
        <p:spPr>
          <a:xfrm>
            <a:off x="3728245" y="4020082"/>
            <a:ext cx="4735496" cy="2123658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100" b="1" dirty="0">
                <a:solidFill>
                  <a:schemeClr val="tx1"/>
                </a:solidFill>
              </a:rPr>
              <a:t>Oppilaiden hyvinvointia, osallisuutta ja yhteisöllisyyttä tukeva toiminta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Vahvistetaan oppilaiden ja henkilöstön tunne-, turva- ja vuorovaikutustaitoja.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Henkilöstö kohtaa oppilaat yksilöllisesti ja tukee oppilaiden kouluun kiinnittymistä sekä läsnäoloa.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b="0" i="0" dirty="0">
                <a:solidFill>
                  <a:srgbClr val="000000"/>
                </a:solidFill>
                <a:effectLst/>
              </a:rPr>
              <a:t>Henkilöstö tukee ryhmien ja vertaissuhteiden vuorovaikutusta, ryhmäytymistä sekä yksinäisyyden ehkäisyä läpi koulupolun.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Koko yhteisö osallistuu turvallisen oppimisympäristön luomiseen ja puuttuu kaikkeen väkivaltaan, kiusaamiseen, häirintään ja syrjintään.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Henkilöstö rakentaa vuorovaikutteista yhteistyötä kodin ja koulun välille.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>
                <a:solidFill>
                  <a:schemeClr val="tx1"/>
                </a:solidFill>
              </a:rPr>
              <a:t>Poissaoloja seurataan suunnitelmallisesti yksilö- ja ryhmätasolla osana yhteisöllisen opiskeluhuollon toimintaa ja opiskeluhuoltosuunnitelmaa.</a:t>
            </a: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87308495-152B-5F84-EFB7-F8216ACFACA3}"/>
              </a:ext>
            </a:extLst>
          </p:cNvPr>
          <p:cNvSpPr/>
          <p:nvPr/>
        </p:nvSpPr>
        <p:spPr>
          <a:xfrm>
            <a:off x="5022439" y="3614719"/>
            <a:ext cx="2023403" cy="2616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12D24864-8979-9E20-F5F4-71B55EAEFE86}"/>
              </a:ext>
            </a:extLst>
          </p:cNvPr>
          <p:cNvSpPr txBox="1"/>
          <p:nvPr/>
        </p:nvSpPr>
        <p:spPr>
          <a:xfrm>
            <a:off x="5117533" y="3604889"/>
            <a:ext cx="1956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/>
              <a:t>Poissaolojen ennaltaehkäisy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2D135B5-31C1-B7F7-9687-A7B4E611C076}"/>
              </a:ext>
            </a:extLst>
          </p:cNvPr>
          <p:cNvSpPr txBox="1"/>
          <p:nvPr/>
        </p:nvSpPr>
        <p:spPr>
          <a:xfrm>
            <a:off x="9979993" y="4189359"/>
            <a:ext cx="2106258" cy="178510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100" b="1" dirty="0"/>
              <a:t>Jos poissaolot jatkuvat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Vahvistetaan ja täsmennetään monitoimijaista yhteistyötä.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Harkiten erityiset opetusjärjestelyt </a:t>
            </a:r>
            <a:r>
              <a:rPr lang="fi-FI" sz="1100" dirty="0" err="1"/>
              <a:t>PoL</a:t>
            </a:r>
            <a:r>
              <a:rPr lang="fi-FI" sz="1100" dirty="0"/>
              <a:t> 18 §, erityiset painoalueet, VSOP ja oppiaineiden yksilöllistäminen.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100" dirty="0"/>
              <a:t>Vastuuhenkilö tukee oppilaan kouluun paluuta suunnitelmallisesti.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CAF6E2-C6EA-39C4-30DA-5AE2B93FB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422" y="6237720"/>
            <a:ext cx="1523399" cy="41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28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9A69AE-EE10-5F88-6F6C-DD7FBE55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latin typeface="Josefin Sans" pitchFamily="2" charset="0"/>
              </a:rPr>
              <a:t>Poissaolot prosentteina ja tunteina</a:t>
            </a:r>
            <a:br>
              <a:rPr lang="fi-FI" b="1" dirty="0">
                <a:latin typeface="Josefin Sans" pitchFamily="2" charset="0"/>
              </a:rPr>
            </a:br>
            <a:r>
              <a:rPr lang="fi-FI" b="1" dirty="0">
                <a:latin typeface="Josefin Sans" pitchFamily="2" charset="0"/>
              </a:rPr>
              <a:t>LUKUVUODESSA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2EDAFB-BC0F-990B-453A-244BECF9CB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000" dirty="0"/>
              <a:t>10% poissaolo on tutkitusti hyvinvoinnin ja oppimisen riskitekijä.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sz="2200" dirty="0"/>
              <a:t>*Laskettu viikkotuntimäärä Muuramen tuntijaon mukaisesti.</a:t>
            </a:r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ADEEDCCB-0F5D-9E1F-9775-886B6829E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175918"/>
              </p:ext>
            </p:extLst>
          </p:nvPr>
        </p:nvGraphicFramePr>
        <p:xfrm>
          <a:off x="838200" y="2563326"/>
          <a:ext cx="10515600" cy="287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44465591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6304118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1890101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96303754"/>
                    </a:ext>
                  </a:extLst>
                </a:gridCol>
              </a:tblGrid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LUOKKA-ASTE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5% POISSAOLO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10% POISSAOLO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20% POISSAOLO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249349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1. - 2. </a:t>
                      </a:r>
                      <a:r>
                        <a:rPr lang="fi-FI" sz="20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lk</a:t>
                      </a:r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38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76 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152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998047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 - 4. </a:t>
                      </a:r>
                      <a:r>
                        <a:rPr lang="fi-FI" sz="20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lk</a:t>
                      </a:r>
                      <a:endParaRPr lang="fi-FI" sz="2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42 / 46 h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84 / 91 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167 / 182 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62189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5. - 6. </a:t>
                      </a:r>
                      <a:r>
                        <a:rPr lang="fi-FI" sz="20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lk</a:t>
                      </a:r>
                      <a:endParaRPr lang="fi-FI" sz="20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48 h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95 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190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941117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7. - 9. </a:t>
                      </a:r>
                      <a:r>
                        <a:rPr lang="fi-FI" sz="2000" dirty="0" err="1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lk</a:t>
                      </a:r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57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114 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228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442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9A69AE-EE10-5F88-6F6C-DD7FBE55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latin typeface="Josefin Sans" pitchFamily="2" charset="0"/>
              </a:rPr>
              <a:t>Poissaolot prosentteina ja tunteina</a:t>
            </a:r>
            <a:br>
              <a:rPr lang="fi-FI" b="1" dirty="0">
                <a:latin typeface="Josefin Sans" pitchFamily="2" charset="0"/>
              </a:rPr>
            </a:br>
            <a:r>
              <a:rPr lang="fi-FI" b="1" dirty="0">
                <a:latin typeface="Josefin Sans" pitchFamily="2" charset="0"/>
              </a:rPr>
              <a:t>LUKUKAUDESSA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2EDAFB-BC0F-990B-453A-244BECF9CB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000" dirty="0"/>
              <a:t>10% poissaolo on tutkitusti hyvinvoinnin ja oppimisen riskitekijä.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sz="2200" dirty="0"/>
              <a:t>*Laskettu viikkotuntimäärä Muuramen tuntijaon mukaisesti.</a:t>
            </a:r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ADEEDCCB-0F5D-9E1F-9775-886B6829E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25515"/>
              </p:ext>
            </p:extLst>
          </p:nvPr>
        </p:nvGraphicFramePr>
        <p:xfrm>
          <a:off x="838200" y="2563326"/>
          <a:ext cx="10515600" cy="287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44465591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6304118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1890101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96303754"/>
                    </a:ext>
                  </a:extLst>
                </a:gridCol>
              </a:tblGrid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LUOKKA-ASTE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5% POISSAOLO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10% POISSAOLO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20% POISSAOLO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249349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1.-2.lk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38 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76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998047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3.-4.lk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21 / 23 h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42 / 46 </a:t>
                      </a:r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84 / 91 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62189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5.-6.lk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24 h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48 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95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941117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7.-9.lk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29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57 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114 h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4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540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BC8ED872C58B74B84B91781BD7EAC15" ma:contentTypeVersion="6" ma:contentTypeDescription="Luo uusi asiakirja." ma:contentTypeScope="" ma:versionID="fbee1d082530eeae3312a29eaf1dbc0b">
  <xsd:schema xmlns:xsd="http://www.w3.org/2001/XMLSchema" xmlns:xs="http://www.w3.org/2001/XMLSchema" xmlns:p="http://schemas.microsoft.com/office/2006/metadata/properties" xmlns:ns2="c15bf7e4-ac8c-4753-8b50-35ce80435656" xmlns:ns3="3ca6b164-3c17-4213-9a51-a38916917453" targetNamespace="http://schemas.microsoft.com/office/2006/metadata/properties" ma:root="true" ma:fieldsID="4e5f6fdcf799072eaa4523b6898ec13a" ns2:_="" ns3:_="">
    <xsd:import namespace="c15bf7e4-ac8c-4753-8b50-35ce80435656"/>
    <xsd:import namespace="3ca6b164-3c17-4213-9a51-a3891691745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5bf7e4-ac8c-4753-8b50-35ce804356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a6b164-3c17-4213-9a51-a389169174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C6D860-0E9F-498E-ABE9-DC88DC18EE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98811B-C593-4D3D-81FB-D14E677C3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5bf7e4-ac8c-4753-8b50-35ce80435656"/>
    <ds:schemaRef ds:uri="3ca6b164-3c17-4213-9a51-a389169174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9E3DE3-C95E-4A7D-9410-3B92414161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5608</TotalTime>
  <Words>670</Words>
  <Application>Microsoft Office PowerPoint</Application>
  <PresentationFormat>Laajakuva</PresentationFormat>
  <Paragraphs>116</Paragraphs>
  <Slides>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Josefin Sans</vt:lpstr>
      <vt:lpstr>Open Sans</vt:lpstr>
      <vt:lpstr>Office-teema</vt:lpstr>
      <vt:lpstr>Yhteisessä koulussa</vt:lpstr>
      <vt:lpstr>POISSAOLOIHIN PUUTTUMISEN TOIMINTAMALLI</vt:lpstr>
      <vt:lpstr>Poissaolot prosentteina ja tunteina LUKUVUODESSA</vt:lpstr>
      <vt:lpstr>Poissaolot prosentteina ja tunteina LUKUKAUDESSA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POISSAOLOIHIN PUUTTUMISEN TOIMINTAMALLI</dc:title>
  <dc:creator>Thil Tiia</dc:creator>
  <cp:lastModifiedBy>Kuutti Minna</cp:lastModifiedBy>
  <cp:revision>5</cp:revision>
  <dcterms:created xsi:type="dcterms:W3CDTF">2024-02-19T06:25:43Z</dcterms:created>
  <dcterms:modified xsi:type="dcterms:W3CDTF">2024-04-19T11:01:46Z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0x0101005BC8ED872C58B74B84B91781BD7EAC15</vt:lpwstr>
  </property>
</Properties>
</file>