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4"/>
  </p:notesMasterIdLst>
  <p:handoutMasterIdLst>
    <p:handoutMasterId r:id="rId35"/>
  </p:handoutMasterIdLst>
  <p:sldIdLst>
    <p:sldId id="256" r:id="rId2"/>
    <p:sldId id="258" r:id="rId3"/>
    <p:sldId id="257" r:id="rId4"/>
    <p:sldId id="259" r:id="rId5"/>
    <p:sldId id="283" r:id="rId6"/>
    <p:sldId id="287" r:id="rId7"/>
    <p:sldId id="288" r:id="rId8"/>
    <p:sldId id="260" r:id="rId9"/>
    <p:sldId id="285" r:id="rId10"/>
    <p:sldId id="284" r:id="rId11"/>
    <p:sldId id="276" r:id="rId12"/>
    <p:sldId id="278" r:id="rId13"/>
    <p:sldId id="267" r:id="rId14"/>
    <p:sldId id="299" r:id="rId15"/>
    <p:sldId id="264" r:id="rId16"/>
    <p:sldId id="286" r:id="rId17"/>
    <p:sldId id="282" r:id="rId18"/>
    <p:sldId id="271" r:id="rId19"/>
    <p:sldId id="272" r:id="rId20"/>
    <p:sldId id="293" r:id="rId21"/>
    <p:sldId id="294" r:id="rId22"/>
    <p:sldId id="300" r:id="rId23"/>
    <p:sldId id="301" r:id="rId24"/>
    <p:sldId id="296" r:id="rId25"/>
    <p:sldId id="302" r:id="rId26"/>
    <p:sldId id="303" r:id="rId27"/>
    <p:sldId id="304" r:id="rId28"/>
    <p:sldId id="305" r:id="rId29"/>
    <p:sldId id="289" r:id="rId30"/>
    <p:sldId id="306" r:id="rId31"/>
    <p:sldId id="292" r:id="rId32"/>
    <p:sldId id="30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74"/>
  </p:normalViewPr>
  <p:slideViewPr>
    <p:cSldViewPr snapToGrid="0" snapToObjects="1">
      <p:cViewPr varScale="1">
        <p:scale>
          <a:sx n="80" d="100"/>
          <a:sy n="80" d="100"/>
        </p:scale>
        <p:origin x="904" y="52"/>
      </p:cViewPr>
      <p:guideLst/>
    </p:cSldViewPr>
  </p:slideViewPr>
  <p:notesTextViewPr>
    <p:cViewPr>
      <p:scale>
        <a:sx n="1" d="1"/>
        <a:sy n="1" d="1"/>
      </p:scale>
      <p:origin x="0" y="0"/>
    </p:cViewPr>
  </p:notesTextViewPr>
  <p:notesViewPr>
    <p:cSldViewPr snapToGrid="0" snapToObjects="1">
      <p:cViewPr varScale="1">
        <p:scale>
          <a:sx n="122" d="100"/>
          <a:sy n="122" d="100"/>
        </p:scale>
        <p:origin x="501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3E7A9-072D-406E-9CF2-819079CC0C9C}" type="doc">
      <dgm:prSet loTypeId="urn:microsoft.com/office/officeart/2005/8/layout/pyramid1" loCatId="pyramid" qsTypeId="urn:microsoft.com/office/officeart/2005/8/quickstyle/simple3" qsCatId="simple" csTypeId="urn:microsoft.com/office/officeart/2005/8/colors/accent1_5" csCatId="accent1" phldr="1"/>
      <dgm:spPr/>
    </dgm:pt>
    <dgm:pt modelId="{F6AC7420-1C01-4BE6-A930-7D33C214B632}">
      <dgm:prSet phldrT="[Teksti]" custT="1"/>
      <dgm:spPr>
        <a:solidFill>
          <a:schemeClr val="accent4">
            <a:lumMod val="20000"/>
            <a:lumOff val="80000"/>
          </a:schemeClr>
        </a:solidFill>
      </dgm:spPr>
      <dgm:t>
        <a:bodyPr/>
        <a:lstStyle/>
        <a:p>
          <a:r>
            <a:rPr lang="fi-FI" sz="1400" dirty="0"/>
            <a:t>Testit</a:t>
          </a:r>
        </a:p>
        <a:p>
          <a:r>
            <a:rPr lang="fi-FI" sz="1400" dirty="0"/>
            <a:t>Kartoitukset</a:t>
          </a:r>
        </a:p>
        <a:p>
          <a:r>
            <a:rPr lang="fi-FI" sz="1400" dirty="0"/>
            <a:t>(asiantuntijat)</a:t>
          </a:r>
        </a:p>
      </dgm:t>
    </dgm:pt>
    <dgm:pt modelId="{3F99812E-85F3-45CC-9185-CD7937B0694F}" type="parTrans" cxnId="{3D8BBE05-E0A0-4A7C-A997-1BF94A4FA016}">
      <dgm:prSet/>
      <dgm:spPr/>
      <dgm:t>
        <a:bodyPr/>
        <a:lstStyle/>
        <a:p>
          <a:endParaRPr lang="fi-FI"/>
        </a:p>
      </dgm:t>
    </dgm:pt>
    <dgm:pt modelId="{2AF9BABD-02D6-4FAF-9ED6-C15C60C7E6B1}" type="sibTrans" cxnId="{3D8BBE05-E0A0-4A7C-A997-1BF94A4FA016}">
      <dgm:prSet/>
      <dgm:spPr/>
      <dgm:t>
        <a:bodyPr/>
        <a:lstStyle/>
        <a:p>
          <a:endParaRPr lang="fi-FI"/>
        </a:p>
      </dgm:t>
    </dgm:pt>
    <dgm:pt modelId="{5ED7BC66-139A-44EC-8CEE-5D3EA5074A97}">
      <dgm:prSet phldrT="[Teksti]" custT="1"/>
      <dgm:spPr>
        <a:solidFill>
          <a:schemeClr val="accent4">
            <a:lumMod val="40000"/>
            <a:lumOff val="60000"/>
          </a:schemeClr>
        </a:solidFill>
      </dgm:spPr>
      <dgm:t>
        <a:bodyPr/>
        <a:lstStyle/>
        <a:p>
          <a:r>
            <a:rPr lang="fi-FI" sz="2400" dirty="0"/>
            <a:t> </a:t>
          </a:r>
          <a:r>
            <a:rPr lang="fi-FI" sz="1800" dirty="0"/>
            <a:t>Lapsikohtainen havainnointi ja tiedon keruu</a:t>
          </a:r>
        </a:p>
      </dgm:t>
    </dgm:pt>
    <dgm:pt modelId="{F2FD97D7-B4C2-4055-BDD6-609087F5E5F6}" type="parTrans" cxnId="{0EF37AE6-4A3A-430E-9701-43A404197DB5}">
      <dgm:prSet/>
      <dgm:spPr/>
      <dgm:t>
        <a:bodyPr/>
        <a:lstStyle/>
        <a:p>
          <a:endParaRPr lang="fi-FI"/>
        </a:p>
      </dgm:t>
    </dgm:pt>
    <dgm:pt modelId="{2565B4CB-F240-4411-902D-A6269C655C23}" type="sibTrans" cxnId="{0EF37AE6-4A3A-430E-9701-43A404197DB5}">
      <dgm:prSet/>
      <dgm:spPr/>
      <dgm:t>
        <a:bodyPr/>
        <a:lstStyle/>
        <a:p>
          <a:endParaRPr lang="fi-FI"/>
        </a:p>
      </dgm:t>
    </dgm:pt>
    <dgm:pt modelId="{DCA44A77-6F61-4D74-8838-517D83E5D6A2}">
      <dgm:prSet phldrT="[Teksti]" custT="1"/>
      <dgm:spPr>
        <a:solidFill>
          <a:schemeClr val="accent4">
            <a:lumMod val="60000"/>
            <a:lumOff val="40000"/>
          </a:schemeClr>
        </a:solidFill>
      </dgm:spPr>
      <dgm:t>
        <a:bodyPr/>
        <a:lstStyle/>
        <a:p>
          <a:r>
            <a:rPr lang="fi-FI" sz="2800" dirty="0"/>
            <a:t>Vasun ja </a:t>
          </a:r>
          <a:r>
            <a:rPr lang="fi-FI" sz="2800" dirty="0" err="1"/>
            <a:t>ops:n</a:t>
          </a:r>
          <a:r>
            <a:rPr lang="fi-FI" sz="2800" dirty="0"/>
            <a:t> linjaukset toimintakulttuurin arviointiin ja kehittämiseen</a:t>
          </a:r>
        </a:p>
      </dgm:t>
    </dgm:pt>
    <dgm:pt modelId="{D03171CF-0A34-44E6-8B4D-F9AA78AEA82E}" type="parTrans" cxnId="{B7B027FA-C487-476B-B974-24B87B9C1833}">
      <dgm:prSet/>
      <dgm:spPr/>
      <dgm:t>
        <a:bodyPr/>
        <a:lstStyle/>
        <a:p>
          <a:endParaRPr lang="fi-FI"/>
        </a:p>
      </dgm:t>
    </dgm:pt>
    <dgm:pt modelId="{2D80F285-F1CC-4F14-8159-0D89D5BA657A}" type="sibTrans" cxnId="{B7B027FA-C487-476B-B974-24B87B9C1833}">
      <dgm:prSet/>
      <dgm:spPr/>
      <dgm:t>
        <a:bodyPr/>
        <a:lstStyle/>
        <a:p>
          <a:endParaRPr lang="fi-FI"/>
        </a:p>
      </dgm:t>
    </dgm:pt>
    <dgm:pt modelId="{81FF6232-7C40-4A96-9097-DE5FF0FDCA35}" type="pres">
      <dgm:prSet presAssocID="{36F3E7A9-072D-406E-9CF2-819079CC0C9C}" presName="Name0" presStyleCnt="0">
        <dgm:presLayoutVars>
          <dgm:dir/>
          <dgm:animLvl val="lvl"/>
          <dgm:resizeHandles val="exact"/>
        </dgm:presLayoutVars>
      </dgm:prSet>
      <dgm:spPr/>
    </dgm:pt>
    <dgm:pt modelId="{50B8A7AB-D6C8-492E-91FD-1CA116EBC3BD}" type="pres">
      <dgm:prSet presAssocID="{F6AC7420-1C01-4BE6-A930-7D33C214B632}" presName="Name8" presStyleCnt="0"/>
      <dgm:spPr/>
    </dgm:pt>
    <dgm:pt modelId="{A9C7D416-E045-47BA-8637-83DD379803D8}" type="pres">
      <dgm:prSet presAssocID="{F6AC7420-1C01-4BE6-A930-7D33C214B632}" presName="level" presStyleLbl="node1" presStyleIdx="0" presStyleCnt="3" custScaleY="41926">
        <dgm:presLayoutVars>
          <dgm:chMax val="1"/>
          <dgm:bulletEnabled val="1"/>
        </dgm:presLayoutVars>
      </dgm:prSet>
      <dgm:spPr/>
      <dgm:t>
        <a:bodyPr/>
        <a:lstStyle/>
        <a:p>
          <a:endParaRPr lang="fi-FI"/>
        </a:p>
      </dgm:t>
    </dgm:pt>
    <dgm:pt modelId="{C5B997BC-F43D-4F11-8C88-FB90B45FD53F}" type="pres">
      <dgm:prSet presAssocID="{F6AC7420-1C01-4BE6-A930-7D33C214B632}" presName="levelTx" presStyleLbl="revTx" presStyleIdx="0" presStyleCnt="0">
        <dgm:presLayoutVars>
          <dgm:chMax val="1"/>
          <dgm:bulletEnabled val="1"/>
        </dgm:presLayoutVars>
      </dgm:prSet>
      <dgm:spPr/>
      <dgm:t>
        <a:bodyPr/>
        <a:lstStyle/>
        <a:p>
          <a:endParaRPr lang="fi-FI"/>
        </a:p>
      </dgm:t>
    </dgm:pt>
    <dgm:pt modelId="{9E8AA313-36CD-43F2-9CFA-3CF8B6E61A4E}" type="pres">
      <dgm:prSet presAssocID="{5ED7BC66-139A-44EC-8CEE-5D3EA5074A97}" presName="Name8" presStyleCnt="0"/>
      <dgm:spPr/>
    </dgm:pt>
    <dgm:pt modelId="{6164AC9C-FF21-44D6-8063-8876898C4422}" type="pres">
      <dgm:prSet presAssocID="{5ED7BC66-139A-44EC-8CEE-5D3EA5074A97}" presName="level" presStyleLbl="node1" presStyleIdx="1" presStyleCnt="3" custScaleY="48114">
        <dgm:presLayoutVars>
          <dgm:chMax val="1"/>
          <dgm:bulletEnabled val="1"/>
        </dgm:presLayoutVars>
      </dgm:prSet>
      <dgm:spPr/>
      <dgm:t>
        <a:bodyPr/>
        <a:lstStyle/>
        <a:p>
          <a:endParaRPr lang="fi-FI"/>
        </a:p>
      </dgm:t>
    </dgm:pt>
    <dgm:pt modelId="{981A3907-4CB0-4B35-B38F-B51F2CF395E3}" type="pres">
      <dgm:prSet presAssocID="{5ED7BC66-139A-44EC-8CEE-5D3EA5074A97}" presName="levelTx" presStyleLbl="revTx" presStyleIdx="0" presStyleCnt="0">
        <dgm:presLayoutVars>
          <dgm:chMax val="1"/>
          <dgm:bulletEnabled val="1"/>
        </dgm:presLayoutVars>
      </dgm:prSet>
      <dgm:spPr/>
      <dgm:t>
        <a:bodyPr/>
        <a:lstStyle/>
        <a:p>
          <a:endParaRPr lang="fi-FI"/>
        </a:p>
      </dgm:t>
    </dgm:pt>
    <dgm:pt modelId="{EE5473B4-F54A-4DC5-92C1-A1DA395E81DB}" type="pres">
      <dgm:prSet presAssocID="{DCA44A77-6F61-4D74-8838-517D83E5D6A2}" presName="Name8" presStyleCnt="0"/>
      <dgm:spPr/>
    </dgm:pt>
    <dgm:pt modelId="{624960B0-9CB3-46E5-B498-EB7CFF8ECBEA}" type="pres">
      <dgm:prSet presAssocID="{DCA44A77-6F61-4D74-8838-517D83E5D6A2}" presName="level" presStyleLbl="node1" presStyleIdx="2" presStyleCnt="3" custLinFactNeighborY="0">
        <dgm:presLayoutVars>
          <dgm:chMax val="1"/>
          <dgm:bulletEnabled val="1"/>
        </dgm:presLayoutVars>
      </dgm:prSet>
      <dgm:spPr/>
      <dgm:t>
        <a:bodyPr/>
        <a:lstStyle/>
        <a:p>
          <a:endParaRPr lang="fi-FI"/>
        </a:p>
      </dgm:t>
    </dgm:pt>
    <dgm:pt modelId="{FFA18D07-2D71-4198-933E-CA5E271377E8}" type="pres">
      <dgm:prSet presAssocID="{DCA44A77-6F61-4D74-8838-517D83E5D6A2}" presName="levelTx" presStyleLbl="revTx" presStyleIdx="0" presStyleCnt="0">
        <dgm:presLayoutVars>
          <dgm:chMax val="1"/>
          <dgm:bulletEnabled val="1"/>
        </dgm:presLayoutVars>
      </dgm:prSet>
      <dgm:spPr/>
      <dgm:t>
        <a:bodyPr/>
        <a:lstStyle/>
        <a:p>
          <a:endParaRPr lang="fi-FI"/>
        </a:p>
      </dgm:t>
    </dgm:pt>
  </dgm:ptLst>
  <dgm:cxnLst>
    <dgm:cxn modelId="{0EF37AE6-4A3A-430E-9701-43A404197DB5}" srcId="{36F3E7A9-072D-406E-9CF2-819079CC0C9C}" destId="{5ED7BC66-139A-44EC-8CEE-5D3EA5074A97}" srcOrd="1" destOrd="0" parTransId="{F2FD97D7-B4C2-4055-BDD6-609087F5E5F6}" sibTransId="{2565B4CB-F240-4411-902D-A6269C655C23}"/>
    <dgm:cxn modelId="{3D8BBE05-E0A0-4A7C-A997-1BF94A4FA016}" srcId="{36F3E7A9-072D-406E-9CF2-819079CC0C9C}" destId="{F6AC7420-1C01-4BE6-A930-7D33C214B632}" srcOrd="0" destOrd="0" parTransId="{3F99812E-85F3-45CC-9185-CD7937B0694F}" sibTransId="{2AF9BABD-02D6-4FAF-9ED6-C15C60C7E6B1}"/>
    <dgm:cxn modelId="{368CCD6D-DCB5-40AF-B3D5-1F8E49767A1F}" type="presOf" srcId="{DCA44A77-6F61-4D74-8838-517D83E5D6A2}" destId="{624960B0-9CB3-46E5-B498-EB7CFF8ECBEA}" srcOrd="0" destOrd="0" presId="urn:microsoft.com/office/officeart/2005/8/layout/pyramid1"/>
    <dgm:cxn modelId="{74CCD7A1-7FDC-4F33-8523-F66391834D07}" type="presOf" srcId="{5ED7BC66-139A-44EC-8CEE-5D3EA5074A97}" destId="{981A3907-4CB0-4B35-B38F-B51F2CF395E3}" srcOrd="1" destOrd="0" presId="urn:microsoft.com/office/officeart/2005/8/layout/pyramid1"/>
    <dgm:cxn modelId="{B88C6D69-439C-4961-901F-8B10F305D4A0}" type="presOf" srcId="{F6AC7420-1C01-4BE6-A930-7D33C214B632}" destId="{C5B997BC-F43D-4F11-8C88-FB90B45FD53F}" srcOrd="1" destOrd="0" presId="urn:microsoft.com/office/officeart/2005/8/layout/pyramid1"/>
    <dgm:cxn modelId="{2B808DC6-6372-4ED0-B629-DB5AFE1F2C2C}" type="presOf" srcId="{36F3E7A9-072D-406E-9CF2-819079CC0C9C}" destId="{81FF6232-7C40-4A96-9097-DE5FF0FDCA35}" srcOrd="0" destOrd="0" presId="urn:microsoft.com/office/officeart/2005/8/layout/pyramid1"/>
    <dgm:cxn modelId="{21E52207-4422-488A-A4D4-109FA9AD8D08}" type="presOf" srcId="{5ED7BC66-139A-44EC-8CEE-5D3EA5074A97}" destId="{6164AC9C-FF21-44D6-8063-8876898C4422}" srcOrd="0" destOrd="0" presId="urn:microsoft.com/office/officeart/2005/8/layout/pyramid1"/>
    <dgm:cxn modelId="{FA362744-40E7-4A9C-A31E-61481087921E}" type="presOf" srcId="{F6AC7420-1C01-4BE6-A930-7D33C214B632}" destId="{A9C7D416-E045-47BA-8637-83DD379803D8}" srcOrd="0" destOrd="0" presId="urn:microsoft.com/office/officeart/2005/8/layout/pyramid1"/>
    <dgm:cxn modelId="{4F436658-C0E4-4D62-BDA5-856955670506}" type="presOf" srcId="{DCA44A77-6F61-4D74-8838-517D83E5D6A2}" destId="{FFA18D07-2D71-4198-933E-CA5E271377E8}" srcOrd="1" destOrd="0" presId="urn:microsoft.com/office/officeart/2005/8/layout/pyramid1"/>
    <dgm:cxn modelId="{B7B027FA-C487-476B-B974-24B87B9C1833}" srcId="{36F3E7A9-072D-406E-9CF2-819079CC0C9C}" destId="{DCA44A77-6F61-4D74-8838-517D83E5D6A2}" srcOrd="2" destOrd="0" parTransId="{D03171CF-0A34-44E6-8B4D-F9AA78AEA82E}" sibTransId="{2D80F285-F1CC-4F14-8159-0D89D5BA657A}"/>
    <dgm:cxn modelId="{4ACEC282-AB8B-4F27-9E79-0E55899595B1}" type="presParOf" srcId="{81FF6232-7C40-4A96-9097-DE5FF0FDCA35}" destId="{50B8A7AB-D6C8-492E-91FD-1CA116EBC3BD}" srcOrd="0" destOrd="0" presId="urn:microsoft.com/office/officeart/2005/8/layout/pyramid1"/>
    <dgm:cxn modelId="{29E7E323-A996-4FCD-98EF-2FEEB0CABF0B}" type="presParOf" srcId="{50B8A7AB-D6C8-492E-91FD-1CA116EBC3BD}" destId="{A9C7D416-E045-47BA-8637-83DD379803D8}" srcOrd="0" destOrd="0" presId="urn:microsoft.com/office/officeart/2005/8/layout/pyramid1"/>
    <dgm:cxn modelId="{0086BC71-D794-4383-8465-D596A8F85344}" type="presParOf" srcId="{50B8A7AB-D6C8-492E-91FD-1CA116EBC3BD}" destId="{C5B997BC-F43D-4F11-8C88-FB90B45FD53F}" srcOrd="1" destOrd="0" presId="urn:microsoft.com/office/officeart/2005/8/layout/pyramid1"/>
    <dgm:cxn modelId="{57C33218-D1A3-4ECF-854D-60B8A5A8B70D}" type="presParOf" srcId="{81FF6232-7C40-4A96-9097-DE5FF0FDCA35}" destId="{9E8AA313-36CD-43F2-9CFA-3CF8B6E61A4E}" srcOrd="1" destOrd="0" presId="urn:microsoft.com/office/officeart/2005/8/layout/pyramid1"/>
    <dgm:cxn modelId="{544AE244-7703-4FB4-809F-C340745137D4}" type="presParOf" srcId="{9E8AA313-36CD-43F2-9CFA-3CF8B6E61A4E}" destId="{6164AC9C-FF21-44D6-8063-8876898C4422}" srcOrd="0" destOrd="0" presId="urn:microsoft.com/office/officeart/2005/8/layout/pyramid1"/>
    <dgm:cxn modelId="{68B48877-5DD4-4B73-BDF7-B005B26E36FA}" type="presParOf" srcId="{9E8AA313-36CD-43F2-9CFA-3CF8B6E61A4E}" destId="{981A3907-4CB0-4B35-B38F-B51F2CF395E3}" srcOrd="1" destOrd="0" presId="urn:microsoft.com/office/officeart/2005/8/layout/pyramid1"/>
    <dgm:cxn modelId="{56BDACD3-7BA4-4F6E-AE25-8B8091235259}" type="presParOf" srcId="{81FF6232-7C40-4A96-9097-DE5FF0FDCA35}" destId="{EE5473B4-F54A-4DC5-92C1-A1DA395E81DB}" srcOrd="2" destOrd="0" presId="urn:microsoft.com/office/officeart/2005/8/layout/pyramid1"/>
    <dgm:cxn modelId="{6B7EDAE2-58C0-4E38-8368-5B904A99582F}" type="presParOf" srcId="{EE5473B4-F54A-4DC5-92C1-A1DA395E81DB}" destId="{624960B0-9CB3-46E5-B498-EB7CFF8ECBEA}" srcOrd="0" destOrd="0" presId="urn:microsoft.com/office/officeart/2005/8/layout/pyramid1"/>
    <dgm:cxn modelId="{7E7BBA9B-7BE9-4CD9-8166-271B875BD395}" type="presParOf" srcId="{EE5473B4-F54A-4DC5-92C1-A1DA395E81DB}" destId="{FFA18D07-2D71-4198-933E-CA5E271377E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7E7F6A-2F84-41A0-8DC6-61E43A8F4631}"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fi-FI"/>
        </a:p>
      </dgm:t>
    </dgm:pt>
    <dgm:pt modelId="{9C837664-A2B9-4097-B289-E75C69406508}">
      <dgm:prSet phldrT="[Teksti]"/>
      <dgm:spPr/>
      <dgm:t>
        <a:bodyPr/>
        <a:lstStyle/>
        <a:p>
          <a:r>
            <a:rPr lang="fi-FI" dirty="0">
              <a:latin typeface="Bumpo Soft" pitchFamily="2" charset="0"/>
            </a:rPr>
            <a:t>Lempileikit, tekemiset ja mielenkiinnon kohteet</a:t>
          </a:r>
        </a:p>
      </dgm:t>
    </dgm:pt>
    <dgm:pt modelId="{F391F4E7-8FB7-4C98-AB8C-EE7737829A3E}" type="parTrans" cxnId="{D3E23F40-E552-4578-9AEC-1E5F3563C4B5}">
      <dgm:prSet/>
      <dgm:spPr/>
      <dgm:t>
        <a:bodyPr/>
        <a:lstStyle/>
        <a:p>
          <a:endParaRPr lang="fi-FI"/>
        </a:p>
      </dgm:t>
    </dgm:pt>
    <dgm:pt modelId="{4F889D6C-B18D-4C8B-95A2-C3D67C9CA103}" type="sibTrans" cxnId="{D3E23F40-E552-4578-9AEC-1E5F3563C4B5}">
      <dgm:prSet/>
      <dgm:spPr/>
      <dgm:t>
        <a:bodyPr/>
        <a:lstStyle/>
        <a:p>
          <a:endParaRPr lang="fi-FI"/>
        </a:p>
      </dgm:t>
    </dgm:pt>
    <dgm:pt modelId="{5E714607-979B-4F34-BEB3-4041D55121D4}">
      <dgm:prSet phldrT="[Teksti]"/>
      <dgm:spPr/>
      <dgm:t>
        <a:bodyPr/>
        <a:lstStyle/>
        <a:p>
          <a:r>
            <a:rPr lang="fi-FI" dirty="0"/>
            <a:t/>
          </a:r>
          <a:br>
            <a:rPr lang="fi-FI" dirty="0"/>
          </a:br>
          <a:r>
            <a:rPr lang="fi-FI" dirty="0">
              <a:latin typeface="Bumpo Soft" pitchFamily="2" charset="0"/>
            </a:rPr>
            <a:t>Olen hyvä</a:t>
          </a:r>
        </a:p>
      </dgm:t>
    </dgm:pt>
    <dgm:pt modelId="{40CF9349-52EE-47BB-A8D7-6A976CFA927D}" type="parTrans" cxnId="{34405010-5CB2-4ABA-AC80-556A34606AE3}">
      <dgm:prSet/>
      <dgm:spPr/>
      <dgm:t>
        <a:bodyPr/>
        <a:lstStyle/>
        <a:p>
          <a:endParaRPr lang="fi-FI"/>
        </a:p>
      </dgm:t>
    </dgm:pt>
    <dgm:pt modelId="{608E0AC8-C53F-4723-BF28-FAEDE163AECD}" type="sibTrans" cxnId="{34405010-5CB2-4ABA-AC80-556A34606AE3}">
      <dgm:prSet/>
      <dgm:spPr/>
      <dgm:t>
        <a:bodyPr/>
        <a:lstStyle/>
        <a:p>
          <a:endParaRPr lang="fi-FI"/>
        </a:p>
      </dgm:t>
    </dgm:pt>
    <dgm:pt modelId="{12533688-07EC-49A9-A432-F57F70BA0838}">
      <dgm:prSet phldrT="[Teksti]"/>
      <dgm:spPr/>
      <dgm:t>
        <a:bodyPr/>
        <a:lstStyle/>
        <a:p>
          <a:r>
            <a:rPr lang="fi-FI" dirty="0">
              <a:latin typeface="Bumpo Soft" pitchFamily="2" charset="0"/>
            </a:rPr>
            <a:t>Näitä harjoittelen</a:t>
          </a:r>
        </a:p>
      </dgm:t>
    </dgm:pt>
    <dgm:pt modelId="{FCDA666D-9F43-470D-BFC5-B3C8B081CE3A}" type="parTrans" cxnId="{5CAA5A77-3D25-4582-9260-8B9C7CE4E6F0}">
      <dgm:prSet/>
      <dgm:spPr/>
      <dgm:t>
        <a:bodyPr/>
        <a:lstStyle/>
        <a:p>
          <a:endParaRPr lang="fi-FI"/>
        </a:p>
      </dgm:t>
    </dgm:pt>
    <dgm:pt modelId="{077299BC-3AFC-4E2B-A29F-74D375D260A6}" type="sibTrans" cxnId="{5CAA5A77-3D25-4582-9260-8B9C7CE4E6F0}">
      <dgm:prSet/>
      <dgm:spPr/>
      <dgm:t>
        <a:bodyPr/>
        <a:lstStyle/>
        <a:p>
          <a:endParaRPr lang="fi-FI"/>
        </a:p>
      </dgm:t>
    </dgm:pt>
    <dgm:pt modelId="{EE8C5046-5211-4786-AF0D-29AB415E48F8}">
      <dgm:prSet phldrT="[Teksti]"/>
      <dgm:spPr/>
      <dgm:t>
        <a:bodyPr/>
        <a:lstStyle/>
        <a:p>
          <a:r>
            <a:rPr lang="fi-FI" dirty="0">
              <a:latin typeface="Bumpo Soft" pitchFamily="2" charset="0"/>
            </a:rPr>
            <a:t>Näitä haluaisin oppia</a:t>
          </a:r>
        </a:p>
      </dgm:t>
    </dgm:pt>
    <dgm:pt modelId="{48222CA3-2028-4819-9310-D71E429E3E33}" type="parTrans" cxnId="{411D2504-95B6-4EB2-8532-AF9C4A43666F}">
      <dgm:prSet/>
      <dgm:spPr/>
      <dgm:t>
        <a:bodyPr/>
        <a:lstStyle/>
        <a:p>
          <a:endParaRPr lang="fi-FI"/>
        </a:p>
      </dgm:t>
    </dgm:pt>
    <dgm:pt modelId="{92C72247-4BCB-4CA0-B9B0-BBDBA59FCD5A}" type="sibTrans" cxnId="{411D2504-95B6-4EB2-8532-AF9C4A43666F}">
      <dgm:prSet/>
      <dgm:spPr/>
      <dgm:t>
        <a:bodyPr/>
        <a:lstStyle/>
        <a:p>
          <a:endParaRPr lang="fi-FI"/>
        </a:p>
      </dgm:t>
    </dgm:pt>
    <dgm:pt modelId="{5E0CC121-1F12-4E08-9DFC-5D7AB97483B8}" type="pres">
      <dgm:prSet presAssocID="{EA7E7F6A-2F84-41A0-8DC6-61E43A8F4631}" presName="Name0" presStyleCnt="0">
        <dgm:presLayoutVars>
          <dgm:dir/>
          <dgm:resizeHandles val="exact"/>
        </dgm:presLayoutVars>
      </dgm:prSet>
      <dgm:spPr/>
      <dgm:t>
        <a:bodyPr/>
        <a:lstStyle/>
        <a:p>
          <a:endParaRPr lang="fi-FI"/>
        </a:p>
      </dgm:t>
    </dgm:pt>
    <dgm:pt modelId="{4E3EBED9-CC2D-4F73-BD11-36002AC66D54}" type="pres">
      <dgm:prSet presAssocID="{9C837664-A2B9-4097-B289-E75C69406508}" presName="compNode" presStyleCnt="0"/>
      <dgm:spPr/>
    </dgm:pt>
    <dgm:pt modelId="{24A80B61-456A-44AF-A312-8221D48D6C42}" type="pres">
      <dgm:prSet presAssocID="{9C837664-A2B9-4097-B289-E75C69406508}" presName="pictRect" presStyleLbl="node1" presStyleIdx="0" presStyleCnt="4" custLinFactNeighborX="-1584" custLinFactNeighborY="1296"/>
      <dgm:spPr/>
    </dgm:pt>
    <dgm:pt modelId="{31274599-17C7-43BC-980E-D4B2933F447B}" type="pres">
      <dgm:prSet presAssocID="{9C837664-A2B9-4097-B289-E75C69406508}" presName="textRect" presStyleLbl="revTx" presStyleIdx="0" presStyleCnt="4" custLinFactY="-32594" custLinFactNeighborX="-210" custLinFactNeighborY="-100000">
        <dgm:presLayoutVars>
          <dgm:bulletEnabled val="1"/>
        </dgm:presLayoutVars>
      </dgm:prSet>
      <dgm:spPr/>
      <dgm:t>
        <a:bodyPr/>
        <a:lstStyle/>
        <a:p>
          <a:endParaRPr lang="fi-FI"/>
        </a:p>
      </dgm:t>
    </dgm:pt>
    <dgm:pt modelId="{AA10FDCC-F8D8-4898-B9A9-FBD7173E4833}" type="pres">
      <dgm:prSet presAssocID="{4F889D6C-B18D-4C8B-95A2-C3D67C9CA103}" presName="sibTrans" presStyleLbl="sibTrans2D1" presStyleIdx="0" presStyleCnt="0"/>
      <dgm:spPr/>
      <dgm:t>
        <a:bodyPr/>
        <a:lstStyle/>
        <a:p>
          <a:endParaRPr lang="fi-FI"/>
        </a:p>
      </dgm:t>
    </dgm:pt>
    <dgm:pt modelId="{727EF8B5-29D5-443A-BCDF-564DDC555776}" type="pres">
      <dgm:prSet presAssocID="{5E714607-979B-4F34-BEB3-4041D55121D4}" presName="compNode" presStyleCnt="0"/>
      <dgm:spPr/>
    </dgm:pt>
    <dgm:pt modelId="{263636E6-B178-4E46-B7AD-CE7A6DF85736}" type="pres">
      <dgm:prSet presAssocID="{5E714607-979B-4F34-BEB3-4041D55121D4}" presName="pictRect" presStyleLbl="node1" presStyleIdx="1" presStyleCnt="4" custLinFactNeighborX="-887" custLinFactNeighborY="809"/>
      <dgm:spPr/>
    </dgm:pt>
    <dgm:pt modelId="{F0B7E38A-1CB9-4FC3-99FB-2D9DFE3B0A98}" type="pres">
      <dgm:prSet presAssocID="{5E714607-979B-4F34-BEB3-4041D55121D4}" presName="textRect" presStyleLbl="revTx" presStyleIdx="1" presStyleCnt="4" custLinFactY="-40612" custLinFactNeighborX="847" custLinFactNeighborY="-100000">
        <dgm:presLayoutVars>
          <dgm:bulletEnabled val="1"/>
        </dgm:presLayoutVars>
      </dgm:prSet>
      <dgm:spPr/>
      <dgm:t>
        <a:bodyPr/>
        <a:lstStyle/>
        <a:p>
          <a:endParaRPr lang="fi-FI"/>
        </a:p>
      </dgm:t>
    </dgm:pt>
    <dgm:pt modelId="{DC89838A-9BEE-4E22-850E-31631908BCD4}" type="pres">
      <dgm:prSet presAssocID="{608E0AC8-C53F-4723-BF28-FAEDE163AECD}" presName="sibTrans" presStyleLbl="sibTrans2D1" presStyleIdx="0" presStyleCnt="0"/>
      <dgm:spPr/>
      <dgm:t>
        <a:bodyPr/>
        <a:lstStyle/>
        <a:p>
          <a:endParaRPr lang="fi-FI"/>
        </a:p>
      </dgm:t>
    </dgm:pt>
    <dgm:pt modelId="{D21C9A05-DECC-42BB-A5E9-CFB2C77770F9}" type="pres">
      <dgm:prSet presAssocID="{12533688-07EC-49A9-A432-F57F70BA0838}" presName="compNode" presStyleCnt="0"/>
      <dgm:spPr/>
    </dgm:pt>
    <dgm:pt modelId="{00F0C558-2BB5-4A0E-AFE7-C03AD88386EC}" type="pres">
      <dgm:prSet presAssocID="{12533688-07EC-49A9-A432-F57F70BA0838}" presName="pictRect" presStyleLbl="node1" presStyleIdx="2" presStyleCnt="4"/>
      <dgm:spPr/>
    </dgm:pt>
    <dgm:pt modelId="{87236EE8-474F-4C2C-AE01-7301A1E20706}" type="pres">
      <dgm:prSet presAssocID="{12533688-07EC-49A9-A432-F57F70BA0838}" presName="textRect" presStyleLbl="revTx" presStyleIdx="2" presStyleCnt="4" custLinFactY="-34079" custLinFactNeighborX="-675" custLinFactNeighborY="-100000">
        <dgm:presLayoutVars>
          <dgm:bulletEnabled val="1"/>
        </dgm:presLayoutVars>
      </dgm:prSet>
      <dgm:spPr/>
      <dgm:t>
        <a:bodyPr/>
        <a:lstStyle/>
        <a:p>
          <a:endParaRPr lang="fi-FI"/>
        </a:p>
      </dgm:t>
    </dgm:pt>
    <dgm:pt modelId="{5623C234-BCC2-4C9D-A769-60C8245F9908}" type="pres">
      <dgm:prSet presAssocID="{077299BC-3AFC-4E2B-A29F-74D375D260A6}" presName="sibTrans" presStyleLbl="sibTrans2D1" presStyleIdx="0" presStyleCnt="0"/>
      <dgm:spPr/>
      <dgm:t>
        <a:bodyPr/>
        <a:lstStyle/>
        <a:p>
          <a:endParaRPr lang="fi-FI"/>
        </a:p>
      </dgm:t>
    </dgm:pt>
    <dgm:pt modelId="{6B81C589-8612-4F17-AB4C-536646D18D4C}" type="pres">
      <dgm:prSet presAssocID="{EE8C5046-5211-4786-AF0D-29AB415E48F8}" presName="compNode" presStyleCnt="0"/>
      <dgm:spPr/>
    </dgm:pt>
    <dgm:pt modelId="{98391EF6-7BBF-4B3E-A141-CC2B7A7DA0BD}" type="pres">
      <dgm:prSet presAssocID="{EE8C5046-5211-4786-AF0D-29AB415E48F8}" presName="pictRect" presStyleLbl="node1" presStyleIdx="3" presStyleCnt="4" custLinFactNeighborX="-1882" custLinFactNeighborY="2698"/>
      <dgm:spPr/>
    </dgm:pt>
    <dgm:pt modelId="{556B7541-84C8-4207-911C-913C9DD1480C}" type="pres">
      <dgm:prSet presAssocID="{EE8C5046-5211-4786-AF0D-29AB415E48F8}" presName="textRect" presStyleLbl="revTx" presStyleIdx="3" presStyleCnt="4" custLinFactY="-40756" custLinFactNeighborX="-979" custLinFactNeighborY="-100000">
        <dgm:presLayoutVars>
          <dgm:bulletEnabled val="1"/>
        </dgm:presLayoutVars>
      </dgm:prSet>
      <dgm:spPr/>
      <dgm:t>
        <a:bodyPr/>
        <a:lstStyle/>
        <a:p>
          <a:endParaRPr lang="fi-FI"/>
        </a:p>
      </dgm:t>
    </dgm:pt>
  </dgm:ptLst>
  <dgm:cxnLst>
    <dgm:cxn modelId="{07268600-B90F-4D1C-A826-485F4B4BFBD1}" type="presOf" srcId="{608E0AC8-C53F-4723-BF28-FAEDE163AECD}" destId="{DC89838A-9BEE-4E22-850E-31631908BCD4}" srcOrd="0" destOrd="0" presId="urn:microsoft.com/office/officeart/2005/8/layout/pList1"/>
    <dgm:cxn modelId="{B502DEFF-A286-47CF-BBD3-A858296BEC33}" type="presOf" srcId="{4F889D6C-B18D-4C8B-95A2-C3D67C9CA103}" destId="{AA10FDCC-F8D8-4898-B9A9-FBD7173E4833}" srcOrd="0" destOrd="0" presId="urn:microsoft.com/office/officeart/2005/8/layout/pList1"/>
    <dgm:cxn modelId="{5CAA5A77-3D25-4582-9260-8B9C7CE4E6F0}" srcId="{EA7E7F6A-2F84-41A0-8DC6-61E43A8F4631}" destId="{12533688-07EC-49A9-A432-F57F70BA0838}" srcOrd="2" destOrd="0" parTransId="{FCDA666D-9F43-470D-BFC5-B3C8B081CE3A}" sibTransId="{077299BC-3AFC-4E2B-A29F-74D375D260A6}"/>
    <dgm:cxn modelId="{D3E23F40-E552-4578-9AEC-1E5F3563C4B5}" srcId="{EA7E7F6A-2F84-41A0-8DC6-61E43A8F4631}" destId="{9C837664-A2B9-4097-B289-E75C69406508}" srcOrd="0" destOrd="0" parTransId="{F391F4E7-8FB7-4C98-AB8C-EE7737829A3E}" sibTransId="{4F889D6C-B18D-4C8B-95A2-C3D67C9CA103}"/>
    <dgm:cxn modelId="{E53F9E6C-30E0-465E-BAD2-CC3534B9A7C6}" type="presOf" srcId="{EA7E7F6A-2F84-41A0-8DC6-61E43A8F4631}" destId="{5E0CC121-1F12-4E08-9DFC-5D7AB97483B8}" srcOrd="0" destOrd="0" presId="urn:microsoft.com/office/officeart/2005/8/layout/pList1"/>
    <dgm:cxn modelId="{06D438EB-3A6C-4802-A264-99B6404650F5}" type="presOf" srcId="{5E714607-979B-4F34-BEB3-4041D55121D4}" destId="{F0B7E38A-1CB9-4FC3-99FB-2D9DFE3B0A98}" srcOrd="0" destOrd="0" presId="urn:microsoft.com/office/officeart/2005/8/layout/pList1"/>
    <dgm:cxn modelId="{A8988686-95C4-4914-B6DD-518A7716D6A7}" type="presOf" srcId="{12533688-07EC-49A9-A432-F57F70BA0838}" destId="{87236EE8-474F-4C2C-AE01-7301A1E20706}" srcOrd="0" destOrd="0" presId="urn:microsoft.com/office/officeart/2005/8/layout/pList1"/>
    <dgm:cxn modelId="{4723B332-88BF-4B26-95F7-257D58CDD7C2}" type="presOf" srcId="{077299BC-3AFC-4E2B-A29F-74D375D260A6}" destId="{5623C234-BCC2-4C9D-A769-60C8245F9908}" srcOrd="0" destOrd="0" presId="urn:microsoft.com/office/officeart/2005/8/layout/pList1"/>
    <dgm:cxn modelId="{94AE7AD3-9D75-4945-9AC6-C72CB137470D}" type="presOf" srcId="{9C837664-A2B9-4097-B289-E75C69406508}" destId="{31274599-17C7-43BC-980E-D4B2933F447B}" srcOrd="0" destOrd="0" presId="urn:microsoft.com/office/officeart/2005/8/layout/pList1"/>
    <dgm:cxn modelId="{34405010-5CB2-4ABA-AC80-556A34606AE3}" srcId="{EA7E7F6A-2F84-41A0-8DC6-61E43A8F4631}" destId="{5E714607-979B-4F34-BEB3-4041D55121D4}" srcOrd="1" destOrd="0" parTransId="{40CF9349-52EE-47BB-A8D7-6A976CFA927D}" sibTransId="{608E0AC8-C53F-4723-BF28-FAEDE163AECD}"/>
    <dgm:cxn modelId="{62A6C2A2-0D64-493A-8E7F-716C83511089}" type="presOf" srcId="{EE8C5046-5211-4786-AF0D-29AB415E48F8}" destId="{556B7541-84C8-4207-911C-913C9DD1480C}" srcOrd="0" destOrd="0" presId="urn:microsoft.com/office/officeart/2005/8/layout/pList1"/>
    <dgm:cxn modelId="{411D2504-95B6-4EB2-8532-AF9C4A43666F}" srcId="{EA7E7F6A-2F84-41A0-8DC6-61E43A8F4631}" destId="{EE8C5046-5211-4786-AF0D-29AB415E48F8}" srcOrd="3" destOrd="0" parTransId="{48222CA3-2028-4819-9310-D71E429E3E33}" sibTransId="{92C72247-4BCB-4CA0-B9B0-BBDBA59FCD5A}"/>
    <dgm:cxn modelId="{36E62E3F-807A-4C69-9B3D-6DAAAFA97F7E}" type="presParOf" srcId="{5E0CC121-1F12-4E08-9DFC-5D7AB97483B8}" destId="{4E3EBED9-CC2D-4F73-BD11-36002AC66D54}" srcOrd="0" destOrd="0" presId="urn:microsoft.com/office/officeart/2005/8/layout/pList1"/>
    <dgm:cxn modelId="{0526403B-9C34-4BBC-8041-C922F992E70A}" type="presParOf" srcId="{4E3EBED9-CC2D-4F73-BD11-36002AC66D54}" destId="{24A80B61-456A-44AF-A312-8221D48D6C42}" srcOrd="0" destOrd="0" presId="urn:microsoft.com/office/officeart/2005/8/layout/pList1"/>
    <dgm:cxn modelId="{FAD19373-DED3-48A0-8A02-F7A869443D79}" type="presParOf" srcId="{4E3EBED9-CC2D-4F73-BD11-36002AC66D54}" destId="{31274599-17C7-43BC-980E-D4B2933F447B}" srcOrd="1" destOrd="0" presId="urn:microsoft.com/office/officeart/2005/8/layout/pList1"/>
    <dgm:cxn modelId="{147ACA70-420E-437C-8848-4001EE983DAF}" type="presParOf" srcId="{5E0CC121-1F12-4E08-9DFC-5D7AB97483B8}" destId="{AA10FDCC-F8D8-4898-B9A9-FBD7173E4833}" srcOrd="1" destOrd="0" presId="urn:microsoft.com/office/officeart/2005/8/layout/pList1"/>
    <dgm:cxn modelId="{5A957334-65DA-4CA5-91CC-9D94DBD04655}" type="presParOf" srcId="{5E0CC121-1F12-4E08-9DFC-5D7AB97483B8}" destId="{727EF8B5-29D5-443A-BCDF-564DDC555776}" srcOrd="2" destOrd="0" presId="urn:microsoft.com/office/officeart/2005/8/layout/pList1"/>
    <dgm:cxn modelId="{8510FA80-359A-4136-8483-D72F8577CB4E}" type="presParOf" srcId="{727EF8B5-29D5-443A-BCDF-564DDC555776}" destId="{263636E6-B178-4E46-B7AD-CE7A6DF85736}" srcOrd="0" destOrd="0" presId="urn:microsoft.com/office/officeart/2005/8/layout/pList1"/>
    <dgm:cxn modelId="{60F4230C-C6A7-4505-AD75-C84D1DBE1572}" type="presParOf" srcId="{727EF8B5-29D5-443A-BCDF-564DDC555776}" destId="{F0B7E38A-1CB9-4FC3-99FB-2D9DFE3B0A98}" srcOrd="1" destOrd="0" presId="urn:microsoft.com/office/officeart/2005/8/layout/pList1"/>
    <dgm:cxn modelId="{B1DE674A-1BE7-4F82-9951-0548E66580BE}" type="presParOf" srcId="{5E0CC121-1F12-4E08-9DFC-5D7AB97483B8}" destId="{DC89838A-9BEE-4E22-850E-31631908BCD4}" srcOrd="3" destOrd="0" presId="urn:microsoft.com/office/officeart/2005/8/layout/pList1"/>
    <dgm:cxn modelId="{D465EBD7-BA37-4A10-BAF6-3180D150B1FA}" type="presParOf" srcId="{5E0CC121-1F12-4E08-9DFC-5D7AB97483B8}" destId="{D21C9A05-DECC-42BB-A5E9-CFB2C77770F9}" srcOrd="4" destOrd="0" presId="urn:microsoft.com/office/officeart/2005/8/layout/pList1"/>
    <dgm:cxn modelId="{2DB27104-D8F4-44EE-8C36-825202064E5F}" type="presParOf" srcId="{D21C9A05-DECC-42BB-A5E9-CFB2C77770F9}" destId="{00F0C558-2BB5-4A0E-AFE7-C03AD88386EC}" srcOrd="0" destOrd="0" presId="urn:microsoft.com/office/officeart/2005/8/layout/pList1"/>
    <dgm:cxn modelId="{96E9E9EB-2E38-4951-B5FF-1783F5641019}" type="presParOf" srcId="{D21C9A05-DECC-42BB-A5E9-CFB2C77770F9}" destId="{87236EE8-474F-4C2C-AE01-7301A1E20706}" srcOrd="1" destOrd="0" presId="urn:microsoft.com/office/officeart/2005/8/layout/pList1"/>
    <dgm:cxn modelId="{AAB6B0D3-8EA0-42CD-B2A9-CF5BC0E63C39}" type="presParOf" srcId="{5E0CC121-1F12-4E08-9DFC-5D7AB97483B8}" destId="{5623C234-BCC2-4C9D-A769-60C8245F9908}" srcOrd="5" destOrd="0" presId="urn:microsoft.com/office/officeart/2005/8/layout/pList1"/>
    <dgm:cxn modelId="{97A957C4-B73F-4C01-B118-29C69FEBA38F}" type="presParOf" srcId="{5E0CC121-1F12-4E08-9DFC-5D7AB97483B8}" destId="{6B81C589-8612-4F17-AB4C-536646D18D4C}" srcOrd="6" destOrd="0" presId="urn:microsoft.com/office/officeart/2005/8/layout/pList1"/>
    <dgm:cxn modelId="{79AF5EC2-A6BE-4765-8D87-288BE7A21E5F}" type="presParOf" srcId="{6B81C589-8612-4F17-AB4C-536646D18D4C}" destId="{98391EF6-7BBF-4B3E-A141-CC2B7A7DA0BD}" srcOrd="0" destOrd="0" presId="urn:microsoft.com/office/officeart/2005/8/layout/pList1"/>
    <dgm:cxn modelId="{81CE7CA1-244D-4A95-AB8E-C22F7765FC2E}" type="presParOf" srcId="{6B81C589-8612-4F17-AB4C-536646D18D4C}" destId="{556B7541-84C8-4207-911C-913C9DD1480C}"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7D416-E045-47BA-8637-83DD379803D8}">
      <dsp:nvSpPr>
        <dsp:cNvPr id="0" name=""/>
        <dsp:cNvSpPr/>
      </dsp:nvSpPr>
      <dsp:spPr>
        <a:xfrm>
          <a:off x="2763497" y="0"/>
          <a:ext cx="1564502" cy="942376"/>
        </a:xfrm>
        <a:prstGeom prst="trapezoid">
          <a:avLst>
            <a:gd name="adj" fmla="val 83008"/>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kern="1200" dirty="0"/>
            <a:t>Testit</a:t>
          </a:r>
        </a:p>
        <a:p>
          <a:pPr lvl="0" algn="ctr" defTabSz="622300">
            <a:lnSpc>
              <a:spcPct val="90000"/>
            </a:lnSpc>
            <a:spcBef>
              <a:spcPct val="0"/>
            </a:spcBef>
            <a:spcAft>
              <a:spcPct val="35000"/>
            </a:spcAft>
          </a:pPr>
          <a:r>
            <a:rPr lang="fi-FI" sz="1400" kern="1200" dirty="0"/>
            <a:t>Kartoitukset</a:t>
          </a:r>
        </a:p>
        <a:p>
          <a:pPr lvl="0" algn="ctr" defTabSz="622300">
            <a:lnSpc>
              <a:spcPct val="90000"/>
            </a:lnSpc>
            <a:spcBef>
              <a:spcPct val="0"/>
            </a:spcBef>
            <a:spcAft>
              <a:spcPct val="35000"/>
            </a:spcAft>
          </a:pPr>
          <a:r>
            <a:rPr lang="fi-FI" sz="1400" kern="1200" dirty="0"/>
            <a:t>(asiantuntijat)</a:t>
          </a:r>
        </a:p>
      </dsp:txBody>
      <dsp:txXfrm>
        <a:off x="2763497" y="0"/>
        <a:ext cx="1564502" cy="942376"/>
      </dsp:txXfrm>
    </dsp:sp>
    <dsp:sp modelId="{6164AC9C-FF21-44D6-8063-8876898C4422}">
      <dsp:nvSpPr>
        <dsp:cNvPr id="0" name=""/>
        <dsp:cNvSpPr/>
      </dsp:nvSpPr>
      <dsp:spPr>
        <a:xfrm>
          <a:off x="1865790" y="942376"/>
          <a:ext cx="3359916" cy="1081464"/>
        </a:xfrm>
        <a:prstGeom prst="trapezoid">
          <a:avLst>
            <a:gd name="adj" fmla="val 83008"/>
          </a:avLst>
        </a:prstGeom>
        <a:solidFill>
          <a:schemeClr val="accent4">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i-FI" sz="2400" kern="1200" dirty="0"/>
            <a:t> </a:t>
          </a:r>
          <a:r>
            <a:rPr lang="fi-FI" sz="1800" kern="1200" dirty="0"/>
            <a:t>Lapsikohtainen havainnointi ja tiedon keruu</a:t>
          </a:r>
        </a:p>
      </dsp:txBody>
      <dsp:txXfrm>
        <a:off x="2453776" y="942376"/>
        <a:ext cx="2183945" cy="1081464"/>
      </dsp:txXfrm>
    </dsp:sp>
    <dsp:sp modelId="{624960B0-9CB3-46E5-B498-EB7CFF8ECBEA}">
      <dsp:nvSpPr>
        <dsp:cNvPr id="0" name=""/>
        <dsp:cNvSpPr/>
      </dsp:nvSpPr>
      <dsp:spPr>
        <a:xfrm>
          <a:off x="0" y="2023840"/>
          <a:ext cx="7091498" cy="2247713"/>
        </a:xfrm>
        <a:prstGeom prst="trapezoid">
          <a:avLst>
            <a:gd name="adj" fmla="val 83008"/>
          </a:avLst>
        </a:prstGeom>
        <a:solidFill>
          <a:schemeClr val="accent4">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i-FI" sz="2800" kern="1200" dirty="0"/>
            <a:t>Vasun ja </a:t>
          </a:r>
          <a:r>
            <a:rPr lang="fi-FI" sz="2800" kern="1200" dirty="0" err="1"/>
            <a:t>ops:n</a:t>
          </a:r>
          <a:r>
            <a:rPr lang="fi-FI" sz="2800" kern="1200" dirty="0"/>
            <a:t> linjaukset toimintakulttuurin arviointiin ja kehittämiseen</a:t>
          </a:r>
        </a:p>
      </dsp:txBody>
      <dsp:txXfrm>
        <a:off x="1241012" y="2023840"/>
        <a:ext cx="4609473" cy="2247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80B61-456A-44AF-A312-8221D48D6C42}">
      <dsp:nvSpPr>
        <dsp:cNvPr id="0" name=""/>
        <dsp:cNvSpPr/>
      </dsp:nvSpPr>
      <dsp:spPr>
        <a:xfrm>
          <a:off x="0" y="603856"/>
          <a:ext cx="1832271" cy="12624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74599-17C7-43BC-980E-D4B2933F447B}">
      <dsp:nvSpPr>
        <dsp:cNvPr id="0" name=""/>
        <dsp:cNvSpPr/>
      </dsp:nvSpPr>
      <dsp:spPr>
        <a:xfrm>
          <a:off x="2" y="948592"/>
          <a:ext cx="1832271" cy="679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lvl="0" algn="ctr" defTabSz="400050">
            <a:lnSpc>
              <a:spcPct val="90000"/>
            </a:lnSpc>
            <a:spcBef>
              <a:spcPct val="0"/>
            </a:spcBef>
            <a:spcAft>
              <a:spcPct val="35000"/>
            </a:spcAft>
          </a:pPr>
          <a:r>
            <a:rPr lang="fi-FI" sz="900" kern="1200" dirty="0">
              <a:latin typeface="Bumpo Soft" pitchFamily="2" charset="0"/>
            </a:rPr>
            <a:t>Lempileikit, tekemiset ja mielenkiinnon kohteet</a:t>
          </a:r>
        </a:p>
      </dsp:txBody>
      <dsp:txXfrm>
        <a:off x="2" y="948592"/>
        <a:ext cx="1832271" cy="679772"/>
      </dsp:txXfrm>
    </dsp:sp>
    <dsp:sp modelId="{263636E6-B178-4E46-B7AD-CE7A6DF85736}">
      <dsp:nvSpPr>
        <dsp:cNvPr id="0" name=""/>
        <dsp:cNvSpPr/>
      </dsp:nvSpPr>
      <dsp:spPr>
        <a:xfrm>
          <a:off x="2003173" y="597708"/>
          <a:ext cx="1832271" cy="12624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B7E38A-1CB9-4FC3-99FB-2D9DFE3B0A98}">
      <dsp:nvSpPr>
        <dsp:cNvPr id="0" name=""/>
        <dsp:cNvSpPr/>
      </dsp:nvSpPr>
      <dsp:spPr>
        <a:xfrm>
          <a:off x="2034945" y="894088"/>
          <a:ext cx="1832271" cy="679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lvl="0" algn="ctr" defTabSz="400050">
            <a:lnSpc>
              <a:spcPct val="90000"/>
            </a:lnSpc>
            <a:spcBef>
              <a:spcPct val="0"/>
            </a:spcBef>
            <a:spcAft>
              <a:spcPct val="35000"/>
            </a:spcAft>
          </a:pPr>
          <a:r>
            <a:rPr lang="fi-FI" sz="900" kern="1200" dirty="0"/>
            <a:t/>
          </a:r>
          <a:br>
            <a:rPr lang="fi-FI" sz="900" kern="1200" dirty="0"/>
          </a:br>
          <a:r>
            <a:rPr lang="fi-FI" sz="900" kern="1200" dirty="0">
              <a:latin typeface="Bumpo Soft" pitchFamily="2" charset="0"/>
            </a:rPr>
            <a:t>Olen hyvä</a:t>
          </a:r>
        </a:p>
      </dsp:txBody>
      <dsp:txXfrm>
        <a:off x="2034945" y="894088"/>
        <a:ext cx="1832271" cy="679772"/>
      </dsp:txXfrm>
    </dsp:sp>
    <dsp:sp modelId="{00F0C558-2BB5-4A0E-AFE7-C03AD88386EC}">
      <dsp:nvSpPr>
        <dsp:cNvPr id="0" name=""/>
        <dsp:cNvSpPr/>
      </dsp:nvSpPr>
      <dsp:spPr>
        <a:xfrm>
          <a:off x="4035002" y="587495"/>
          <a:ext cx="1832271" cy="12624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36EE8-474F-4C2C-AE01-7301A1E20706}">
      <dsp:nvSpPr>
        <dsp:cNvPr id="0" name=""/>
        <dsp:cNvSpPr/>
      </dsp:nvSpPr>
      <dsp:spPr>
        <a:xfrm>
          <a:off x="4022634" y="938498"/>
          <a:ext cx="1832271" cy="679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lvl="0" algn="ctr" defTabSz="400050">
            <a:lnSpc>
              <a:spcPct val="90000"/>
            </a:lnSpc>
            <a:spcBef>
              <a:spcPct val="0"/>
            </a:spcBef>
            <a:spcAft>
              <a:spcPct val="35000"/>
            </a:spcAft>
          </a:pPr>
          <a:r>
            <a:rPr lang="fi-FI" sz="900" kern="1200" dirty="0">
              <a:latin typeface="Bumpo Soft" pitchFamily="2" charset="0"/>
            </a:rPr>
            <a:t>Näitä harjoittelen</a:t>
          </a:r>
        </a:p>
      </dsp:txBody>
      <dsp:txXfrm>
        <a:off x="4022634" y="938498"/>
        <a:ext cx="1832271" cy="679772"/>
      </dsp:txXfrm>
    </dsp:sp>
    <dsp:sp modelId="{98391EF6-7BBF-4B3E-A141-CC2B7A7DA0BD}">
      <dsp:nvSpPr>
        <dsp:cNvPr id="0" name=""/>
        <dsp:cNvSpPr/>
      </dsp:nvSpPr>
      <dsp:spPr>
        <a:xfrm>
          <a:off x="6016094" y="621555"/>
          <a:ext cx="1832271" cy="12624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6B7541-84C8-4207-911C-913C9DD1480C}">
      <dsp:nvSpPr>
        <dsp:cNvPr id="0" name=""/>
        <dsp:cNvSpPr/>
      </dsp:nvSpPr>
      <dsp:spPr>
        <a:xfrm>
          <a:off x="6032640" y="893109"/>
          <a:ext cx="1832271" cy="679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lvl="0" algn="ctr" defTabSz="400050">
            <a:lnSpc>
              <a:spcPct val="90000"/>
            </a:lnSpc>
            <a:spcBef>
              <a:spcPct val="0"/>
            </a:spcBef>
            <a:spcAft>
              <a:spcPct val="35000"/>
            </a:spcAft>
          </a:pPr>
          <a:r>
            <a:rPr lang="fi-FI" sz="900" kern="1200" dirty="0">
              <a:latin typeface="Bumpo Soft" pitchFamily="2" charset="0"/>
            </a:rPr>
            <a:t>Näitä haluaisin oppia</a:t>
          </a:r>
        </a:p>
      </dsp:txBody>
      <dsp:txXfrm>
        <a:off x="6032640" y="893109"/>
        <a:ext cx="1832271" cy="67977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BDC547-C88F-4142-B0A8-52E13D074435}" type="datetimeFigureOut">
              <a:rPr lang="en-US" smtClean="0"/>
              <a:t>10/3/2019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ED790C-3934-D543-99A6-4853202906D8}" type="slidenum">
              <a:rPr lang="en-US" smtClean="0"/>
              <a:t>‹#›</a:t>
            </a:fld>
            <a:endParaRPr lang="en-US"/>
          </a:p>
        </p:txBody>
      </p:sp>
    </p:spTree>
    <p:extLst>
      <p:ext uri="{BB962C8B-B14F-4D97-AF65-F5344CB8AC3E}">
        <p14:creationId xmlns:p14="http://schemas.microsoft.com/office/powerpoint/2010/main" val="969435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3AC4D-6DD1-DE42-A93E-8FF42071ECD2}" type="datetimeFigureOut">
              <a:rPr lang="en-US" smtClean="0"/>
              <a:t>10/3/2019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4C2DD-0312-454F-8D46-803697CCE9A7}" type="slidenum">
              <a:rPr lang="en-US" smtClean="0"/>
              <a:t>‹#›</a:t>
            </a:fld>
            <a:endParaRPr lang="en-US"/>
          </a:p>
        </p:txBody>
      </p:sp>
    </p:spTree>
    <p:extLst>
      <p:ext uri="{BB962C8B-B14F-4D97-AF65-F5344CB8AC3E}">
        <p14:creationId xmlns:p14="http://schemas.microsoft.com/office/powerpoint/2010/main" val="35961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_vehreäluon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9937" cy="6858000"/>
          </a:xfrm>
          <a:prstGeom prst="rect">
            <a:avLst/>
          </a:prstGeom>
        </p:spPr>
      </p:pic>
      <p:sp>
        <p:nvSpPr>
          <p:cNvPr id="2" name="Title 1"/>
          <p:cNvSpPr>
            <a:spLocks noGrp="1"/>
          </p:cNvSpPr>
          <p:nvPr>
            <p:ph type="ctrTitle"/>
          </p:nvPr>
        </p:nvSpPr>
        <p:spPr>
          <a:xfrm>
            <a:off x="385416" y="1105878"/>
            <a:ext cx="8373169" cy="1930946"/>
          </a:xfrm>
        </p:spPr>
        <p:txBody>
          <a:bodyPr anchor="b">
            <a:normAutofit/>
          </a:bodyPr>
          <a:lstStyle>
            <a:lvl1pPr algn="ctr">
              <a:defRPr sz="4000"/>
            </a:lvl1pPr>
          </a:lstStyle>
          <a:p>
            <a:r>
              <a:rPr lang="fi-FI"/>
              <a:t>Muokkaa perustyyl. napsautt.</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93236" y="3429000"/>
            <a:ext cx="1557528" cy="649224"/>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6616" y="295383"/>
            <a:ext cx="1572768" cy="51511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0E2003E-39B8-47B8-B017-E8BD3525138C}" type="datetime3">
              <a:rPr lang="fi-FI" smtClean="0"/>
              <a:t>3/10/19</a:t>
            </a:fld>
            <a:endParaRPr lang="en-US" dirty="0"/>
          </a:p>
        </p:txBody>
      </p:sp>
      <p:sp>
        <p:nvSpPr>
          <p:cNvPr id="8" name="Slide Number Placeholder 7"/>
          <p:cNvSpPr>
            <a:spLocks noGrp="1"/>
          </p:cNvSpPr>
          <p:nvPr>
            <p:ph type="sldNum" sz="quarter" idx="12"/>
          </p:nvPr>
        </p:nvSpPr>
        <p:spPr/>
        <p:txBody>
          <a:bodyPr/>
          <a:lstStyle/>
          <a:p>
            <a:fld id="{C9E47A55-AE69-734A-B790-067F6D532BFF}" type="slidenum">
              <a:rPr lang="en-US" smtClean="0"/>
              <a:pPr/>
              <a:t>‹#›</a:t>
            </a:fld>
            <a:endParaRPr lang="en-US" dirty="0"/>
          </a:p>
        </p:txBody>
      </p:sp>
      <p:sp>
        <p:nvSpPr>
          <p:cNvPr id="5" name="Footer Placeholder 13"/>
          <p:cNvSpPr>
            <a:spLocks noGrp="1"/>
          </p:cNvSpPr>
          <p:nvPr>
            <p:ph type="ftr" sz="quarter" idx="11"/>
          </p:nvPr>
        </p:nvSpPr>
        <p:spPr>
          <a:xfrm>
            <a:off x="3649785" y="6162608"/>
            <a:ext cx="3391877" cy="365125"/>
          </a:xfrm>
        </p:spPr>
        <p:txBody>
          <a:bodyPr/>
          <a:lstStyle/>
          <a:p>
            <a:r>
              <a:rPr lang="fi-FI"/>
              <a:t>Pedagogisuuteen perustuva - Vanhemmuutta vaaliva - Lasta liikuttava- Luontoa lähestyvä - Kulttuuriin kutsuva</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fi-FI"/>
              <a:t>Muokkaa perustyyl. napsautt.</a:t>
            </a:r>
            <a:endParaRPr lang="en-US"/>
          </a:p>
        </p:txBody>
      </p:sp>
      <p:sp>
        <p:nvSpPr>
          <p:cNvPr id="3" name="Content Placeholder 2"/>
          <p:cNvSpPr>
            <a:spLocks noGrp="1"/>
          </p:cNvSpPr>
          <p:nvPr>
            <p:ph idx="1"/>
          </p:nvPr>
        </p:nvSpPr>
        <p:spPr>
          <a:xfrm>
            <a:off x="3887391" y="987427"/>
            <a:ext cx="4629150" cy="485066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629841" y="2057400"/>
            <a:ext cx="2949178" cy="3780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8" name="Date Placeholder 7"/>
          <p:cNvSpPr>
            <a:spLocks noGrp="1"/>
          </p:cNvSpPr>
          <p:nvPr>
            <p:ph type="dt" sz="half" idx="10"/>
          </p:nvPr>
        </p:nvSpPr>
        <p:spPr/>
        <p:txBody>
          <a:bodyPr/>
          <a:lstStyle/>
          <a:p>
            <a:fld id="{E8D172FB-C26B-4B39-87BA-CCB12FE06D5B}" type="datetime3">
              <a:rPr lang="fi-FI" smtClean="0"/>
              <a:t>3/10/19</a:t>
            </a:fld>
            <a:endParaRPr lang="en-US" dirty="0"/>
          </a:p>
        </p:txBody>
      </p:sp>
      <p:sp>
        <p:nvSpPr>
          <p:cNvPr id="10" name="Slide Number Placeholder 9"/>
          <p:cNvSpPr>
            <a:spLocks noGrp="1"/>
          </p:cNvSpPr>
          <p:nvPr>
            <p:ph type="sldNum" sz="quarter" idx="12"/>
          </p:nvPr>
        </p:nvSpPr>
        <p:spPr/>
        <p:txBody>
          <a:bodyPr/>
          <a:lstStyle/>
          <a:p>
            <a:fld id="{C9E47A55-AE69-734A-B790-067F6D532BFF}" type="slidenum">
              <a:rPr lang="en-US" smtClean="0"/>
              <a:pPr/>
              <a:t>‹#›</a:t>
            </a:fld>
            <a:endParaRPr lang="en-US" dirty="0"/>
          </a:p>
        </p:txBody>
      </p:sp>
      <p:sp>
        <p:nvSpPr>
          <p:cNvPr id="12" name="Footer Placeholder 13"/>
          <p:cNvSpPr>
            <a:spLocks noGrp="1"/>
          </p:cNvSpPr>
          <p:nvPr>
            <p:ph type="ftr" sz="quarter" idx="11"/>
          </p:nvPr>
        </p:nvSpPr>
        <p:spPr>
          <a:xfrm>
            <a:off x="3649785" y="6162608"/>
            <a:ext cx="3391877" cy="365125"/>
          </a:xfrm>
        </p:spPr>
        <p:txBody>
          <a:bodyPr/>
          <a:lstStyle/>
          <a:p>
            <a:r>
              <a:rPr lang="fi-FI"/>
              <a:t>Pedagogisuuteen perustuva - Vanhemmuutta vaaliva - Lasta liikuttava- Luontoa lähestyvä - Kulttuuriin kutsuva</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695570"/>
            <a:ext cx="2949178" cy="1361830"/>
          </a:xfrm>
        </p:spPr>
        <p:txBody>
          <a:bodyPr anchor="b"/>
          <a:lstStyle>
            <a:lvl1pPr>
              <a:defRPr sz="2400"/>
            </a:lvl1pPr>
          </a:lstStyle>
          <a:p>
            <a:r>
              <a:rPr lang="fi-FI"/>
              <a:t>Muokkaa perustyyl. napsautt.</a:t>
            </a:r>
            <a:endParaRPr lang="en-US"/>
          </a:p>
        </p:txBody>
      </p:sp>
      <p:sp>
        <p:nvSpPr>
          <p:cNvPr id="3" name="Picture Placeholder 2"/>
          <p:cNvSpPr>
            <a:spLocks noGrp="1"/>
          </p:cNvSpPr>
          <p:nvPr>
            <p:ph type="pic" idx="1"/>
          </p:nvPr>
        </p:nvSpPr>
        <p:spPr>
          <a:xfrm>
            <a:off x="3887391" y="695570"/>
            <a:ext cx="4629150" cy="514252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a:p>
        </p:txBody>
      </p:sp>
      <p:sp>
        <p:nvSpPr>
          <p:cNvPr id="4" name="Text Placeholder 3"/>
          <p:cNvSpPr>
            <a:spLocks noGrp="1"/>
          </p:cNvSpPr>
          <p:nvPr>
            <p:ph type="body" sz="half" idx="2"/>
          </p:nvPr>
        </p:nvSpPr>
        <p:spPr>
          <a:xfrm>
            <a:off x="629841" y="2057400"/>
            <a:ext cx="2949178" cy="3780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8" name="Date Placeholder 7"/>
          <p:cNvSpPr>
            <a:spLocks noGrp="1"/>
          </p:cNvSpPr>
          <p:nvPr>
            <p:ph type="dt" sz="half" idx="10"/>
          </p:nvPr>
        </p:nvSpPr>
        <p:spPr/>
        <p:txBody>
          <a:bodyPr/>
          <a:lstStyle/>
          <a:p>
            <a:fld id="{389D7837-0AFF-4177-B3BD-C1851B0898DA}" type="datetime3">
              <a:rPr lang="fi-FI" smtClean="0"/>
              <a:t>3/10/19</a:t>
            </a:fld>
            <a:endParaRPr lang="en-US" dirty="0"/>
          </a:p>
        </p:txBody>
      </p:sp>
      <p:sp>
        <p:nvSpPr>
          <p:cNvPr id="10" name="Slide Number Placeholder 9"/>
          <p:cNvSpPr>
            <a:spLocks noGrp="1"/>
          </p:cNvSpPr>
          <p:nvPr>
            <p:ph type="sldNum" sz="quarter" idx="12"/>
          </p:nvPr>
        </p:nvSpPr>
        <p:spPr/>
        <p:txBody>
          <a:bodyPr/>
          <a:lstStyle/>
          <a:p>
            <a:fld id="{C9E47A55-AE69-734A-B790-067F6D532BFF}" type="slidenum">
              <a:rPr lang="en-US" smtClean="0"/>
              <a:pPr/>
              <a:t>‹#›</a:t>
            </a:fld>
            <a:endParaRPr lang="en-US" dirty="0"/>
          </a:p>
        </p:txBody>
      </p:sp>
      <p:sp>
        <p:nvSpPr>
          <p:cNvPr id="11" name="Footer Placeholder 13"/>
          <p:cNvSpPr>
            <a:spLocks noGrp="1"/>
          </p:cNvSpPr>
          <p:nvPr>
            <p:ph type="ftr" sz="quarter" idx="11"/>
          </p:nvPr>
        </p:nvSpPr>
        <p:spPr>
          <a:xfrm>
            <a:off x="3649785" y="6162608"/>
            <a:ext cx="3391877" cy="365125"/>
          </a:xfrm>
        </p:spPr>
        <p:txBody>
          <a:bodyPr/>
          <a:lstStyle/>
          <a:p>
            <a:r>
              <a:rPr lang="fi-FI"/>
              <a:t>Pedagogisuuteen perustuva - Vanhemmuutta vaaliva - Lasta liikuttava- Luontoa lähestyvä - Kulttuuriin kutsuva</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4"/>
            <a:ext cx="1971675" cy="5472967"/>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628650" y="365124"/>
            <a:ext cx="5800725" cy="547296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EAE3162C-0075-45EE-9D96-ED07A9C118CE}" type="datetime3">
              <a:rPr lang="fi-FI" smtClean="0"/>
              <a:t>3/10/19</a:t>
            </a:fld>
            <a:endParaRPr lang="en-US" dirty="0"/>
          </a:p>
        </p:txBody>
      </p:sp>
      <p:sp>
        <p:nvSpPr>
          <p:cNvPr id="9" name="Slide Number Placeholder 8"/>
          <p:cNvSpPr>
            <a:spLocks noGrp="1"/>
          </p:cNvSpPr>
          <p:nvPr>
            <p:ph type="sldNum" sz="quarter" idx="12"/>
          </p:nvPr>
        </p:nvSpPr>
        <p:spPr/>
        <p:txBody>
          <a:bodyPr/>
          <a:lstStyle/>
          <a:p>
            <a:fld id="{C9E47A55-AE69-734A-B790-067F6D532BFF}" type="slidenum">
              <a:rPr lang="en-US" smtClean="0"/>
              <a:pPr/>
              <a:t>‹#›</a:t>
            </a:fld>
            <a:endParaRPr lang="en-US" dirty="0"/>
          </a:p>
        </p:txBody>
      </p:sp>
      <p:sp>
        <p:nvSpPr>
          <p:cNvPr id="10" name="Footer Placeholder 13"/>
          <p:cNvSpPr>
            <a:spLocks noGrp="1"/>
          </p:cNvSpPr>
          <p:nvPr>
            <p:ph type="ftr" sz="quarter" idx="11"/>
          </p:nvPr>
        </p:nvSpPr>
        <p:spPr>
          <a:xfrm>
            <a:off x="3649785" y="6162608"/>
            <a:ext cx="3391877" cy="365125"/>
          </a:xfrm>
        </p:spPr>
        <p:txBody>
          <a:bodyPr/>
          <a:lstStyle/>
          <a:p>
            <a:r>
              <a:rPr lang="fi-FI"/>
              <a:t>Pedagogisuuteen perustuva - Vanhemmuutta vaaliva - Lasta liikuttava- Luontoa lähestyvä - Kulttuuriin kutsuva</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Päätösdia">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311157"/>
            <a:ext cx="7886700" cy="1325563"/>
          </a:xfrm>
        </p:spPr>
        <p:txBody>
          <a:bodyPr/>
          <a:lstStyle>
            <a:lvl1pPr algn="ctr">
              <a:defRPr/>
            </a:lvl1pPr>
          </a:lstStyle>
          <a:p>
            <a:r>
              <a:rPr lang="fi-FI"/>
              <a:t>Muokkaa perustyyl. napsautt.</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616" y="295383"/>
            <a:ext cx="1572768" cy="51511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47803" y="4179276"/>
            <a:ext cx="2048395" cy="85383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_syysluon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9937" cy="6858000"/>
          </a:xfrm>
          <a:prstGeom prst="rect">
            <a:avLst/>
          </a:prstGeom>
        </p:spPr>
      </p:pic>
      <p:sp>
        <p:nvSpPr>
          <p:cNvPr id="2" name="Title 1"/>
          <p:cNvSpPr>
            <a:spLocks noGrp="1"/>
          </p:cNvSpPr>
          <p:nvPr>
            <p:ph type="ctrTitle"/>
          </p:nvPr>
        </p:nvSpPr>
        <p:spPr>
          <a:xfrm>
            <a:off x="385416" y="1105878"/>
            <a:ext cx="8373169" cy="1930946"/>
          </a:xfrm>
        </p:spPr>
        <p:txBody>
          <a:bodyPr anchor="b">
            <a:normAutofit/>
          </a:bodyPr>
          <a:lstStyle>
            <a:lvl1pPr algn="ctr">
              <a:defRPr sz="4000"/>
            </a:lvl1pPr>
          </a:lstStyle>
          <a:p>
            <a:r>
              <a:rPr lang="fi-FI"/>
              <a:t>Muokkaa perustyyl. napsautt.</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93236" y="3429000"/>
            <a:ext cx="1557528" cy="649224"/>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6616" y="295383"/>
            <a:ext cx="1572768" cy="5151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_kulttuuripall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43"/>
            <a:ext cx="9139937" cy="6855714"/>
          </a:xfrm>
          <a:prstGeom prst="rect">
            <a:avLst/>
          </a:prstGeom>
        </p:spPr>
      </p:pic>
      <p:sp>
        <p:nvSpPr>
          <p:cNvPr id="2" name="Title 1"/>
          <p:cNvSpPr>
            <a:spLocks noGrp="1"/>
          </p:cNvSpPr>
          <p:nvPr>
            <p:ph type="ctrTitle"/>
          </p:nvPr>
        </p:nvSpPr>
        <p:spPr>
          <a:xfrm>
            <a:off x="385416" y="1105878"/>
            <a:ext cx="8373169" cy="1930946"/>
          </a:xfrm>
        </p:spPr>
        <p:txBody>
          <a:bodyPr anchor="b">
            <a:normAutofit/>
          </a:bodyPr>
          <a:lstStyle>
            <a:lvl1pPr algn="ctr">
              <a:defRPr sz="4000"/>
            </a:lvl1pPr>
          </a:lstStyle>
          <a:p>
            <a:r>
              <a:rPr lang="fi-FI"/>
              <a:t>Muokkaa perustyyl. napsautt.</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93236" y="3429000"/>
            <a:ext cx="1557528" cy="649224"/>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6616" y="295383"/>
            <a:ext cx="1572768" cy="51511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_kulttuurikäde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43"/>
            <a:ext cx="9139936" cy="6855714"/>
          </a:xfrm>
          <a:prstGeom prst="rect">
            <a:avLst/>
          </a:prstGeom>
        </p:spPr>
      </p:pic>
      <p:sp>
        <p:nvSpPr>
          <p:cNvPr id="2" name="Title 1"/>
          <p:cNvSpPr>
            <a:spLocks noGrp="1"/>
          </p:cNvSpPr>
          <p:nvPr>
            <p:ph type="ctrTitle"/>
          </p:nvPr>
        </p:nvSpPr>
        <p:spPr>
          <a:xfrm>
            <a:off x="385416" y="1105878"/>
            <a:ext cx="8373169" cy="1930946"/>
          </a:xfrm>
        </p:spPr>
        <p:txBody>
          <a:bodyPr anchor="b">
            <a:normAutofit/>
          </a:bodyPr>
          <a:lstStyle>
            <a:lvl1pPr algn="ctr">
              <a:defRPr sz="4000"/>
            </a:lvl1pPr>
          </a:lstStyle>
          <a:p>
            <a:r>
              <a:rPr lang="fi-FI"/>
              <a:t>Muokkaa perustyyl. napsautt.</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93236" y="3429000"/>
            <a:ext cx="1557528" cy="649224"/>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6616" y="295383"/>
            <a:ext cx="1572768" cy="51511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_liikunt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43"/>
            <a:ext cx="9139936" cy="6855714"/>
          </a:xfrm>
          <a:prstGeom prst="rect">
            <a:avLst/>
          </a:prstGeom>
        </p:spPr>
      </p:pic>
      <p:sp>
        <p:nvSpPr>
          <p:cNvPr id="2" name="Title 1"/>
          <p:cNvSpPr>
            <a:spLocks noGrp="1"/>
          </p:cNvSpPr>
          <p:nvPr>
            <p:ph type="ctrTitle"/>
          </p:nvPr>
        </p:nvSpPr>
        <p:spPr>
          <a:xfrm>
            <a:off x="385416" y="1105878"/>
            <a:ext cx="8373169" cy="1930946"/>
          </a:xfrm>
        </p:spPr>
        <p:txBody>
          <a:bodyPr anchor="b">
            <a:normAutofit/>
          </a:bodyPr>
          <a:lstStyle>
            <a:lvl1pPr algn="ctr">
              <a:defRPr sz="4000"/>
            </a:lvl1pPr>
          </a:lstStyle>
          <a:p>
            <a:r>
              <a:rPr lang="fi-FI"/>
              <a:t>Muokkaa perustyyl. napsautt.</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93236" y="3429000"/>
            <a:ext cx="1557528" cy="649224"/>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6616" y="295383"/>
            <a:ext cx="1572768" cy="5151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a:xfrm>
            <a:off x="628650" y="1825626"/>
            <a:ext cx="7886700" cy="4012466"/>
          </a:xfrm>
        </p:spPr>
        <p:txBody>
          <a:bodyPr/>
          <a:lstStyle>
            <a:lvl2pPr marL="514350" indent="-171450">
              <a:buClr>
                <a:schemeClr val="tx1"/>
              </a:buClr>
              <a:buFont typeface=".AppleSystemUIFont" charset="-120"/>
              <a:buChar char="–"/>
              <a:defRPr/>
            </a:lvl2pPr>
            <a:lvl4pPr marL="1200150" indent="-171450">
              <a:buFont typeface=".AppleSystemUIFont" charset="-120"/>
              <a:buChar char="–"/>
              <a:defRPr/>
            </a:lvl4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650" y="6147945"/>
            <a:ext cx="1204356" cy="39445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41037" y="6096597"/>
            <a:ext cx="1192686" cy="497147"/>
          </a:xfrm>
          <a:prstGeom prst="rect">
            <a:avLst/>
          </a:prstGeom>
        </p:spPr>
      </p:pic>
      <p:cxnSp>
        <p:nvCxnSpPr>
          <p:cNvPr id="10" name="Straight Connector 9"/>
          <p:cNvCxnSpPr/>
          <p:nvPr userDrawn="1"/>
        </p:nvCxnSpPr>
        <p:spPr>
          <a:xfrm>
            <a:off x="3441754" y="6129602"/>
            <a:ext cx="0" cy="4311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fld id="{497B0C51-01B1-43BB-8AB8-BBB9C1BBDFB6}" type="datetime3">
              <a:rPr lang="fi-FI" smtClean="0"/>
              <a:t>3/10/19</a:t>
            </a:fld>
            <a:endParaRPr lang="en-US" dirty="0"/>
          </a:p>
        </p:txBody>
      </p:sp>
      <p:sp>
        <p:nvSpPr>
          <p:cNvPr id="14" name="Footer Placeholder 13"/>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15" name="Slide Number Placeholder 14"/>
          <p:cNvSpPr>
            <a:spLocks noGrp="1"/>
          </p:cNvSpPr>
          <p:nvPr>
            <p:ph type="sldNum" sz="quarter" idx="12"/>
          </p:nvPr>
        </p:nvSpPr>
        <p:spPr/>
        <p:txBody>
          <a:bodyPr/>
          <a:lstStyle/>
          <a:p>
            <a:fld id="{C9E47A55-AE69-734A-B790-067F6D532B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41750" cy="402028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4629150" y="1825625"/>
            <a:ext cx="3841750" cy="402028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7"/>
          <p:cNvSpPr>
            <a:spLocks noGrp="1"/>
          </p:cNvSpPr>
          <p:nvPr>
            <p:ph type="dt" sz="half" idx="10"/>
          </p:nvPr>
        </p:nvSpPr>
        <p:spPr/>
        <p:txBody>
          <a:bodyPr/>
          <a:lstStyle/>
          <a:p>
            <a:fld id="{88541BEB-6518-48E7-9BCB-1E25842BB335}" type="datetime3">
              <a:rPr lang="fi-FI" smtClean="0"/>
              <a:t>3/10/19</a:t>
            </a:fld>
            <a:endParaRPr lang="en-US" dirty="0"/>
          </a:p>
        </p:txBody>
      </p:sp>
      <p:sp>
        <p:nvSpPr>
          <p:cNvPr id="10" name="Slide Number Placeholder 9"/>
          <p:cNvSpPr>
            <a:spLocks noGrp="1"/>
          </p:cNvSpPr>
          <p:nvPr>
            <p:ph type="sldNum" sz="quarter" idx="12"/>
          </p:nvPr>
        </p:nvSpPr>
        <p:spPr/>
        <p:txBody>
          <a:bodyPr/>
          <a:lstStyle/>
          <a:p>
            <a:fld id="{C9E47A55-AE69-734A-B790-067F6D532BFF}" type="slidenum">
              <a:rPr lang="en-US" smtClean="0"/>
              <a:pPr/>
              <a:t>‹#›</a:t>
            </a:fld>
            <a:endParaRPr lang="en-US" dirty="0"/>
          </a:p>
        </p:txBody>
      </p:sp>
      <p:sp>
        <p:nvSpPr>
          <p:cNvPr id="11" name="Title 10"/>
          <p:cNvSpPr>
            <a:spLocks noGrp="1"/>
          </p:cNvSpPr>
          <p:nvPr>
            <p:ph type="title"/>
          </p:nvPr>
        </p:nvSpPr>
        <p:spPr/>
        <p:txBody>
          <a:bodyPr/>
          <a:lstStyle/>
          <a:p>
            <a:r>
              <a:rPr lang="fi-FI"/>
              <a:t>Muokkaa perustyyl. napsautt.</a:t>
            </a:r>
            <a:endParaRPr lang="en-US"/>
          </a:p>
        </p:txBody>
      </p:sp>
      <p:sp>
        <p:nvSpPr>
          <p:cNvPr id="12" name="Footer Placeholder 13"/>
          <p:cNvSpPr>
            <a:spLocks noGrp="1"/>
          </p:cNvSpPr>
          <p:nvPr>
            <p:ph type="ftr" sz="quarter" idx="11"/>
          </p:nvPr>
        </p:nvSpPr>
        <p:spPr>
          <a:xfrm>
            <a:off x="3649785" y="6162608"/>
            <a:ext cx="3391877" cy="365125"/>
          </a:xfrm>
        </p:spPr>
        <p:txBody>
          <a:bodyPr/>
          <a:lstStyle/>
          <a:p>
            <a:r>
              <a:rPr lang="fi-FI"/>
              <a:t>Pedagogisuuteen perustuva - Vanhemmuutta vaaliva - Lasta liikuttava- Luontoa lähestyvä - Kulttuuriin kutsuva</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perustyyl. napsautt.</a:t>
            </a:r>
            <a:endParaRPr lang="en-US"/>
          </a:p>
        </p:txBody>
      </p:sp>
      <p:sp>
        <p:nvSpPr>
          <p:cNvPr id="3" name="Text Placeholder 2"/>
          <p:cNvSpPr>
            <a:spLocks noGrp="1"/>
          </p:cNvSpPr>
          <p:nvPr>
            <p:ph type="body" idx="1"/>
          </p:nvPr>
        </p:nvSpPr>
        <p:spPr>
          <a:xfrm>
            <a:off x="629842" y="1844431"/>
            <a:ext cx="3868340" cy="66064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Content Placeholder 3"/>
          <p:cNvSpPr>
            <a:spLocks noGrp="1"/>
          </p:cNvSpPr>
          <p:nvPr>
            <p:ph sz="half" idx="2"/>
          </p:nvPr>
        </p:nvSpPr>
        <p:spPr>
          <a:xfrm>
            <a:off x="629842" y="2505075"/>
            <a:ext cx="3868340" cy="333301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4629150" y="1844431"/>
            <a:ext cx="3887391" cy="66064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Content Placeholder 5"/>
          <p:cNvSpPr>
            <a:spLocks noGrp="1"/>
          </p:cNvSpPr>
          <p:nvPr>
            <p:ph sz="quarter" idx="4"/>
          </p:nvPr>
        </p:nvSpPr>
        <p:spPr>
          <a:xfrm>
            <a:off x="4629150" y="2505075"/>
            <a:ext cx="3887391" cy="333301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10" name="Date Placeholder 9"/>
          <p:cNvSpPr>
            <a:spLocks noGrp="1"/>
          </p:cNvSpPr>
          <p:nvPr>
            <p:ph type="dt" sz="half" idx="10"/>
          </p:nvPr>
        </p:nvSpPr>
        <p:spPr/>
        <p:txBody>
          <a:bodyPr/>
          <a:lstStyle/>
          <a:p>
            <a:fld id="{CEAF5A2C-205C-46A8-AAC2-0C7C0C41A997}" type="datetime3">
              <a:rPr lang="fi-FI" smtClean="0"/>
              <a:t>3/10/19</a:t>
            </a:fld>
            <a:endParaRPr lang="en-US" dirty="0"/>
          </a:p>
        </p:txBody>
      </p:sp>
      <p:sp>
        <p:nvSpPr>
          <p:cNvPr id="12" name="Slide Number Placeholder 11"/>
          <p:cNvSpPr>
            <a:spLocks noGrp="1"/>
          </p:cNvSpPr>
          <p:nvPr>
            <p:ph type="sldNum" sz="quarter" idx="12"/>
          </p:nvPr>
        </p:nvSpPr>
        <p:spPr/>
        <p:txBody>
          <a:bodyPr/>
          <a:lstStyle/>
          <a:p>
            <a:fld id="{C9E47A55-AE69-734A-B790-067F6D532BFF}" type="slidenum">
              <a:rPr lang="en-US" smtClean="0"/>
              <a:pPr/>
              <a:t>‹#›</a:t>
            </a:fld>
            <a:endParaRPr lang="en-US" dirty="0"/>
          </a:p>
        </p:txBody>
      </p:sp>
      <p:sp>
        <p:nvSpPr>
          <p:cNvPr id="14" name="Footer Placeholder 13"/>
          <p:cNvSpPr>
            <a:spLocks noGrp="1"/>
          </p:cNvSpPr>
          <p:nvPr>
            <p:ph type="ftr" sz="quarter" idx="11"/>
          </p:nvPr>
        </p:nvSpPr>
        <p:spPr>
          <a:xfrm>
            <a:off x="3649785" y="6162608"/>
            <a:ext cx="3391877" cy="365125"/>
          </a:xfrm>
        </p:spPr>
        <p:txBody>
          <a:bodyPr/>
          <a:lstStyle/>
          <a:p>
            <a:r>
              <a:rPr lang="fi-FI"/>
              <a:t>Pedagogisuuteen perustuva - Vanhemmuutta vaaliva - Lasta liikuttava- Luontoa lähestyvä - Kulttuuriin kutsuva</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a:t>Muokkaa perustyyl. napsautt.</a:t>
            </a:r>
            <a:endParaRPr lang="en-US" dirty="0"/>
          </a:p>
        </p:txBody>
      </p:sp>
      <p:sp>
        <p:nvSpPr>
          <p:cNvPr id="6" name="Date Placeholder 5"/>
          <p:cNvSpPr>
            <a:spLocks noGrp="1"/>
          </p:cNvSpPr>
          <p:nvPr>
            <p:ph type="dt" sz="half" idx="10"/>
          </p:nvPr>
        </p:nvSpPr>
        <p:spPr/>
        <p:txBody>
          <a:bodyPr/>
          <a:lstStyle/>
          <a:p>
            <a:fld id="{5F85CE87-0B57-4EAD-AD43-5A2A38AC1227}" type="datetime3">
              <a:rPr lang="fi-FI" smtClean="0"/>
              <a:t>3/10/19</a:t>
            </a:fld>
            <a:endParaRPr lang="en-US" dirty="0"/>
          </a:p>
        </p:txBody>
      </p:sp>
      <p:sp>
        <p:nvSpPr>
          <p:cNvPr id="8" name="Slide Number Placeholder 7"/>
          <p:cNvSpPr>
            <a:spLocks noGrp="1"/>
          </p:cNvSpPr>
          <p:nvPr>
            <p:ph type="sldNum" sz="quarter" idx="12"/>
          </p:nvPr>
        </p:nvSpPr>
        <p:spPr/>
        <p:txBody>
          <a:bodyPr/>
          <a:lstStyle/>
          <a:p>
            <a:fld id="{C9E47A55-AE69-734A-B790-067F6D532BFF}" type="slidenum">
              <a:rPr lang="en-US" smtClean="0"/>
              <a:pPr/>
              <a:t>‹#›</a:t>
            </a:fld>
            <a:endParaRPr lang="en-US" dirty="0"/>
          </a:p>
        </p:txBody>
      </p:sp>
      <p:sp>
        <p:nvSpPr>
          <p:cNvPr id="9" name="Footer Placeholder 13"/>
          <p:cNvSpPr>
            <a:spLocks noGrp="1"/>
          </p:cNvSpPr>
          <p:nvPr>
            <p:ph type="ftr" sz="quarter" idx="11"/>
          </p:nvPr>
        </p:nvSpPr>
        <p:spPr>
          <a:xfrm>
            <a:off x="3649785" y="6162608"/>
            <a:ext cx="3391877" cy="365125"/>
          </a:xfrm>
        </p:spPr>
        <p:txBody>
          <a:bodyPr/>
          <a:lstStyle/>
          <a:p>
            <a:r>
              <a:rPr lang="fi-FI"/>
              <a:t>Pedagogisuuteen perustuva - Vanhemmuutta vaaliva - Lasta liikuttava- Luontoa lähestyvä - Kulttuuriin kutsuva</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err="1"/>
              <a:t>Otsikko</a:t>
            </a:r>
            <a:r>
              <a:rPr lang="en-US" dirty="0"/>
              <a:t> </a:t>
            </a:r>
            <a:r>
              <a:rPr lang="en-US" dirty="0" err="1"/>
              <a:t>tähän</a:t>
            </a:r>
            <a:endParaRPr lang="en-US" dirty="0"/>
          </a:p>
        </p:txBody>
      </p:sp>
      <p:sp>
        <p:nvSpPr>
          <p:cNvPr id="3" name="Text Placeholder 2"/>
          <p:cNvSpPr>
            <a:spLocks noGrp="1"/>
          </p:cNvSpPr>
          <p:nvPr>
            <p:ph type="body" idx="1"/>
          </p:nvPr>
        </p:nvSpPr>
        <p:spPr>
          <a:xfrm>
            <a:off x="628650" y="1825625"/>
            <a:ext cx="7886700" cy="4004652"/>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3"/>
          <p:cNvSpPr>
            <a:spLocks noGrp="1"/>
          </p:cNvSpPr>
          <p:nvPr>
            <p:ph type="dt" sz="half" idx="2"/>
          </p:nvPr>
        </p:nvSpPr>
        <p:spPr>
          <a:xfrm>
            <a:off x="7351292" y="6162608"/>
            <a:ext cx="675108" cy="365125"/>
          </a:xfrm>
          <a:prstGeom prst="rect">
            <a:avLst/>
          </a:prstGeom>
        </p:spPr>
        <p:txBody>
          <a:bodyPr anchor="ctr"/>
          <a:lstStyle>
            <a:lvl1pPr algn="r">
              <a:defRPr sz="900" b="1">
                <a:solidFill>
                  <a:schemeClr val="tx1"/>
                </a:solidFill>
              </a:defRPr>
            </a:lvl1pPr>
          </a:lstStyle>
          <a:p>
            <a:fld id="{84D961EF-8F86-470C-BE13-40C833DB03AA}" type="datetime3">
              <a:rPr lang="fi-FI" smtClean="0"/>
              <a:t>3/10/19</a:t>
            </a:fld>
            <a:endParaRPr lang="en-US" dirty="0"/>
          </a:p>
        </p:txBody>
      </p:sp>
      <p:sp>
        <p:nvSpPr>
          <p:cNvPr id="8" name="Footer Placeholder 4"/>
          <p:cNvSpPr>
            <a:spLocks noGrp="1"/>
          </p:cNvSpPr>
          <p:nvPr>
            <p:ph type="ftr" sz="quarter" idx="3"/>
          </p:nvPr>
        </p:nvSpPr>
        <p:spPr>
          <a:xfrm>
            <a:off x="3649785" y="6162608"/>
            <a:ext cx="3391877" cy="365125"/>
          </a:xfrm>
          <a:prstGeom prst="rect">
            <a:avLst/>
          </a:prstGeom>
        </p:spPr>
        <p:txBody>
          <a:bodyPr anchor="ctr"/>
          <a:lstStyle>
            <a:lvl1pPr algn="l">
              <a:defRPr lang="en-US" sz="800" b="1" i="0" u="none" strike="noStrike" smtClean="0">
                <a:effectLst/>
              </a:defRPr>
            </a:lvl1pPr>
          </a:lstStyle>
          <a:p>
            <a:r>
              <a:rPr lang="fi-FI"/>
              <a:t>Pedagogisuuteen perustuva - Vanhemmuutta vaaliva - Lasta liikuttava- Luontoa lähestyvä - Kulttuuriin kutsuva</a:t>
            </a:r>
            <a:endParaRPr lang="en-US" dirty="0"/>
          </a:p>
        </p:txBody>
      </p:sp>
      <p:sp>
        <p:nvSpPr>
          <p:cNvPr id="9" name="Slide Number Placeholder 5"/>
          <p:cNvSpPr>
            <a:spLocks noGrp="1"/>
          </p:cNvSpPr>
          <p:nvPr>
            <p:ph type="sldNum" sz="quarter" idx="4"/>
          </p:nvPr>
        </p:nvSpPr>
        <p:spPr>
          <a:xfrm>
            <a:off x="8026400" y="6162608"/>
            <a:ext cx="488950" cy="365125"/>
          </a:xfrm>
          <a:prstGeom prst="rect">
            <a:avLst/>
          </a:prstGeom>
        </p:spPr>
        <p:txBody>
          <a:bodyPr anchor="ctr"/>
          <a:lstStyle>
            <a:lvl1pPr algn="l">
              <a:defRPr sz="900" b="1">
                <a:solidFill>
                  <a:schemeClr val="accent2"/>
                </a:solidFill>
              </a:defRPr>
            </a:lvl1pPr>
          </a:lstStyle>
          <a:p>
            <a:fld id="{C9E47A55-AE69-734A-B790-067F6D532BFF}" type="slidenum">
              <a:rPr lang="en-US" smtClean="0"/>
              <a:pPr/>
              <a:t>‹#›</a:t>
            </a:fld>
            <a:endParaRPr lang="en-US" dirty="0"/>
          </a:p>
        </p:txBody>
      </p:sp>
      <p:pic>
        <p:nvPicPr>
          <p:cNvPr id="10" name="Picture 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28650" y="6147945"/>
            <a:ext cx="1204356" cy="394450"/>
          </a:xfrm>
          <a:prstGeom prst="rect">
            <a:avLst/>
          </a:prstGeom>
        </p:spPr>
      </p:pic>
      <p:pic>
        <p:nvPicPr>
          <p:cNvPr id="11" name="Picture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041037" y="6096597"/>
            <a:ext cx="1192686" cy="497147"/>
          </a:xfrm>
          <a:prstGeom prst="rect">
            <a:avLst/>
          </a:prstGeom>
        </p:spPr>
      </p:pic>
      <p:cxnSp>
        <p:nvCxnSpPr>
          <p:cNvPr id="12" name="Straight Connector 11"/>
          <p:cNvCxnSpPr/>
          <p:nvPr userDrawn="1"/>
        </p:nvCxnSpPr>
        <p:spPr>
          <a:xfrm>
            <a:off x="3441754" y="6129602"/>
            <a:ext cx="0" cy="4311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026400" y="6262933"/>
            <a:ext cx="0" cy="16820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148962"/>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87" r:id="rId4"/>
    <p:sldLayoutId id="2147483686" r:id="rId5"/>
    <p:sldLayoutId id="2147483674" r:id="rId6"/>
    <p:sldLayoutId id="2147483676" r:id="rId7"/>
    <p:sldLayoutId id="2147483677" r:id="rId8"/>
    <p:sldLayoutId id="2147483678" r:id="rId9"/>
    <p:sldLayoutId id="2147483679" r:id="rId10"/>
    <p:sldLayoutId id="2147483680" r:id="rId11"/>
    <p:sldLayoutId id="2147483681" r:id="rId12"/>
    <p:sldLayoutId id="2147483683" r:id="rId13"/>
    <p:sldLayoutId id="2147483688" r:id="rId14"/>
  </p:sldLayoutIdLst>
  <p:hf hdr="0"/>
  <p:txStyles>
    <p:titleStyle>
      <a:lvl1pPr algn="l" defTabSz="685800" rtl="0" eaLnBrk="1" latinLnBrk="0" hangingPunct="1">
        <a:lnSpc>
          <a:spcPct val="90000"/>
        </a:lnSpc>
        <a:spcBef>
          <a:spcPct val="0"/>
        </a:spcBef>
        <a:buNone/>
        <a:defRPr sz="3300" kern="1200">
          <a:solidFill>
            <a:schemeClr val="tx1"/>
          </a:solidFill>
          <a:latin typeface="Bumpo Soft" charset="0"/>
          <a:ea typeface="Bumpo Soft" charset="0"/>
          <a:cs typeface="Bumpo Soft"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ppleSystemUIFont" charset="-12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ppleSystemUIFont" charset="-12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24" y="966652"/>
            <a:ext cx="8373169" cy="2050868"/>
          </a:xfrm>
        </p:spPr>
        <p:txBody>
          <a:bodyPr>
            <a:normAutofit fontScale="90000"/>
          </a:bodyPr>
          <a:lstStyle/>
          <a:p>
            <a:r>
              <a:rPr lang="fi-FI" dirty="0" smtClean="0"/>
              <a:t>Lapsikohtainen </a:t>
            </a:r>
            <a:br>
              <a:rPr lang="fi-FI" dirty="0" smtClean="0"/>
            </a:br>
            <a:r>
              <a:rPr lang="fi-FI" dirty="0" smtClean="0"/>
              <a:t>havainnointi ja tiedonkeruu esiopetuksessa</a:t>
            </a:r>
            <a:endParaRPr lang="en-US" dirty="0"/>
          </a:p>
        </p:txBody>
      </p:sp>
    </p:spTree>
    <p:extLst>
      <p:ext uri="{BB962C8B-B14F-4D97-AF65-F5344CB8AC3E}">
        <p14:creationId xmlns:p14="http://schemas.microsoft.com/office/powerpoint/2010/main" val="638596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Esiopetusta säätelevät asiakirjat ja säädökset</a:t>
            </a:r>
          </a:p>
        </p:txBody>
      </p:sp>
      <p:sp>
        <p:nvSpPr>
          <p:cNvPr id="3" name="Sisällön paikkamerkki 2"/>
          <p:cNvSpPr>
            <a:spLocks noGrp="1"/>
          </p:cNvSpPr>
          <p:nvPr>
            <p:ph idx="1"/>
          </p:nvPr>
        </p:nvSpPr>
        <p:spPr>
          <a:xfrm>
            <a:off x="628650" y="1920415"/>
            <a:ext cx="7886700" cy="4012466"/>
          </a:xfrm>
        </p:spPr>
        <p:txBody>
          <a:bodyPr>
            <a:normAutofit/>
          </a:bodyPr>
          <a:lstStyle/>
          <a:p>
            <a:r>
              <a:rPr lang="fi-FI" dirty="0"/>
              <a:t>Perusopetuslaki 1998</a:t>
            </a:r>
          </a:p>
          <a:p>
            <a:r>
              <a:rPr lang="fi-FI" dirty="0"/>
              <a:t>Esiopetuksen opetussuunnitelman perusteet 2014</a:t>
            </a:r>
          </a:p>
          <a:p>
            <a:r>
              <a:rPr lang="fi-FI" dirty="0"/>
              <a:t>Kouvolan </a:t>
            </a:r>
            <a:r>
              <a:rPr lang="fi-FI" dirty="0" err="1"/>
              <a:t>esi</a:t>
            </a:r>
            <a:r>
              <a:rPr lang="fi-FI" dirty="0"/>
              <a:t>- ja perusopetuksen opetussuunnitelma 2016</a:t>
            </a:r>
          </a:p>
          <a:p>
            <a:r>
              <a:rPr lang="fi-FI" dirty="0"/>
              <a:t>Varhaiskasvatuslaki ja asetus 2018</a:t>
            </a:r>
          </a:p>
          <a:p>
            <a:r>
              <a:rPr lang="fi-FI" dirty="0"/>
              <a:t>Varhaiskasvatussuunnitelman perusteet 2018</a:t>
            </a:r>
          </a:p>
          <a:p>
            <a:r>
              <a:rPr lang="fi-FI" dirty="0"/>
              <a:t>Kouvolan varhaiskasvatussuunnitelma 2019</a:t>
            </a:r>
          </a:p>
          <a:p>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10</a:t>
            </a:fld>
            <a:endParaRPr lang="en-US" dirty="0"/>
          </a:p>
        </p:txBody>
      </p:sp>
    </p:spTree>
    <p:extLst>
      <p:ext uri="{BB962C8B-B14F-4D97-AF65-F5344CB8AC3E}">
        <p14:creationId xmlns:p14="http://schemas.microsoft.com/office/powerpoint/2010/main" val="3212847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Arviointi opetuksen ja oppimisen tukena </a:t>
            </a:r>
            <a:r>
              <a:rPr lang="fi-FI" sz="2800" dirty="0"/>
              <a:t>(ESIOPETUKSEN</a:t>
            </a:r>
            <a:br>
              <a:rPr lang="fi-FI" sz="2800" dirty="0"/>
            </a:br>
            <a:r>
              <a:rPr lang="fi-FI" sz="2800" dirty="0"/>
              <a:t>OPETUSSUUNNITELMAN PERUSTEET 2014)</a:t>
            </a:r>
          </a:p>
        </p:txBody>
      </p:sp>
      <p:sp>
        <p:nvSpPr>
          <p:cNvPr id="3" name="Sisällön paikkamerkki 2"/>
          <p:cNvSpPr>
            <a:spLocks noGrp="1"/>
          </p:cNvSpPr>
          <p:nvPr>
            <p:ph idx="1"/>
          </p:nvPr>
        </p:nvSpPr>
        <p:spPr/>
        <p:txBody>
          <a:bodyPr>
            <a:normAutofit fontScale="92500" lnSpcReduction="20000"/>
          </a:bodyPr>
          <a:lstStyle/>
          <a:p>
            <a:r>
              <a:rPr lang="fi-FI" dirty="0"/>
              <a:t>Arviointi on kiinteä osa esiopetusta. Arvioinnilla on esiopetuksessa kaksi tehtävää: sen avulla suunnitellaan ja kehitetään opetusta sekä tuetaan kunkin lapsen hyvinvointia, kasvua ja oppimista. Arviointi on havainnoinnin, dokumentoinnin, arviointipäätelmien ja palautteen muodostama kokonaisuus, johon osallistuvat opettajien lisäksi muu esiopetuksen henkilöstö sekä lapset ja huoltajat.</a:t>
            </a:r>
          </a:p>
          <a:p>
            <a:r>
              <a:rPr lang="fi-FI" dirty="0"/>
              <a:t>Opettaja seuraa kunkin lapsen kehittymistä ja oppimista esiopetuksen aikana. Seurannan kohteena ovat lasten työskentely, käyttäytyminen ja heidän oppimisensa edistyminen eri tiedon- ja taidonaloilla. Seuranta perustuu jatkuvaan havainnointiin sekä monipuoliseen dokumentointiin. Lasten tekemät työt ja omat kokemukset ovat osa dokumentointia ja arviointia. Myös huoltajan havainnot lapsensa oppimisesta ja hyvinvoinnista ovat tärkeitä. Kootun seurantatiedon ja siitä johdettujen arviointipäätelmien pohjalta opettaja suuntaa opetusta ja oppimisympäristöjä sekä lasten mahdollisesti saamaa tukea. </a:t>
            </a:r>
          </a:p>
          <a:p>
            <a:r>
              <a:rPr lang="fi-FI" dirty="0"/>
              <a:t>Perusopetuslaissa on säädetty arvioinnista § 22</a:t>
            </a:r>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11</a:t>
            </a:fld>
            <a:endParaRPr lang="en-US" dirty="0"/>
          </a:p>
        </p:txBody>
      </p:sp>
    </p:spTree>
    <p:extLst>
      <p:ext uri="{BB962C8B-B14F-4D97-AF65-F5344CB8AC3E}">
        <p14:creationId xmlns:p14="http://schemas.microsoft.com/office/powerpoint/2010/main" val="186688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73246"/>
            <a:ext cx="7886700" cy="1325563"/>
          </a:xfrm>
        </p:spPr>
        <p:txBody>
          <a:bodyPr/>
          <a:lstStyle/>
          <a:p>
            <a:pPr algn="ctr"/>
            <a:r>
              <a:rPr lang="fi-FI" dirty="0"/>
              <a:t>Eskarin vuosikello</a:t>
            </a:r>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12</a:t>
            </a:fld>
            <a:endParaRPr lang="en-US" dirty="0"/>
          </a:p>
        </p:txBody>
      </p:sp>
      <p:cxnSp>
        <p:nvCxnSpPr>
          <p:cNvPr id="55" name="Suora yhdysviiva 54"/>
          <p:cNvCxnSpPr/>
          <p:nvPr/>
        </p:nvCxnSpPr>
        <p:spPr>
          <a:xfrm flipV="1">
            <a:off x="362309" y="5230032"/>
            <a:ext cx="8479766" cy="4475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kstiruutu 56"/>
          <p:cNvSpPr txBox="1"/>
          <p:nvPr/>
        </p:nvSpPr>
        <p:spPr>
          <a:xfrm>
            <a:off x="301925" y="5391287"/>
            <a:ext cx="8842075" cy="338554"/>
          </a:xfrm>
          <a:prstGeom prst="rect">
            <a:avLst/>
          </a:prstGeom>
          <a:noFill/>
        </p:spPr>
        <p:txBody>
          <a:bodyPr wrap="square" rtlCol="0">
            <a:spAutoFit/>
          </a:bodyPr>
          <a:lstStyle/>
          <a:p>
            <a:r>
              <a:rPr lang="fi-FI" sz="1600" dirty="0">
                <a:latin typeface="Arial Rounded MT Bold" panose="020F0704030504030204" pitchFamily="34" charset="0"/>
              </a:rPr>
              <a:t>Elo      syys       loka       marras       joulu       tammi       helmi       </a:t>
            </a:r>
            <a:r>
              <a:rPr lang="fi-FI" sz="1600" dirty="0" err="1">
                <a:latin typeface="Arial Rounded MT Bold" panose="020F0704030504030204" pitchFamily="34" charset="0"/>
              </a:rPr>
              <a:t>maalis</a:t>
            </a:r>
            <a:r>
              <a:rPr lang="fi-FI" sz="1600" dirty="0">
                <a:latin typeface="Arial Rounded MT Bold" panose="020F0704030504030204" pitchFamily="34" charset="0"/>
              </a:rPr>
              <a:t>       </a:t>
            </a:r>
            <a:r>
              <a:rPr lang="fi-FI" sz="1600" dirty="0" err="1">
                <a:latin typeface="Arial Rounded MT Bold" panose="020F0704030504030204" pitchFamily="34" charset="0"/>
              </a:rPr>
              <a:t>huhti</a:t>
            </a:r>
            <a:r>
              <a:rPr lang="fi-FI" sz="1600" dirty="0">
                <a:latin typeface="Arial Rounded MT Bold" panose="020F0704030504030204" pitchFamily="34" charset="0"/>
              </a:rPr>
              <a:t>       touko</a:t>
            </a:r>
          </a:p>
        </p:txBody>
      </p:sp>
      <p:sp>
        <p:nvSpPr>
          <p:cNvPr id="58" name="Tekstiruutu 57"/>
          <p:cNvSpPr txBox="1"/>
          <p:nvPr/>
        </p:nvSpPr>
        <p:spPr>
          <a:xfrm>
            <a:off x="3924874" y="2240584"/>
            <a:ext cx="2197525" cy="2970044"/>
          </a:xfrm>
          <a:prstGeom prst="rect">
            <a:avLst/>
          </a:prstGeom>
          <a:solidFill>
            <a:srgbClr val="C1FFC1"/>
          </a:solidFill>
        </p:spPr>
        <p:txBody>
          <a:bodyPr wrap="square" rtlCol="0">
            <a:spAutoFit/>
          </a:bodyPr>
          <a:lstStyle/>
          <a:p>
            <a:pPr marL="85725" lvl="0" indent="-85725">
              <a:buFont typeface="Arial" panose="020B0604020202020204" pitchFamily="34" charset="0"/>
              <a:buChar char="•"/>
            </a:pPr>
            <a:r>
              <a:rPr lang="fi-FI" sz="1100" b="1" dirty="0"/>
              <a:t>Kouluprosessihaut </a:t>
            </a:r>
            <a:r>
              <a:rPr lang="fi-FI" sz="1100" dirty="0"/>
              <a:t>tuen tarpeen arvioiminen ja kirjaaminen </a:t>
            </a:r>
          </a:p>
          <a:p>
            <a:pPr marL="85725" lvl="0" indent="-85725">
              <a:buFont typeface="Arial" panose="020B0604020202020204" pitchFamily="34" charset="0"/>
              <a:buChar char="•"/>
            </a:pPr>
            <a:r>
              <a:rPr lang="fi-FI" sz="1100" b="1" dirty="0"/>
              <a:t>Pienryhmäpaikkojen haut kouluun: </a:t>
            </a:r>
            <a:r>
              <a:rPr lang="fi-FI" sz="1100" dirty="0"/>
              <a:t>esitysten ja pedagogisten selvitysten täyttäminen (</a:t>
            </a:r>
            <a:r>
              <a:rPr lang="fi-FI" sz="1100" dirty="0" err="1"/>
              <a:t>veot+vo:t</a:t>
            </a:r>
            <a:r>
              <a:rPr lang="fi-FI" sz="1100" dirty="0"/>
              <a:t> ja yksiköiden johtajat)</a:t>
            </a:r>
          </a:p>
          <a:p>
            <a:r>
              <a:rPr lang="fi-FI" sz="1100" b="1" dirty="0"/>
              <a:t>Yksilötestit</a:t>
            </a:r>
            <a:r>
              <a:rPr lang="fi-FI" sz="1100" dirty="0"/>
              <a:t> tarvittaessa (</a:t>
            </a:r>
            <a:r>
              <a:rPr lang="fi-FI" sz="1100" dirty="0" err="1"/>
              <a:t>veo+vo</a:t>
            </a:r>
            <a:r>
              <a:rPr lang="fi-FI" sz="1100" dirty="0"/>
              <a:t>)</a:t>
            </a:r>
          </a:p>
          <a:p>
            <a:r>
              <a:rPr lang="fi-FI" sz="1100" b="1" dirty="0"/>
              <a:t>Erityinen tuki: </a:t>
            </a:r>
            <a:r>
              <a:rPr lang="fi-FI" sz="1100" dirty="0"/>
              <a:t>nivelvaihe, HOJKS laadittuna ja pedagogiset asiakirjat arvioituna, koulun laaja-alaisen erityisopettajan konsultointi</a:t>
            </a:r>
          </a:p>
          <a:p>
            <a:endParaRPr lang="fi-FI" sz="1100" dirty="0"/>
          </a:p>
          <a:p>
            <a:pPr marL="85725" lvl="0" indent="-85725">
              <a:buFont typeface="Arial" panose="020B0604020202020204" pitchFamily="34" charset="0"/>
              <a:buChar char="•"/>
            </a:pPr>
            <a:endParaRPr lang="fi-FI" sz="1100" dirty="0"/>
          </a:p>
        </p:txBody>
      </p:sp>
      <p:sp>
        <p:nvSpPr>
          <p:cNvPr id="59" name="Suorakulmio 58"/>
          <p:cNvSpPr/>
          <p:nvPr/>
        </p:nvSpPr>
        <p:spPr>
          <a:xfrm>
            <a:off x="6170598" y="3048122"/>
            <a:ext cx="1518248" cy="2123658"/>
          </a:xfrm>
          <a:prstGeom prst="rect">
            <a:avLst/>
          </a:prstGeom>
          <a:solidFill>
            <a:srgbClr val="FEC2E7"/>
          </a:solidFill>
        </p:spPr>
        <p:txBody>
          <a:bodyPr wrap="square">
            <a:spAutoFit/>
          </a:bodyPr>
          <a:lstStyle/>
          <a:p>
            <a:pPr marL="85725" lvl="0" indent="-85725">
              <a:buFont typeface="Arial" panose="020B0604020202020204" pitchFamily="34" charset="0"/>
              <a:buChar char="•"/>
            </a:pPr>
            <a:r>
              <a:rPr lang="fi-FI" sz="1100" b="1" dirty="0"/>
              <a:t>Eskareiden itsearviointi </a:t>
            </a:r>
            <a:r>
              <a:rPr lang="fi-FI" sz="1100" dirty="0"/>
              <a:t>uudelleen</a:t>
            </a:r>
          </a:p>
          <a:p>
            <a:pPr marL="85725" lvl="0" indent="-85725">
              <a:buFont typeface="Arial" panose="020B0604020202020204" pitchFamily="34" charset="0"/>
              <a:buChar char="•"/>
            </a:pPr>
            <a:r>
              <a:rPr lang="fi-FI" sz="1100" b="1" dirty="0" err="1"/>
              <a:t>Tsekkilistojen</a:t>
            </a:r>
            <a:r>
              <a:rPr lang="fi-FI" sz="1100" b="1" dirty="0"/>
              <a:t> </a:t>
            </a:r>
            <a:r>
              <a:rPr lang="fi-FI" sz="1100" dirty="0"/>
              <a:t>tarkistus </a:t>
            </a:r>
          </a:p>
          <a:p>
            <a:pPr marL="85725" lvl="0" indent="-85725">
              <a:buFont typeface="Arial" panose="020B0604020202020204" pitchFamily="34" charset="0"/>
              <a:buChar char="•"/>
            </a:pPr>
            <a:r>
              <a:rPr lang="fi-FI" sz="1100" b="1" dirty="0" err="1"/>
              <a:t>Leops</a:t>
            </a:r>
            <a:r>
              <a:rPr lang="fi-FI" sz="1100" b="1" dirty="0"/>
              <a:t> arviointi keskustelut käytynä, </a:t>
            </a:r>
            <a:r>
              <a:rPr lang="fi-FI" sz="1100" dirty="0"/>
              <a:t>tiedonsiirtolomake koulua varten käytynä huoltajien kanssa</a:t>
            </a:r>
          </a:p>
        </p:txBody>
      </p:sp>
      <p:sp>
        <p:nvSpPr>
          <p:cNvPr id="60" name="Suorakulmio 59"/>
          <p:cNvSpPr/>
          <p:nvPr/>
        </p:nvSpPr>
        <p:spPr>
          <a:xfrm>
            <a:off x="7761162" y="4402340"/>
            <a:ext cx="1291398" cy="769441"/>
          </a:xfrm>
          <a:prstGeom prst="rect">
            <a:avLst/>
          </a:prstGeom>
          <a:solidFill>
            <a:schemeClr val="accent4">
              <a:lumMod val="20000"/>
              <a:lumOff val="80000"/>
            </a:schemeClr>
          </a:solidFill>
        </p:spPr>
        <p:txBody>
          <a:bodyPr wrap="square">
            <a:spAutoFit/>
          </a:bodyPr>
          <a:lstStyle/>
          <a:p>
            <a:pPr marL="85725" lvl="0" indent="-85725">
              <a:buFont typeface="Arial" panose="020B0604020202020204" pitchFamily="34" charset="0"/>
              <a:buChar char="•"/>
            </a:pPr>
            <a:r>
              <a:rPr lang="fi-FI" sz="1100" b="1" dirty="0"/>
              <a:t>Tiedonsiirto kouluihin </a:t>
            </a:r>
            <a:r>
              <a:rPr lang="fi-FI" sz="1100" dirty="0"/>
              <a:t>(koulut kutsuvat)</a:t>
            </a:r>
          </a:p>
          <a:p>
            <a:pPr lvl="0"/>
            <a:endParaRPr lang="fi-FI" sz="1100" dirty="0"/>
          </a:p>
        </p:txBody>
      </p:sp>
      <p:sp>
        <p:nvSpPr>
          <p:cNvPr id="61" name="Suorakulmio 60"/>
          <p:cNvSpPr/>
          <p:nvPr/>
        </p:nvSpPr>
        <p:spPr>
          <a:xfrm>
            <a:off x="301925" y="1497675"/>
            <a:ext cx="1971011" cy="1615827"/>
          </a:xfrm>
          <a:prstGeom prst="rect">
            <a:avLst/>
          </a:prstGeom>
          <a:solidFill>
            <a:srgbClr val="9FE6FF"/>
          </a:solidFill>
        </p:spPr>
        <p:txBody>
          <a:bodyPr wrap="square">
            <a:spAutoFit/>
          </a:bodyPr>
          <a:lstStyle/>
          <a:p>
            <a:pPr marL="95250" lvl="0" indent="-95250">
              <a:buFont typeface="Arial" panose="020B0604020202020204" pitchFamily="34" charset="0"/>
              <a:buChar char="•"/>
            </a:pPr>
            <a:r>
              <a:rPr lang="fi-FI" sz="1100" b="1" dirty="0"/>
              <a:t>Eskarin itsearviointi </a:t>
            </a:r>
            <a:r>
              <a:rPr lang="fi-FI" sz="1100" dirty="0"/>
              <a:t>läpikäytynä </a:t>
            </a:r>
          </a:p>
          <a:p>
            <a:pPr marL="95250" lvl="0" indent="-95250">
              <a:buFont typeface="Arial" panose="020B0604020202020204" pitchFamily="34" charset="0"/>
              <a:buChar char="•"/>
            </a:pPr>
            <a:r>
              <a:rPr lang="fi-FI" sz="1100" b="1" dirty="0" err="1"/>
              <a:t>Tsekkilistat</a:t>
            </a:r>
            <a:r>
              <a:rPr lang="fi-FI" sz="1100" b="1" dirty="0"/>
              <a:t> </a:t>
            </a:r>
            <a:r>
              <a:rPr lang="fi-FI" sz="1100" dirty="0"/>
              <a:t>läpikäytynä</a:t>
            </a:r>
          </a:p>
          <a:p>
            <a:pPr marL="95250" lvl="0" indent="-95250">
              <a:buFont typeface="Arial" panose="020B0604020202020204" pitchFamily="34" charset="0"/>
              <a:buChar char="•"/>
            </a:pPr>
            <a:r>
              <a:rPr lang="fi-FI" sz="1100" b="1" dirty="0" err="1"/>
              <a:t>Lukimat</a:t>
            </a:r>
            <a:r>
              <a:rPr lang="fi-FI" sz="1100" dirty="0"/>
              <a:t> syksy </a:t>
            </a:r>
          </a:p>
          <a:p>
            <a:pPr marL="95250" lvl="0" indent="-95250">
              <a:buFont typeface="Arial" panose="020B0604020202020204" pitchFamily="34" charset="0"/>
              <a:buChar char="•"/>
            </a:pPr>
            <a:r>
              <a:rPr lang="fi-FI" sz="1100" dirty="0"/>
              <a:t>Mahdollisten jo olevien </a:t>
            </a:r>
            <a:r>
              <a:rPr lang="fi-FI" sz="1100" b="1" dirty="0"/>
              <a:t>tukitoimien päivitys</a:t>
            </a:r>
            <a:r>
              <a:rPr lang="fi-FI" sz="1100" dirty="0"/>
              <a:t> </a:t>
            </a:r>
          </a:p>
          <a:p>
            <a:pPr marL="95250" lvl="0" indent="-95250">
              <a:buFont typeface="Arial" panose="020B0604020202020204" pitchFamily="34" charset="0"/>
              <a:buChar char="•"/>
            </a:pPr>
            <a:r>
              <a:rPr lang="fi-FI" sz="1100" b="1" dirty="0"/>
              <a:t>S2 suunnitelma:</a:t>
            </a:r>
            <a:r>
              <a:rPr lang="fi-FI" sz="1100" dirty="0"/>
              <a:t> Kielirepun täyttäminen ja päivitys</a:t>
            </a:r>
          </a:p>
        </p:txBody>
      </p:sp>
      <p:sp>
        <p:nvSpPr>
          <p:cNvPr id="62" name="Suorakulmio 61"/>
          <p:cNvSpPr/>
          <p:nvPr/>
        </p:nvSpPr>
        <p:spPr>
          <a:xfrm>
            <a:off x="301925" y="3048122"/>
            <a:ext cx="1946929" cy="2123658"/>
          </a:xfrm>
          <a:prstGeom prst="rect">
            <a:avLst/>
          </a:prstGeom>
          <a:solidFill>
            <a:srgbClr val="FFBB7D"/>
          </a:solidFill>
        </p:spPr>
        <p:txBody>
          <a:bodyPr wrap="square">
            <a:spAutoFit/>
          </a:bodyPr>
          <a:lstStyle/>
          <a:p>
            <a:pPr lvl="0"/>
            <a:r>
              <a:rPr lang="fi-FI" sz="1100" b="1" u="sng" dirty="0"/>
              <a:t>Lokakuun loppuun mennessä:</a:t>
            </a:r>
          </a:p>
          <a:p>
            <a:pPr marL="95250" lvl="0" indent="-95250">
              <a:buFont typeface="Arial" panose="020B0604020202020204" pitchFamily="34" charset="0"/>
              <a:buChar char="•"/>
            </a:pPr>
            <a:r>
              <a:rPr lang="fi-FI" sz="1100" b="1" dirty="0"/>
              <a:t>tuettavien lasten tunnistaminen</a:t>
            </a:r>
            <a:r>
              <a:rPr lang="fi-FI" sz="1100" dirty="0"/>
              <a:t>:  mm. oppilashuolto, yhteistyö </a:t>
            </a:r>
            <a:r>
              <a:rPr lang="fi-FI" sz="1100" dirty="0" err="1"/>
              <a:t>veo:n</a:t>
            </a:r>
            <a:r>
              <a:rPr lang="fi-FI" sz="1100" dirty="0"/>
              <a:t> kanssa lapsen tuen prosesseissa ja </a:t>
            </a:r>
            <a:r>
              <a:rPr lang="fi-FI" sz="1100" dirty="0" err="1"/>
              <a:t>wilma</a:t>
            </a:r>
            <a:r>
              <a:rPr lang="fi-FI" sz="1100" dirty="0"/>
              <a:t> lomakkeissa, monialainen arviointi, yksilötestit tarvittaessa</a:t>
            </a:r>
          </a:p>
          <a:p>
            <a:pPr marL="95250" lvl="0" indent="-95250">
              <a:buFont typeface="Arial" panose="020B0604020202020204" pitchFamily="34" charset="0"/>
              <a:buChar char="•"/>
            </a:pPr>
            <a:r>
              <a:rPr lang="fi-FI" sz="1100" b="1" dirty="0" err="1"/>
              <a:t>leops</a:t>
            </a:r>
            <a:r>
              <a:rPr lang="fi-FI" sz="1100" b="1" dirty="0"/>
              <a:t> keskustelut käytynä </a:t>
            </a:r>
            <a:r>
              <a:rPr lang="fi-FI" sz="1100" dirty="0"/>
              <a:t>huoltajien kanssa</a:t>
            </a:r>
          </a:p>
        </p:txBody>
      </p:sp>
      <p:sp>
        <p:nvSpPr>
          <p:cNvPr id="7" name="Nuoli oikealle 6"/>
          <p:cNvSpPr/>
          <p:nvPr/>
        </p:nvSpPr>
        <p:spPr>
          <a:xfrm>
            <a:off x="301925" y="583865"/>
            <a:ext cx="8540150" cy="938457"/>
          </a:xfrm>
          <a:prstGeom prst="rightArrow">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Yleisen tuen menetelmät käytössä </a:t>
            </a:r>
          </a:p>
        </p:txBody>
      </p:sp>
      <p:sp>
        <p:nvSpPr>
          <p:cNvPr id="9" name="Tekstiruutu 8"/>
          <p:cNvSpPr txBox="1"/>
          <p:nvPr/>
        </p:nvSpPr>
        <p:spPr>
          <a:xfrm>
            <a:off x="2272936" y="2937097"/>
            <a:ext cx="1603739" cy="2292935"/>
          </a:xfrm>
          <a:prstGeom prst="rect">
            <a:avLst/>
          </a:prstGeom>
          <a:solidFill>
            <a:schemeClr val="accent4">
              <a:lumMod val="60000"/>
              <a:lumOff val="40000"/>
            </a:schemeClr>
          </a:solidFill>
        </p:spPr>
        <p:txBody>
          <a:bodyPr wrap="square" rtlCol="0">
            <a:spAutoFit/>
          </a:bodyPr>
          <a:lstStyle/>
          <a:p>
            <a:r>
              <a:rPr lang="fi-FI" sz="1100" dirty="0"/>
              <a:t>Tukitoimien </a:t>
            </a:r>
            <a:r>
              <a:rPr lang="fi-FI" sz="1100" b="1" dirty="0"/>
              <a:t>suunnittelu, toteutus </a:t>
            </a:r>
            <a:r>
              <a:rPr lang="fi-FI" sz="1100" dirty="0"/>
              <a:t>ja vaikuttavuuden </a:t>
            </a:r>
            <a:r>
              <a:rPr lang="fi-FI" sz="1100" b="1" dirty="0"/>
              <a:t>arviointi</a:t>
            </a:r>
          </a:p>
          <a:p>
            <a:endParaRPr lang="fi-FI" sz="1100" b="1" dirty="0"/>
          </a:p>
          <a:p>
            <a:r>
              <a:rPr lang="fi-FI" sz="1100" b="1" dirty="0"/>
              <a:t>Erityinen tuki: </a:t>
            </a:r>
            <a:r>
              <a:rPr lang="fi-FI" sz="1100" dirty="0"/>
              <a:t>Konsultaatio ja tuki- ja arviointijakson hakemukset kouluihin tarvittaessa (</a:t>
            </a:r>
            <a:r>
              <a:rPr lang="fi-FI" sz="1100" dirty="0" err="1"/>
              <a:t>veo,vo</a:t>
            </a:r>
            <a:r>
              <a:rPr lang="fi-FI" sz="1100" dirty="0"/>
              <a:t>, yksikön johtaja)</a:t>
            </a:r>
          </a:p>
          <a:p>
            <a:endParaRPr lang="fi-FI" sz="1100" b="1" dirty="0"/>
          </a:p>
          <a:p>
            <a:endParaRPr lang="fi-FI" sz="1100" b="1" dirty="0"/>
          </a:p>
        </p:txBody>
      </p:sp>
    </p:spTree>
    <p:extLst>
      <p:ext uri="{BB962C8B-B14F-4D97-AF65-F5344CB8AC3E}">
        <p14:creationId xmlns:p14="http://schemas.microsoft.com/office/powerpoint/2010/main" val="17648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a:t>Jatkotyöskentely</a:t>
            </a:r>
          </a:p>
        </p:txBody>
      </p:sp>
      <p:sp>
        <p:nvSpPr>
          <p:cNvPr id="3" name="Sisällön paikkamerkki 2"/>
          <p:cNvSpPr>
            <a:spLocks noGrp="1"/>
          </p:cNvSpPr>
          <p:nvPr>
            <p:ph idx="1"/>
          </p:nvPr>
        </p:nvSpPr>
        <p:spPr/>
        <p:txBody>
          <a:bodyPr>
            <a:normAutofit fontScale="92500" lnSpcReduction="10000"/>
          </a:bodyPr>
          <a:lstStyle/>
          <a:p>
            <a:endParaRPr lang="fi-FI" dirty="0"/>
          </a:p>
          <a:p>
            <a:r>
              <a:rPr lang="fi-FI" dirty="0"/>
              <a:t>Ohjeistus kentälle syksystä 2019: Päivi Virtanen ja Essi Rämä pitävät infon syksyllä esiopetusyksiköiden henkilöstölle ja </a:t>
            </a:r>
            <a:r>
              <a:rPr lang="fi-FI" dirty="0" err="1"/>
              <a:t>veoille</a:t>
            </a:r>
            <a:r>
              <a:rPr lang="fi-FI" dirty="0"/>
              <a:t>.</a:t>
            </a:r>
          </a:p>
          <a:p>
            <a:r>
              <a:rPr lang="fi-FI" dirty="0"/>
              <a:t>Varhaiskasvatusikäisten arviointikäytänteet ovat seuraava kehittämiskohde. Huomioidaan perhepäivähoito.</a:t>
            </a:r>
          </a:p>
          <a:p>
            <a:r>
              <a:rPr lang="fi-FI" dirty="0"/>
              <a:t>Verkostoidutaan neuvoloiden terveydenhoitajien kanssa (mm. </a:t>
            </a:r>
            <a:r>
              <a:rPr lang="fi-FI" dirty="0" err="1"/>
              <a:t>lene</a:t>
            </a:r>
            <a:r>
              <a:rPr lang="fi-FI" dirty="0"/>
              <a:t>-arvioinnit).</a:t>
            </a:r>
          </a:p>
          <a:p>
            <a:r>
              <a:rPr lang="fi-FI" dirty="0"/>
              <a:t>Moniammatillinen työryhmä jatkaa työskentelyä.</a:t>
            </a:r>
            <a:r>
              <a:rPr lang="fi-FI" dirty="0">
                <a:ea typeface="Calibri" panose="020F0502020204030204" pitchFamily="34" charset="0"/>
                <a:cs typeface="Times New Roman" panose="02020603050405020304" pitchFamily="18" charset="0"/>
              </a:rPr>
              <a:t> </a:t>
            </a:r>
          </a:p>
          <a:p>
            <a:r>
              <a:rPr lang="fi-FI" dirty="0">
                <a:ea typeface="Calibri" panose="020F0502020204030204" pitchFamily="34" charset="0"/>
                <a:cs typeface="Times New Roman" panose="02020603050405020304" pitchFamily="18" charset="0"/>
              </a:rPr>
              <a:t>Moniammatilliseen tiimiin kuuluu mm. varhaiskasvatuksen päällikkö ja varhaiskasvatuksen palvelualueen esimiehet, kasvun ja oppimisen tuen palvelualueen esimies, varhaiskasvatuksen yksiköiden johtajia, varhaiskasvatuksen opettajia, varhaiskasvatuksen erityisopettajia, liikunnan asiantuntija, koulu- ja perheneuvolan psykologit, puheterapeutit, neuvolan terveydenhoitaja, perusopetuksen edustus. </a:t>
            </a:r>
            <a:endParaRPr lang="fi-FI" dirty="0"/>
          </a:p>
          <a:p>
            <a:endParaRPr lang="fi-FI" dirty="0"/>
          </a:p>
          <a:p>
            <a:endParaRPr lang="fi-FI" dirty="0"/>
          </a:p>
          <a:p>
            <a:endParaRPr lang="fi-FI" dirty="0"/>
          </a:p>
        </p:txBody>
      </p:sp>
    </p:spTree>
    <p:extLst>
      <p:ext uri="{BB962C8B-B14F-4D97-AF65-F5344CB8AC3E}">
        <p14:creationId xmlns:p14="http://schemas.microsoft.com/office/powerpoint/2010/main" val="365526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dirty="0" smtClean="0"/>
              <a:t>Lapsikohtainen </a:t>
            </a:r>
            <a:br>
              <a:rPr lang="fi-FI" dirty="0" smtClean="0"/>
            </a:br>
            <a:r>
              <a:rPr lang="fi-FI" dirty="0" smtClean="0"/>
              <a:t>havainnointi ja tiedonkeruu,</a:t>
            </a:r>
            <a:br>
              <a:rPr lang="fi-FI" dirty="0" smtClean="0"/>
            </a:br>
            <a:r>
              <a:rPr lang="fi-FI" dirty="0" smtClean="0"/>
              <a:t>materiaalit</a:t>
            </a:r>
            <a:endParaRPr lang="fi-FI" dirty="0"/>
          </a:p>
        </p:txBody>
      </p:sp>
    </p:spTree>
    <p:extLst>
      <p:ext uri="{BB962C8B-B14F-4D97-AF65-F5344CB8AC3E}">
        <p14:creationId xmlns:p14="http://schemas.microsoft.com/office/powerpoint/2010/main" val="232060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496388" y="933740"/>
            <a:ext cx="3100252" cy="3539430"/>
          </a:xfrm>
          <a:prstGeom prst="rect">
            <a:avLst/>
          </a:prstGeom>
          <a:noFill/>
        </p:spPr>
        <p:txBody>
          <a:bodyPr wrap="square" rtlCol="0">
            <a:spAutoFit/>
          </a:bodyPr>
          <a:lstStyle/>
          <a:p>
            <a:r>
              <a:rPr lang="fi-FI" sz="2800" b="1"/>
              <a:t>Esiopetuksen muistilista</a:t>
            </a:r>
            <a:endParaRPr lang="fi-FI" sz="2800" b="1" dirty="0"/>
          </a:p>
          <a:p>
            <a:r>
              <a:rPr lang="fi-FI" sz="2800" dirty="0">
                <a:solidFill>
                  <a:srgbClr val="FF0000"/>
                </a:solidFill>
              </a:rPr>
              <a:t>Kuka?</a:t>
            </a:r>
          </a:p>
          <a:p>
            <a:r>
              <a:rPr lang="fi-FI" sz="2800" dirty="0">
                <a:solidFill>
                  <a:srgbClr val="FF0000"/>
                </a:solidFill>
              </a:rPr>
              <a:t>Mitä? </a:t>
            </a:r>
          </a:p>
          <a:p>
            <a:r>
              <a:rPr lang="fi-FI" sz="2800" dirty="0">
                <a:solidFill>
                  <a:srgbClr val="FF0000"/>
                </a:solidFill>
              </a:rPr>
              <a:t>Miten? </a:t>
            </a:r>
          </a:p>
          <a:p>
            <a:r>
              <a:rPr lang="fi-FI" sz="2800" dirty="0">
                <a:solidFill>
                  <a:srgbClr val="FF0000"/>
                </a:solidFill>
              </a:rPr>
              <a:t>Milloin?</a:t>
            </a:r>
          </a:p>
          <a:p>
            <a:endParaRPr lang="fi-FI" sz="2800" dirty="0">
              <a:solidFill>
                <a:srgbClr val="FF0000"/>
              </a:solidFill>
            </a:endParaRPr>
          </a:p>
          <a:p>
            <a:endParaRPr lang="fi-FI" sz="2800" dirty="0">
              <a:solidFill>
                <a:srgbClr val="FF0000"/>
              </a:solidFill>
            </a:endParaRPr>
          </a:p>
        </p:txBody>
      </p:sp>
      <p:sp>
        <p:nvSpPr>
          <p:cNvPr id="3" name="Tekstiruutu 2"/>
          <p:cNvSpPr txBox="1"/>
          <p:nvPr/>
        </p:nvSpPr>
        <p:spPr>
          <a:xfrm>
            <a:off x="496388" y="3973286"/>
            <a:ext cx="2586446" cy="830997"/>
          </a:xfrm>
          <a:prstGeom prst="rect">
            <a:avLst/>
          </a:prstGeom>
          <a:noFill/>
        </p:spPr>
        <p:txBody>
          <a:bodyPr wrap="square" rtlCol="0">
            <a:spAutoFit/>
          </a:bodyPr>
          <a:lstStyle/>
          <a:p>
            <a:r>
              <a:rPr lang="fi-FI" sz="4800" dirty="0"/>
              <a:t>MIKSI ?</a:t>
            </a:r>
          </a:p>
        </p:txBody>
      </p:sp>
      <p:pic>
        <p:nvPicPr>
          <p:cNvPr id="5" name="Kuva 5">
            <a:extLst>
              <a:ext uri="{FF2B5EF4-FFF2-40B4-BE49-F238E27FC236}">
                <a16:creationId xmlns:a16="http://schemas.microsoft.com/office/drawing/2014/main" id="{24FA5FD2-B791-7C44-A646-41778DA2230F}"/>
              </a:ext>
            </a:extLst>
          </p:cNvPr>
          <p:cNvPicPr>
            <a:picLocks noChangeAspect="1"/>
          </p:cNvPicPr>
          <p:nvPr/>
        </p:nvPicPr>
        <p:blipFill>
          <a:blip r:embed="rId2"/>
          <a:stretch>
            <a:fillRect/>
          </a:stretch>
        </p:blipFill>
        <p:spPr>
          <a:xfrm rot="16200000">
            <a:off x="2803060" y="765890"/>
            <a:ext cx="6756150" cy="5428069"/>
          </a:xfrm>
          <a:prstGeom prst="rect">
            <a:avLst/>
          </a:prstGeom>
        </p:spPr>
      </p:pic>
    </p:spTree>
    <p:extLst>
      <p:ext uri="{BB962C8B-B14F-4D97-AF65-F5344CB8AC3E}">
        <p14:creationId xmlns:p14="http://schemas.microsoft.com/office/powerpoint/2010/main" val="3194786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Esiopetuksen muistilista</a:t>
            </a:r>
          </a:p>
        </p:txBody>
      </p:sp>
      <p:sp>
        <p:nvSpPr>
          <p:cNvPr id="3" name="Sisällön paikkamerkki 2"/>
          <p:cNvSpPr>
            <a:spLocks noGrp="1"/>
          </p:cNvSpPr>
          <p:nvPr>
            <p:ph idx="1"/>
          </p:nvPr>
        </p:nvSpPr>
        <p:spPr/>
        <p:txBody>
          <a:bodyPr/>
          <a:lstStyle/>
          <a:p>
            <a:r>
              <a:rPr lang="fi-FI" b="1" dirty="0"/>
              <a:t>Yleinen tuki </a:t>
            </a:r>
            <a:r>
              <a:rPr lang="fi-FI" dirty="0"/>
              <a:t>kuuluu jokaiselle lapselle</a:t>
            </a:r>
          </a:p>
          <a:p>
            <a:r>
              <a:rPr lang="fi-FI" dirty="0"/>
              <a:t>Muistilistan tarkoitus on selkeyttää lapsen tuen tarpeen prosesseja esiopetuksen aikana</a:t>
            </a:r>
          </a:p>
          <a:p>
            <a:r>
              <a:rPr lang="fi-FI" dirty="0"/>
              <a:t>Huomioidaan huoltajien, lapsen, henkilöstön ja </a:t>
            </a:r>
            <a:r>
              <a:rPr lang="fi-FI" dirty="0" err="1"/>
              <a:t>veon</a:t>
            </a:r>
            <a:r>
              <a:rPr lang="fi-FI" dirty="0"/>
              <a:t> roolit prosessien kulussa</a:t>
            </a:r>
          </a:p>
          <a:p>
            <a:r>
              <a:rPr lang="fi-FI" dirty="0"/>
              <a:t>Tehostetussa tuessa lapsen yleistä tukea vahvistetaan suunnitelmallisesti</a:t>
            </a:r>
          </a:p>
          <a:p>
            <a:r>
              <a:rPr lang="fi-FI" dirty="0"/>
              <a:t>Erityinen tuki on suunnitelmallista ja kuntouttavaa arkea osana yleistä tukea ja ryhmän pedagogista toimintaa</a:t>
            </a:r>
          </a:p>
          <a:p>
            <a:r>
              <a:rPr lang="fi-FI" dirty="0"/>
              <a:t>Tuen kolmiportaisuuteen liittyvät asiakirjat ovat lakisääteisiä ja ne kirjataan esiopetuksen osalta Wilmaan</a:t>
            </a:r>
          </a:p>
          <a:p>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16</a:t>
            </a:fld>
            <a:endParaRPr lang="en-US" dirty="0"/>
          </a:p>
        </p:txBody>
      </p:sp>
    </p:spTree>
    <p:extLst>
      <p:ext uri="{BB962C8B-B14F-4D97-AF65-F5344CB8AC3E}">
        <p14:creationId xmlns:p14="http://schemas.microsoft.com/office/powerpoint/2010/main" val="83357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Yleinen tuki esiopetuksessa</a:t>
            </a:r>
          </a:p>
        </p:txBody>
      </p:sp>
      <p:sp>
        <p:nvSpPr>
          <p:cNvPr id="3" name="Sisällön paikkamerkki 2"/>
          <p:cNvSpPr>
            <a:spLocks noGrp="1"/>
          </p:cNvSpPr>
          <p:nvPr>
            <p:ph idx="1"/>
          </p:nvPr>
        </p:nvSpPr>
        <p:spPr/>
        <p:txBody>
          <a:bodyPr>
            <a:normAutofit lnSpcReduction="10000"/>
          </a:bodyPr>
          <a:lstStyle/>
          <a:p>
            <a:pPr marL="0" indent="0">
              <a:buNone/>
            </a:pPr>
            <a:r>
              <a:rPr lang="fi-FI" sz="2400" b="1" dirty="0"/>
              <a:t>Yleisen tuen menetelmät käytössä koko toimintavuoden ajan </a:t>
            </a:r>
          </a:p>
          <a:p>
            <a:r>
              <a:rPr lang="fi-FI" sz="2400" dirty="0"/>
              <a:t>mm. lapsiin tutustumista (vahvuudet, mielenkiinnon kohteet)</a:t>
            </a:r>
          </a:p>
          <a:p>
            <a:r>
              <a:rPr lang="fi-FI" sz="2400"/>
              <a:t>oppimisympäristön rakentamista</a:t>
            </a:r>
            <a:endParaRPr lang="fi-FI" sz="2400" dirty="0"/>
          </a:p>
          <a:p>
            <a:r>
              <a:rPr lang="fi-FI" sz="2400" dirty="0"/>
              <a:t>ryhmien käytäntöjen, henkilöstön toiminnan arvioimista</a:t>
            </a:r>
          </a:p>
          <a:p>
            <a:r>
              <a:rPr lang="fi-FI" sz="2400" dirty="0"/>
              <a:t>lapsen ja ryhmän ohjaus- ja hallintataitoja</a:t>
            </a:r>
          </a:p>
          <a:p>
            <a:r>
              <a:rPr lang="fi-FI" sz="2400" dirty="0"/>
              <a:t>tiimityön rakentamista</a:t>
            </a:r>
          </a:p>
          <a:p>
            <a:r>
              <a:rPr lang="fi-FI" sz="2400" dirty="0"/>
              <a:t>pienryhmätoimintaa</a:t>
            </a:r>
          </a:p>
          <a:p>
            <a:r>
              <a:rPr lang="fi-FI" sz="2400" dirty="0"/>
              <a:t>arjen strukturointia</a:t>
            </a:r>
          </a:p>
          <a:p>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17</a:t>
            </a:fld>
            <a:endParaRPr lang="en-US" dirty="0"/>
          </a:p>
        </p:txBody>
      </p:sp>
    </p:spTree>
    <p:extLst>
      <p:ext uri="{BB962C8B-B14F-4D97-AF65-F5344CB8AC3E}">
        <p14:creationId xmlns:p14="http://schemas.microsoft.com/office/powerpoint/2010/main" val="375727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4014079798"/>
              </p:ext>
            </p:extLst>
          </p:nvPr>
        </p:nvGraphicFramePr>
        <p:xfrm>
          <a:off x="603949" y="2233810"/>
          <a:ext cx="7886700" cy="311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Ellipsi 38"/>
          <p:cNvSpPr/>
          <p:nvPr/>
        </p:nvSpPr>
        <p:spPr>
          <a:xfrm>
            <a:off x="4024706" y="5497235"/>
            <a:ext cx="940857" cy="9200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Ellipsi 35"/>
          <p:cNvSpPr/>
          <p:nvPr/>
        </p:nvSpPr>
        <p:spPr>
          <a:xfrm>
            <a:off x="7059827" y="1785071"/>
            <a:ext cx="942481" cy="896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p:cNvSpPr/>
          <p:nvPr/>
        </p:nvSpPr>
        <p:spPr>
          <a:xfrm>
            <a:off x="7402173" y="4425091"/>
            <a:ext cx="1018938" cy="93567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Ellipsi 31"/>
          <p:cNvSpPr/>
          <p:nvPr/>
        </p:nvSpPr>
        <p:spPr>
          <a:xfrm>
            <a:off x="4633850" y="1390378"/>
            <a:ext cx="826720" cy="7319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Ellipsi 32"/>
          <p:cNvSpPr/>
          <p:nvPr/>
        </p:nvSpPr>
        <p:spPr>
          <a:xfrm>
            <a:off x="5546505" y="1936450"/>
            <a:ext cx="813106" cy="8135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Ellipsi 33"/>
          <p:cNvSpPr/>
          <p:nvPr/>
        </p:nvSpPr>
        <p:spPr>
          <a:xfrm>
            <a:off x="5246034" y="4269984"/>
            <a:ext cx="903262" cy="887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p:cNvSpPr/>
          <p:nvPr/>
        </p:nvSpPr>
        <p:spPr>
          <a:xfrm>
            <a:off x="5815012" y="5178551"/>
            <a:ext cx="950698" cy="8592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p:cNvSpPr/>
          <p:nvPr/>
        </p:nvSpPr>
        <p:spPr>
          <a:xfrm>
            <a:off x="3312625" y="1764263"/>
            <a:ext cx="859964" cy="7841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p:cNvSpPr/>
          <p:nvPr/>
        </p:nvSpPr>
        <p:spPr>
          <a:xfrm>
            <a:off x="3612297" y="4481385"/>
            <a:ext cx="695869" cy="6371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p:cNvSpPr/>
          <p:nvPr/>
        </p:nvSpPr>
        <p:spPr>
          <a:xfrm>
            <a:off x="2919036" y="5133679"/>
            <a:ext cx="869199" cy="777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p:cNvSpPr/>
          <p:nvPr/>
        </p:nvSpPr>
        <p:spPr>
          <a:xfrm>
            <a:off x="722919" y="5108930"/>
            <a:ext cx="847104" cy="830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5"/>
          <p:cNvSpPr/>
          <p:nvPr/>
        </p:nvSpPr>
        <p:spPr>
          <a:xfrm>
            <a:off x="1756747" y="4300151"/>
            <a:ext cx="992339" cy="915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p:cNvSpPr/>
          <p:nvPr/>
        </p:nvSpPr>
        <p:spPr>
          <a:xfrm>
            <a:off x="1407334" y="2019923"/>
            <a:ext cx="787294" cy="7737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p:cNvSpPr/>
          <p:nvPr/>
        </p:nvSpPr>
        <p:spPr>
          <a:xfrm>
            <a:off x="2303863" y="1271771"/>
            <a:ext cx="862853" cy="8480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p:cNvSpPr/>
          <p:nvPr/>
        </p:nvSpPr>
        <p:spPr>
          <a:xfrm>
            <a:off x="237603" y="4280446"/>
            <a:ext cx="782093" cy="7705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p:cNvSpPr/>
          <p:nvPr/>
        </p:nvSpPr>
        <p:spPr>
          <a:xfrm>
            <a:off x="381278" y="1952884"/>
            <a:ext cx="765193" cy="74938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3" name="Ellipsi 2"/>
          <p:cNvSpPr/>
          <p:nvPr/>
        </p:nvSpPr>
        <p:spPr>
          <a:xfrm>
            <a:off x="639332" y="939926"/>
            <a:ext cx="833838" cy="7558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654377" y="38283"/>
            <a:ext cx="7886700" cy="1325563"/>
          </a:xfrm>
        </p:spPr>
        <p:txBody>
          <a:bodyPr>
            <a:normAutofit fontScale="90000"/>
          </a:bodyPr>
          <a:lstStyle/>
          <a:p>
            <a:pPr algn="ctr"/>
            <a:r>
              <a:rPr lang="fi-FI" dirty="0"/>
              <a:t>Lapsen itsearviointi esiopetuksessa yhdessä aikuisen kanssa</a:t>
            </a:r>
          </a:p>
        </p:txBody>
      </p:sp>
      <p:sp>
        <p:nvSpPr>
          <p:cNvPr id="5" name="Tekstiruutu 4"/>
          <p:cNvSpPr txBox="1"/>
          <p:nvPr/>
        </p:nvSpPr>
        <p:spPr>
          <a:xfrm>
            <a:off x="365573" y="992989"/>
            <a:ext cx="1449859" cy="646331"/>
          </a:xfrm>
          <a:prstGeom prst="rect">
            <a:avLst/>
          </a:prstGeom>
          <a:noFill/>
        </p:spPr>
        <p:txBody>
          <a:bodyPr wrap="square" rtlCol="0">
            <a:spAutoFit/>
          </a:bodyPr>
          <a:lstStyle/>
          <a:p>
            <a:pPr algn="ctr"/>
            <a:r>
              <a:rPr lang="fi-FI" sz="1200" dirty="0"/>
              <a:t>Mitä tykkään tehdä kavereiden kanssa?</a:t>
            </a:r>
          </a:p>
        </p:txBody>
      </p:sp>
      <p:sp>
        <p:nvSpPr>
          <p:cNvPr id="7" name="Tekstiruutu 6"/>
          <p:cNvSpPr txBox="1"/>
          <p:nvPr/>
        </p:nvSpPr>
        <p:spPr>
          <a:xfrm>
            <a:off x="2247049" y="1430550"/>
            <a:ext cx="1008010" cy="461665"/>
          </a:xfrm>
          <a:prstGeom prst="rect">
            <a:avLst/>
          </a:prstGeom>
          <a:noFill/>
        </p:spPr>
        <p:txBody>
          <a:bodyPr wrap="square" rtlCol="0">
            <a:spAutoFit/>
          </a:bodyPr>
          <a:lstStyle/>
          <a:p>
            <a:pPr algn="ctr"/>
            <a:r>
              <a:rPr lang="fi-FI" sz="1200" dirty="0"/>
              <a:t>Mitä teen mieluiten?</a:t>
            </a:r>
          </a:p>
        </p:txBody>
      </p:sp>
      <p:sp>
        <p:nvSpPr>
          <p:cNvPr id="8" name="Tekstiruutu 7"/>
          <p:cNvSpPr txBox="1"/>
          <p:nvPr/>
        </p:nvSpPr>
        <p:spPr>
          <a:xfrm>
            <a:off x="3395045" y="4537174"/>
            <a:ext cx="1152254" cy="461665"/>
          </a:xfrm>
          <a:prstGeom prst="rect">
            <a:avLst/>
          </a:prstGeom>
          <a:noFill/>
        </p:spPr>
        <p:txBody>
          <a:bodyPr wrap="square" rtlCol="0">
            <a:spAutoFit/>
          </a:bodyPr>
          <a:lstStyle/>
          <a:p>
            <a:pPr algn="ctr"/>
            <a:r>
              <a:rPr lang="fi-FI" sz="1200" dirty="0"/>
              <a:t>Mistä minua kehutaan?</a:t>
            </a:r>
          </a:p>
        </p:txBody>
      </p:sp>
      <p:sp>
        <p:nvSpPr>
          <p:cNvPr id="9" name="Tekstiruutu 8"/>
          <p:cNvSpPr txBox="1"/>
          <p:nvPr/>
        </p:nvSpPr>
        <p:spPr>
          <a:xfrm>
            <a:off x="3143406" y="1846110"/>
            <a:ext cx="1285102" cy="646331"/>
          </a:xfrm>
          <a:prstGeom prst="rect">
            <a:avLst/>
          </a:prstGeom>
          <a:noFill/>
        </p:spPr>
        <p:txBody>
          <a:bodyPr wrap="square" rtlCol="0">
            <a:spAutoFit/>
          </a:bodyPr>
          <a:lstStyle/>
          <a:p>
            <a:pPr algn="ctr"/>
            <a:r>
              <a:rPr lang="fi-FI" sz="1200" dirty="0"/>
              <a:t>Missä asioissa onnistun ja olen hyvä?</a:t>
            </a:r>
          </a:p>
        </p:txBody>
      </p:sp>
      <p:sp>
        <p:nvSpPr>
          <p:cNvPr id="10" name="Tekstiruutu 9"/>
          <p:cNvSpPr txBox="1"/>
          <p:nvPr/>
        </p:nvSpPr>
        <p:spPr>
          <a:xfrm>
            <a:off x="1688624" y="4468596"/>
            <a:ext cx="1128584" cy="461665"/>
          </a:xfrm>
          <a:prstGeom prst="rect">
            <a:avLst/>
          </a:prstGeom>
          <a:noFill/>
        </p:spPr>
        <p:txBody>
          <a:bodyPr wrap="square" rtlCol="0">
            <a:spAutoFit/>
          </a:bodyPr>
          <a:lstStyle/>
          <a:p>
            <a:pPr algn="ctr"/>
            <a:r>
              <a:rPr lang="fi-FI" sz="1200" dirty="0"/>
              <a:t>Mistä olen kiinnostunut?</a:t>
            </a:r>
          </a:p>
        </p:txBody>
      </p:sp>
      <p:sp>
        <p:nvSpPr>
          <p:cNvPr id="11" name="Tekstiruutu 10"/>
          <p:cNvSpPr txBox="1"/>
          <p:nvPr/>
        </p:nvSpPr>
        <p:spPr>
          <a:xfrm>
            <a:off x="6968799" y="1936450"/>
            <a:ext cx="1124535" cy="646331"/>
          </a:xfrm>
          <a:prstGeom prst="rect">
            <a:avLst/>
          </a:prstGeom>
          <a:noFill/>
        </p:spPr>
        <p:txBody>
          <a:bodyPr wrap="square" rtlCol="0">
            <a:spAutoFit/>
          </a:bodyPr>
          <a:lstStyle/>
          <a:p>
            <a:pPr algn="ctr"/>
            <a:r>
              <a:rPr lang="fi-FI" sz="1200" dirty="0"/>
              <a:t>Mistä asioista haluaisin tietää lisää?</a:t>
            </a:r>
          </a:p>
        </p:txBody>
      </p:sp>
      <p:sp>
        <p:nvSpPr>
          <p:cNvPr id="12" name="Tekstiruutu 11"/>
          <p:cNvSpPr txBox="1"/>
          <p:nvPr/>
        </p:nvSpPr>
        <p:spPr>
          <a:xfrm>
            <a:off x="5224782" y="4291222"/>
            <a:ext cx="915444" cy="830997"/>
          </a:xfrm>
          <a:prstGeom prst="rect">
            <a:avLst/>
          </a:prstGeom>
          <a:noFill/>
        </p:spPr>
        <p:txBody>
          <a:bodyPr wrap="square" rtlCol="0">
            <a:spAutoFit/>
          </a:bodyPr>
          <a:lstStyle/>
          <a:p>
            <a:pPr algn="ctr"/>
            <a:r>
              <a:rPr lang="fi-FI" sz="1200" dirty="0"/>
              <a:t>Missä tarvitsen aikuisen apua?</a:t>
            </a:r>
          </a:p>
        </p:txBody>
      </p:sp>
      <p:sp>
        <p:nvSpPr>
          <p:cNvPr id="13" name="Tekstiruutu 12"/>
          <p:cNvSpPr txBox="1"/>
          <p:nvPr/>
        </p:nvSpPr>
        <p:spPr>
          <a:xfrm>
            <a:off x="2798766" y="5238194"/>
            <a:ext cx="1109737" cy="646331"/>
          </a:xfrm>
          <a:prstGeom prst="rect">
            <a:avLst/>
          </a:prstGeom>
          <a:noFill/>
        </p:spPr>
        <p:txBody>
          <a:bodyPr wrap="square" rtlCol="0">
            <a:spAutoFit/>
          </a:bodyPr>
          <a:lstStyle/>
          <a:p>
            <a:pPr algn="ctr"/>
            <a:r>
              <a:rPr lang="fi-FI" sz="1200" dirty="0"/>
              <a:t>Missä minä voisin auttaa muita?</a:t>
            </a:r>
          </a:p>
        </p:txBody>
      </p:sp>
      <p:sp>
        <p:nvSpPr>
          <p:cNvPr id="14" name="Tekstiruutu 13"/>
          <p:cNvSpPr txBox="1"/>
          <p:nvPr/>
        </p:nvSpPr>
        <p:spPr>
          <a:xfrm>
            <a:off x="4597727" y="1441097"/>
            <a:ext cx="891212" cy="646331"/>
          </a:xfrm>
          <a:prstGeom prst="rect">
            <a:avLst/>
          </a:prstGeom>
          <a:noFill/>
        </p:spPr>
        <p:txBody>
          <a:bodyPr wrap="square" rtlCol="0">
            <a:spAutoFit/>
          </a:bodyPr>
          <a:lstStyle/>
          <a:p>
            <a:pPr algn="ctr"/>
            <a:r>
              <a:rPr lang="fi-FI" sz="1200" dirty="0"/>
              <a:t>Mikä on minulle vaikeaa?</a:t>
            </a:r>
          </a:p>
        </p:txBody>
      </p:sp>
      <p:sp>
        <p:nvSpPr>
          <p:cNvPr id="15" name="Tekstiruutu 14"/>
          <p:cNvSpPr txBox="1"/>
          <p:nvPr/>
        </p:nvSpPr>
        <p:spPr>
          <a:xfrm>
            <a:off x="99754" y="4325389"/>
            <a:ext cx="1079156" cy="646331"/>
          </a:xfrm>
          <a:prstGeom prst="rect">
            <a:avLst/>
          </a:prstGeom>
          <a:noFill/>
        </p:spPr>
        <p:txBody>
          <a:bodyPr wrap="square" rtlCol="0">
            <a:spAutoFit/>
          </a:bodyPr>
          <a:lstStyle/>
          <a:p>
            <a:pPr algn="ctr"/>
            <a:r>
              <a:rPr lang="fi-FI" sz="1200" dirty="0"/>
              <a:t>Millaisen kaverin haluaisin?</a:t>
            </a:r>
          </a:p>
        </p:txBody>
      </p:sp>
      <p:sp>
        <p:nvSpPr>
          <p:cNvPr id="16" name="Tekstiruutu 15"/>
          <p:cNvSpPr txBox="1"/>
          <p:nvPr/>
        </p:nvSpPr>
        <p:spPr>
          <a:xfrm>
            <a:off x="7360919" y="4494702"/>
            <a:ext cx="1172570" cy="646331"/>
          </a:xfrm>
          <a:prstGeom prst="rect">
            <a:avLst/>
          </a:prstGeom>
          <a:noFill/>
        </p:spPr>
        <p:txBody>
          <a:bodyPr wrap="square" rtlCol="0">
            <a:spAutoFit/>
          </a:bodyPr>
          <a:lstStyle/>
          <a:p>
            <a:pPr algn="ctr"/>
            <a:r>
              <a:rPr lang="fi-FI" sz="1200" dirty="0"/>
              <a:t>Mitä haluaisin eskariryhmän kanssa tehdä?</a:t>
            </a:r>
          </a:p>
        </p:txBody>
      </p:sp>
      <p:sp>
        <p:nvSpPr>
          <p:cNvPr id="17" name="Tekstiruutu 16"/>
          <p:cNvSpPr txBox="1"/>
          <p:nvPr/>
        </p:nvSpPr>
        <p:spPr>
          <a:xfrm>
            <a:off x="565926" y="5201056"/>
            <a:ext cx="1254818" cy="646331"/>
          </a:xfrm>
          <a:prstGeom prst="rect">
            <a:avLst/>
          </a:prstGeom>
          <a:noFill/>
        </p:spPr>
        <p:txBody>
          <a:bodyPr wrap="square" rtlCol="0">
            <a:spAutoFit/>
          </a:bodyPr>
          <a:lstStyle/>
          <a:p>
            <a:pPr algn="ctr"/>
            <a:r>
              <a:rPr lang="fi-FI" sz="1200" dirty="0"/>
              <a:t>Mikä saa minut iloiseksi/</a:t>
            </a:r>
          </a:p>
          <a:p>
            <a:pPr algn="ctr"/>
            <a:r>
              <a:rPr lang="fi-FI" sz="1200" dirty="0"/>
              <a:t>surulliseksi?</a:t>
            </a:r>
          </a:p>
        </p:txBody>
      </p:sp>
      <p:sp>
        <p:nvSpPr>
          <p:cNvPr id="18" name="Tekstiruutu 17"/>
          <p:cNvSpPr txBox="1"/>
          <p:nvPr/>
        </p:nvSpPr>
        <p:spPr>
          <a:xfrm>
            <a:off x="5471775" y="2005774"/>
            <a:ext cx="948283" cy="646331"/>
          </a:xfrm>
          <a:prstGeom prst="rect">
            <a:avLst/>
          </a:prstGeom>
          <a:noFill/>
        </p:spPr>
        <p:txBody>
          <a:bodyPr wrap="square" rtlCol="0">
            <a:spAutoFit/>
          </a:bodyPr>
          <a:lstStyle/>
          <a:p>
            <a:pPr algn="ctr"/>
            <a:r>
              <a:rPr lang="fi-FI" sz="1200" dirty="0"/>
              <a:t>Miten sitä voisi harjoitella?</a:t>
            </a:r>
          </a:p>
        </p:txBody>
      </p:sp>
      <p:sp>
        <p:nvSpPr>
          <p:cNvPr id="19" name="Tekstiruutu 18"/>
          <p:cNvSpPr txBox="1"/>
          <p:nvPr/>
        </p:nvSpPr>
        <p:spPr>
          <a:xfrm>
            <a:off x="5767259" y="5293180"/>
            <a:ext cx="1046205" cy="646331"/>
          </a:xfrm>
          <a:prstGeom prst="rect">
            <a:avLst/>
          </a:prstGeom>
          <a:noFill/>
        </p:spPr>
        <p:txBody>
          <a:bodyPr wrap="square" rtlCol="0">
            <a:spAutoFit/>
          </a:bodyPr>
          <a:lstStyle/>
          <a:p>
            <a:pPr algn="ctr"/>
            <a:r>
              <a:rPr lang="fi-FI" sz="1200" dirty="0"/>
              <a:t>Minkälaista apua haluaisin?</a:t>
            </a:r>
          </a:p>
        </p:txBody>
      </p:sp>
      <p:sp>
        <p:nvSpPr>
          <p:cNvPr id="20" name="Tekstiruutu 19"/>
          <p:cNvSpPr txBox="1"/>
          <p:nvPr/>
        </p:nvSpPr>
        <p:spPr>
          <a:xfrm>
            <a:off x="60953" y="1984424"/>
            <a:ext cx="1328242" cy="646331"/>
          </a:xfrm>
          <a:prstGeom prst="rect">
            <a:avLst/>
          </a:prstGeom>
          <a:noFill/>
        </p:spPr>
        <p:txBody>
          <a:bodyPr wrap="square" rtlCol="0">
            <a:spAutoFit/>
          </a:bodyPr>
          <a:lstStyle/>
          <a:p>
            <a:pPr algn="ctr"/>
            <a:r>
              <a:rPr lang="fi-FI" sz="1200" dirty="0"/>
              <a:t>Mitä haluan tehdä aikuisen kanssa?</a:t>
            </a:r>
          </a:p>
        </p:txBody>
      </p:sp>
      <p:sp>
        <p:nvSpPr>
          <p:cNvPr id="22" name="Tekstiruutu 21"/>
          <p:cNvSpPr txBox="1"/>
          <p:nvPr/>
        </p:nvSpPr>
        <p:spPr>
          <a:xfrm>
            <a:off x="1190460" y="1959086"/>
            <a:ext cx="1197864" cy="665532"/>
          </a:xfrm>
          <a:prstGeom prst="rect">
            <a:avLst/>
          </a:prstGeom>
          <a:noFill/>
        </p:spPr>
        <p:txBody>
          <a:bodyPr wrap="square" rtlCol="0">
            <a:spAutoFit/>
          </a:bodyPr>
          <a:lstStyle/>
          <a:p>
            <a:pPr algn="ctr"/>
            <a:r>
              <a:rPr lang="fi-FI" sz="1200" dirty="0"/>
              <a:t>Mikä on lempipaikkani eskarissa?</a:t>
            </a:r>
          </a:p>
        </p:txBody>
      </p:sp>
      <p:sp>
        <p:nvSpPr>
          <p:cNvPr id="38" name="Tekstiruutu 37"/>
          <p:cNvSpPr txBox="1"/>
          <p:nvPr/>
        </p:nvSpPr>
        <p:spPr>
          <a:xfrm>
            <a:off x="3986273" y="5596089"/>
            <a:ext cx="1057060" cy="830997"/>
          </a:xfrm>
          <a:prstGeom prst="rect">
            <a:avLst/>
          </a:prstGeom>
          <a:noFill/>
        </p:spPr>
        <p:txBody>
          <a:bodyPr wrap="square" rtlCol="0">
            <a:spAutoFit/>
          </a:bodyPr>
          <a:lstStyle/>
          <a:p>
            <a:pPr algn="ctr"/>
            <a:r>
              <a:rPr lang="fi-FI" sz="1200" dirty="0"/>
              <a:t>Minkä taidon minä voisin opettaa muille?</a:t>
            </a:r>
          </a:p>
        </p:txBody>
      </p:sp>
    </p:spTree>
    <p:extLst>
      <p:ext uri="{BB962C8B-B14F-4D97-AF65-F5344CB8AC3E}">
        <p14:creationId xmlns:p14="http://schemas.microsoft.com/office/powerpoint/2010/main" val="1043958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Lapsen itsearvioinnin toteutus</a:t>
            </a:r>
          </a:p>
        </p:txBody>
      </p:sp>
      <p:sp>
        <p:nvSpPr>
          <p:cNvPr id="3" name="Sisällön paikkamerkki 2"/>
          <p:cNvSpPr>
            <a:spLocks noGrp="1"/>
          </p:cNvSpPr>
          <p:nvPr>
            <p:ph idx="1"/>
          </p:nvPr>
        </p:nvSpPr>
        <p:spPr/>
        <p:txBody>
          <a:bodyPr>
            <a:normAutofit fontScale="92500" lnSpcReduction="10000"/>
          </a:bodyPr>
          <a:lstStyle/>
          <a:p>
            <a:r>
              <a:rPr lang="fi-FI" sz="1600" dirty="0"/>
              <a:t>Varaa pieni hetki aikaa kuunnella lapsen ajatuksia. Pidä tilanne kiireettömänä.</a:t>
            </a:r>
          </a:p>
          <a:p>
            <a:r>
              <a:rPr lang="fi-FI" sz="1600" dirty="0"/>
              <a:t>Kerro lapselle miksi keskustelette ( aikuinen haluaa tietää mistä olet kiinnostunut, mitä asioita haluaisit oppia, mistä pidät jne.. )</a:t>
            </a:r>
          </a:p>
          <a:p>
            <a:r>
              <a:rPr lang="fi-FI" sz="1600" dirty="0"/>
              <a:t>Vuorovaikutus on tärkeä</a:t>
            </a:r>
          </a:p>
          <a:p>
            <a:r>
              <a:rPr lang="fi-FI" sz="1600" dirty="0"/>
              <a:t>Keskustelkaa neljän teeman pohjalta</a:t>
            </a:r>
          </a:p>
          <a:p>
            <a:r>
              <a:rPr lang="fi-FI" sz="1600" dirty="0"/>
              <a:t>Käytä annettuja apukysymyksiä </a:t>
            </a:r>
            <a:r>
              <a:rPr lang="fi-FI" sz="1600" b="1" dirty="0"/>
              <a:t>tarvittaessa,</a:t>
            </a:r>
            <a:r>
              <a:rPr lang="fi-FI" sz="1600" dirty="0"/>
              <a:t> keksi itse lisää</a:t>
            </a:r>
          </a:p>
          <a:p>
            <a:r>
              <a:rPr lang="fi-FI" sz="1600" dirty="0"/>
              <a:t>Keksi yhdessä lasten kanssa oma tapanne tehdä arviointi näkyväksi (piirrä, maalaa, valokuvaa, videoi, käytä luovuuttasi!)</a:t>
            </a:r>
          </a:p>
          <a:p>
            <a:r>
              <a:rPr lang="fi-FI" sz="1600" dirty="0"/>
              <a:t>Käytä näitä lasten ajatuksia lapsen esiopetussuunnitelman ja ryhmävasun tekemisessä sekä toiminnan suunnittelussa</a:t>
            </a:r>
          </a:p>
          <a:p>
            <a:r>
              <a:rPr lang="fi-FI" sz="1600" dirty="0"/>
              <a:t>Toteuta lasten itsearvioinnit elo-syyskuussa, voit </a:t>
            </a:r>
            <a:r>
              <a:rPr lang="fi-FI" sz="1600" dirty="0" err="1"/>
              <a:t>osallistaa</a:t>
            </a:r>
            <a:r>
              <a:rPr lang="fi-FI" sz="1600" dirty="0"/>
              <a:t> myös huoltajia ja antaa näitä kotona pohdittavaksi</a:t>
            </a:r>
          </a:p>
          <a:p>
            <a:r>
              <a:rPr lang="fi-FI" sz="1600" dirty="0"/>
              <a:t>Palaa ja arvioi lapsen kanssa teemoja esiopetusvuoden aikana. Keväällä ennen esiopetussuunnitelman arviointia, pohtikaa mitä vuoden aikana on opittu ja mikä on muuttunut ja mikä lasta tällä hetkellä kiinnostaa? Kirjaa lapsen ajatukset myös esiopetussuunnitelman arviointiosuuteen.</a:t>
            </a:r>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19</a:t>
            </a:fld>
            <a:endParaRPr lang="en-US" dirty="0"/>
          </a:p>
        </p:txBody>
      </p:sp>
    </p:spTree>
    <p:extLst>
      <p:ext uri="{BB962C8B-B14F-4D97-AF65-F5344CB8AC3E}">
        <p14:creationId xmlns:p14="http://schemas.microsoft.com/office/powerpoint/2010/main" val="312747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Tavoitteena </a:t>
            </a:r>
          </a:p>
        </p:txBody>
      </p:sp>
      <p:sp>
        <p:nvSpPr>
          <p:cNvPr id="3" name="Sisällön paikkamerkki 2"/>
          <p:cNvSpPr>
            <a:spLocks noGrp="1"/>
          </p:cNvSpPr>
          <p:nvPr>
            <p:ph idx="1"/>
          </p:nvPr>
        </p:nvSpPr>
        <p:spPr>
          <a:xfrm>
            <a:off x="628650" y="1449977"/>
            <a:ext cx="7886700" cy="4388115"/>
          </a:xfrm>
        </p:spPr>
        <p:txBody>
          <a:bodyPr>
            <a:normAutofit fontScale="55000" lnSpcReduction="20000"/>
          </a:bodyPr>
          <a:lstStyle/>
          <a:p>
            <a:r>
              <a:rPr lang="fi-FI" sz="2600" dirty="0"/>
              <a:t>luoda Kouvolan varhaiskasvatuksen </a:t>
            </a:r>
            <a:r>
              <a:rPr lang="fi-FI" sz="2600"/>
              <a:t>ja esiopetuksen </a:t>
            </a:r>
            <a:r>
              <a:rPr lang="fi-FI" sz="2600" i="1"/>
              <a:t>havainnointi- </a:t>
            </a:r>
            <a:r>
              <a:rPr lang="fi-FI" sz="2600" i="1" dirty="0"/>
              <a:t>ja arviointikäytänne yhtenäiseksi lapsen tuen järjestämisen kannalta. </a:t>
            </a:r>
          </a:p>
          <a:p>
            <a:r>
              <a:rPr lang="fi-FI" sz="2600" dirty="0"/>
              <a:t>luoda yhteinen ohjeistus- ja materiaalipankki </a:t>
            </a:r>
            <a:r>
              <a:rPr lang="fi-FI" sz="2600" i="1" dirty="0"/>
              <a:t>varhaiskasvatuksen ja esiopetuksen tueksi. </a:t>
            </a:r>
          </a:p>
          <a:p>
            <a:r>
              <a:rPr lang="fi-FI" sz="2600" dirty="0"/>
              <a:t>sitouttaa varhaiskasvatuksen yksiköt arvioinnin kehittämiseen, oman pedagogisen toiminnan tarkasteluun ja moniammatilliseen työskentelyyn. </a:t>
            </a:r>
          </a:p>
          <a:p>
            <a:r>
              <a:rPr lang="fi-FI" sz="2600" dirty="0"/>
              <a:t>saada prosessi </a:t>
            </a:r>
            <a:r>
              <a:rPr lang="fi-FI" sz="2600" i="1" dirty="0"/>
              <a:t>käyntiin</a:t>
            </a:r>
            <a:r>
              <a:rPr lang="fi-FI" sz="2600" dirty="0"/>
              <a:t> ja ottaa käyttöön kaikissa yksiköissä syksyllä 2019. </a:t>
            </a:r>
            <a:r>
              <a:rPr lang="fi-FI" sz="2600" i="1" dirty="0"/>
              <a:t>Prosessia arvioidaan varhaiskasvatussuunnitelman sekä esiopetuksen opetussuunnitelman arvioinnin yhteydessä. </a:t>
            </a:r>
          </a:p>
          <a:p>
            <a:pPr marL="0" indent="0">
              <a:buNone/>
            </a:pPr>
            <a:r>
              <a:rPr lang="fi-FI" sz="2600" b="1" i="1" dirty="0"/>
              <a:t>Käyttöönotto käynnistyy esiopetuksen havainnointi- ja arviointikäytänteistä. </a:t>
            </a:r>
          </a:p>
          <a:p>
            <a:pPr marL="0" indent="0">
              <a:buNone/>
            </a:pPr>
            <a:endParaRPr lang="fi-FI" sz="2900" i="1" dirty="0">
              <a:ea typeface="Calibri" panose="020F0502020204030204" pitchFamily="34" charset="0"/>
              <a:cs typeface="Times New Roman" panose="02020603050405020304" pitchFamily="18" charset="0"/>
            </a:endParaRPr>
          </a:p>
          <a:p>
            <a:pPr marL="0" indent="0">
              <a:buNone/>
            </a:pPr>
            <a:r>
              <a:rPr lang="fi-FI" sz="2600" dirty="0">
                <a:ea typeface="Calibri" panose="020F0502020204030204" pitchFamily="34" charset="0"/>
                <a:cs typeface="Times New Roman" panose="02020603050405020304" pitchFamily="18" charset="0"/>
              </a:rPr>
              <a:t>Moniammatillinen ohjausryhmä  kokoontui luomaan yhteisiä arvioinnin käytäntöjä sekä ns. rukkasryhmä työsti yhteisiä linjauksia ja materiaalipankkia. </a:t>
            </a:r>
          </a:p>
          <a:p>
            <a:pPr marL="0" indent="0">
              <a:buNone/>
            </a:pPr>
            <a:endParaRPr lang="fi-FI" sz="2600" dirty="0"/>
          </a:p>
          <a:p>
            <a:pPr marL="0" indent="0">
              <a:buNone/>
            </a:pPr>
            <a:r>
              <a:rPr lang="fi-FI" sz="2600" dirty="0"/>
              <a:t>Ohjeistus pohjautuu Kouvolan varhaiskasvatussuunnitelmaan sekä Kouvolan </a:t>
            </a:r>
            <a:r>
              <a:rPr lang="fi-FI" sz="2600" dirty="0" err="1"/>
              <a:t>esi</a:t>
            </a:r>
            <a:r>
              <a:rPr lang="fi-FI" sz="2600" dirty="0"/>
              <a:t>- ja perusopetussuunnitelmaan ja muihin asiakirjoihin. </a:t>
            </a:r>
          </a:p>
          <a:p>
            <a:pPr marL="0" indent="0">
              <a:buNone/>
            </a:pPr>
            <a:endParaRPr lang="fi-FI" sz="2600" dirty="0"/>
          </a:p>
          <a:p>
            <a:pPr marL="0" indent="0">
              <a:buNone/>
            </a:pPr>
            <a:r>
              <a:rPr lang="fi-FI" sz="2600" dirty="0"/>
              <a:t>Kehittävä palaute varhaiskasvatuksessa nivoutuu osaksi tätä prosessia. </a:t>
            </a:r>
          </a:p>
          <a:p>
            <a:pPr marL="0" indent="0">
              <a:buNone/>
            </a:pPr>
            <a:r>
              <a:rPr lang="fi-FI" sz="2600" dirty="0"/>
              <a:t>Kouvolan vasua on päivitetty arvioinnin osalta </a:t>
            </a:r>
          </a:p>
          <a:p>
            <a:pPr marL="0" indent="0">
              <a:buNone/>
            </a:pPr>
            <a:r>
              <a:rPr lang="fi-FI" sz="2600" i="1" dirty="0"/>
              <a:t>(https://www.kouvola.fi/wp-content/uploads/2019/06/Kouvolan_varhaiskasvatussuunnitelma_010819_alkaen.pdfl</a:t>
            </a:r>
            <a:r>
              <a:rPr lang="fi-FI" i="1" dirty="0"/>
              <a:t>). </a:t>
            </a:r>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2</a:t>
            </a:fld>
            <a:endParaRPr lang="en-US" dirty="0"/>
          </a:p>
        </p:txBody>
      </p:sp>
    </p:spTree>
    <p:extLst>
      <p:ext uri="{BB962C8B-B14F-4D97-AF65-F5344CB8AC3E}">
        <p14:creationId xmlns:p14="http://schemas.microsoft.com/office/powerpoint/2010/main" val="1177529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85416" y="1293222"/>
            <a:ext cx="8373169" cy="1926481"/>
          </a:xfrm>
        </p:spPr>
        <p:txBody>
          <a:bodyPr>
            <a:normAutofit fontScale="90000"/>
          </a:bodyPr>
          <a:lstStyle/>
          <a:p>
            <a:r>
              <a:rPr lang="fi-FI" dirty="0"/>
              <a:t>Tsekkauslistat esiopetuksen havainnoinnin </a:t>
            </a:r>
            <a:r>
              <a:rPr lang="fi-FI" dirty="0" smtClean="0"/>
              <a:t>ja tiedonkeruun </a:t>
            </a:r>
            <a:br>
              <a:rPr lang="fi-FI" dirty="0" smtClean="0"/>
            </a:br>
            <a:r>
              <a:rPr lang="fi-FI" dirty="0" smtClean="0"/>
              <a:t>tueksi</a:t>
            </a:r>
            <a:endParaRPr lang="fi-FI" dirty="0"/>
          </a:p>
        </p:txBody>
      </p:sp>
    </p:spTree>
    <p:extLst>
      <p:ext uri="{BB962C8B-B14F-4D97-AF65-F5344CB8AC3E}">
        <p14:creationId xmlns:p14="http://schemas.microsoft.com/office/powerpoint/2010/main" val="407582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38555"/>
            <a:ext cx="7886700" cy="1325563"/>
          </a:xfrm>
        </p:spPr>
        <p:txBody>
          <a:bodyPr/>
          <a:lstStyle/>
          <a:p>
            <a:pPr algn="ctr"/>
            <a:r>
              <a:rPr lang="fi-FI" dirty="0"/>
              <a:t>Näin käytät tsekkauslistoja</a:t>
            </a:r>
          </a:p>
        </p:txBody>
      </p:sp>
      <p:sp>
        <p:nvSpPr>
          <p:cNvPr id="3" name="Sisällön paikkamerkki 2"/>
          <p:cNvSpPr>
            <a:spLocks noGrp="1"/>
          </p:cNvSpPr>
          <p:nvPr>
            <p:ph idx="1"/>
          </p:nvPr>
        </p:nvSpPr>
        <p:spPr>
          <a:xfrm>
            <a:off x="628650" y="1423851"/>
            <a:ext cx="7886700" cy="4833258"/>
          </a:xfrm>
        </p:spPr>
        <p:txBody>
          <a:bodyPr>
            <a:normAutofit fontScale="85000" lnSpcReduction="20000"/>
          </a:bodyPr>
          <a:lstStyle/>
          <a:p>
            <a:r>
              <a:rPr lang="fi-FI" dirty="0"/>
              <a:t>Tässä liitteenä neljä osa-aluetta, joita havainnoidaan esiopetuksen arjessa:</a:t>
            </a:r>
          </a:p>
          <a:p>
            <a:pPr lvl="1">
              <a:buFont typeface="Wingdings" panose="05000000000000000000" pitchFamily="2" charset="2"/>
              <a:buChar char="Ø"/>
            </a:pPr>
            <a:r>
              <a:rPr lang="fi-FI" dirty="0" err="1"/>
              <a:t>Sosiaalis</a:t>
            </a:r>
            <a:r>
              <a:rPr lang="fi-FI" dirty="0"/>
              <a:t>-emotionaaliset taidot</a:t>
            </a:r>
          </a:p>
          <a:p>
            <a:pPr lvl="1">
              <a:buFont typeface="Wingdings" panose="05000000000000000000" pitchFamily="2" charset="2"/>
              <a:buChar char="Ø"/>
            </a:pPr>
            <a:r>
              <a:rPr lang="fi-FI" dirty="0"/>
              <a:t>Kielellinen kehitys</a:t>
            </a:r>
          </a:p>
          <a:p>
            <a:pPr lvl="1">
              <a:buFont typeface="Wingdings" panose="05000000000000000000" pitchFamily="2" charset="2"/>
              <a:buChar char="Ø"/>
            </a:pPr>
            <a:r>
              <a:rPr lang="fi-FI" dirty="0"/>
              <a:t>Motoriset taidot </a:t>
            </a:r>
          </a:p>
          <a:p>
            <a:pPr lvl="1">
              <a:buFont typeface="Wingdings" panose="05000000000000000000" pitchFamily="2" charset="2"/>
              <a:buChar char="Ø"/>
            </a:pPr>
            <a:r>
              <a:rPr lang="fi-FI" dirty="0"/>
              <a:t>Matemaattiset valmiudet </a:t>
            </a:r>
          </a:p>
          <a:p>
            <a:r>
              <a:rPr lang="fi-FI" dirty="0"/>
              <a:t>Käytä listaa arjen havaintojen tukena, kaikkea ei tarvitse käydä kaikkien lasten kanssa läpi</a:t>
            </a:r>
          </a:p>
          <a:p>
            <a:r>
              <a:rPr lang="fi-FI" dirty="0"/>
              <a:t>Käy tsekkauslistoja säännöllisesti läpi ja dokumentoi, mutta ainakin syksyllä ja keväällä</a:t>
            </a:r>
          </a:p>
          <a:p>
            <a:r>
              <a:rPr lang="fi-FI" dirty="0"/>
              <a:t>Havaintojen pohjalta asetetaan yksilöllisiä tavoitteita esiopetukseen, muokataan esiopetuksen oppimisympäristöä ja aikuisen toimintaa lapsen kehityksen tukemiseksi sekä </a:t>
            </a:r>
            <a:r>
              <a:rPr lang="fi-FI" dirty="0" smtClean="0"/>
              <a:t>arvioidaan tukitoimien vaikuttavuutta</a:t>
            </a:r>
            <a:endParaRPr lang="fi-FI" dirty="0"/>
          </a:p>
          <a:p>
            <a:r>
              <a:rPr lang="fi-FI" dirty="0"/>
              <a:t>Voit myös hyödyntää valmista Eskarin arki-materiaalia havaintojen tukena</a:t>
            </a:r>
          </a:p>
          <a:p>
            <a:pPr marL="0" indent="0">
              <a:buNone/>
            </a:pPr>
            <a:endParaRPr lang="fi-FI" dirty="0"/>
          </a:p>
          <a:p>
            <a:pPr marL="0" indent="0">
              <a:buNone/>
            </a:pPr>
            <a:r>
              <a:rPr lang="fi-FI" dirty="0"/>
              <a:t>Kootaan materiaalipankki, johon kerätään tukimateriaaleja käytännön tueksi. </a:t>
            </a:r>
          </a:p>
          <a:p>
            <a:pPr marL="0" indent="0">
              <a:buNone/>
            </a:pPr>
            <a:r>
              <a:rPr lang="fi-FI" dirty="0"/>
              <a:t>Linkki </a:t>
            </a:r>
            <a:r>
              <a:rPr lang="fi-FI" dirty="0" err="1"/>
              <a:t>Pedanet</a:t>
            </a:r>
            <a:r>
              <a:rPr lang="fi-FI" dirty="0"/>
              <a:t>-sivustolle tulossa: pedanet.net / Kouvola / Varhaiskasvatus, jonka alta löytyy Esiopetus.</a:t>
            </a:r>
          </a:p>
          <a:p>
            <a:endParaRPr lang="fi-FI" dirty="0"/>
          </a:p>
          <a:p>
            <a:pPr marL="0" indent="0">
              <a:buNone/>
            </a:pPr>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21</a:t>
            </a:fld>
            <a:endParaRPr lang="en-US" dirty="0"/>
          </a:p>
        </p:txBody>
      </p:sp>
    </p:spTree>
    <p:extLst>
      <p:ext uri="{BB962C8B-B14F-4D97-AF65-F5344CB8AC3E}">
        <p14:creationId xmlns:p14="http://schemas.microsoft.com/office/powerpoint/2010/main" val="3769172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633"/>
            <a:ext cx="7886700" cy="1325563"/>
          </a:xfrm>
        </p:spPr>
        <p:txBody>
          <a:bodyPr/>
          <a:lstStyle/>
          <a:p>
            <a:r>
              <a:rPr lang="fi-FI" dirty="0" err="1" smtClean="0">
                <a:solidFill>
                  <a:schemeClr val="accent6"/>
                </a:solidFill>
              </a:rPr>
              <a:t>Sosiaalis</a:t>
            </a:r>
            <a:r>
              <a:rPr lang="fi-FI" dirty="0" smtClean="0">
                <a:solidFill>
                  <a:schemeClr val="accent6"/>
                </a:solidFill>
              </a:rPr>
              <a:t>-emotionaaliset taidot </a:t>
            </a:r>
            <a:endParaRPr lang="fi-FI" dirty="0">
              <a:solidFill>
                <a:schemeClr val="accent6"/>
              </a:solidFill>
            </a:endParaRPr>
          </a:p>
        </p:txBody>
      </p:sp>
      <p:sp>
        <p:nvSpPr>
          <p:cNvPr id="3" name="Sisällön paikkamerkki 2"/>
          <p:cNvSpPr>
            <a:spLocks noGrp="1"/>
          </p:cNvSpPr>
          <p:nvPr>
            <p:ph idx="1"/>
          </p:nvPr>
        </p:nvSpPr>
        <p:spPr>
          <a:xfrm>
            <a:off x="555521" y="1267097"/>
            <a:ext cx="7886700" cy="4436058"/>
          </a:xfrm>
        </p:spPr>
        <p:txBody>
          <a:bodyPr>
            <a:normAutofit fontScale="77500" lnSpcReduction="20000"/>
          </a:bodyPr>
          <a:lstStyle/>
          <a:p>
            <a:pPr marL="0" indent="0">
              <a:buNone/>
            </a:pPr>
            <a:r>
              <a:rPr lang="fi-FI" b="1" dirty="0"/>
              <a:t>Millainen on esiopetusryhmä, jossa kaikkien on hyvä olla?</a:t>
            </a:r>
          </a:p>
          <a:p>
            <a:r>
              <a:rPr lang="fi-FI" dirty="0" err="1"/>
              <a:t>Sosiaalis</a:t>
            </a:r>
            <a:r>
              <a:rPr lang="fi-FI" dirty="0"/>
              <a:t>-emotionaaliset taidot ovat kaiken pohja, minkä ylle muut osa-alueet rakentuvat. </a:t>
            </a:r>
          </a:p>
          <a:p>
            <a:r>
              <a:rPr lang="fi-FI" dirty="0"/>
              <a:t>Myönteisten sosiaalisten taitojen kehittyminen on pitkäjänteinen prosessi yhteistyössä huoltajien kanssa. </a:t>
            </a:r>
            <a:endParaRPr lang="fi-FI" dirty="0">
              <a:latin typeface="Bumpo Soft" pitchFamily="2" charset="0"/>
            </a:endParaRPr>
          </a:p>
          <a:p>
            <a:pPr marL="0" indent="0">
              <a:buNone/>
            </a:pPr>
            <a:endParaRPr lang="fi-FI" b="1" dirty="0" smtClean="0"/>
          </a:p>
          <a:p>
            <a:pPr marL="0" indent="0">
              <a:buNone/>
            </a:pPr>
            <a:r>
              <a:rPr lang="fi-FI" b="1" dirty="0" smtClean="0"/>
              <a:t>Suhtautuminen </a:t>
            </a:r>
            <a:r>
              <a:rPr lang="fi-FI" b="1" dirty="0"/>
              <a:t>muihin ihmisiin:</a:t>
            </a:r>
          </a:p>
          <a:p>
            <a:r>
              <a:rPr lang="fi-FI" dirty="0"/>
              <a:t>Kertoo asioistaan </a:t>
            </a:r>
            <a:r>
              <a:rPr lang="fi-FI" dirty="0" smtClean="0"/>
              <a:t>toisille</a:t>
            </a:r>
            <a:endParaRPr lang="fi-FI" dirty="0"/>
          </a:p>
          <a:p>
            <a:r>
              <a:rPr lang="fi-FI" dirty="0"/>
              <a:t>Luottaa ryhmän aikuisiin</a:t>
            </a:r>
          </a:p>
          <a:p>
            <a:r>
              <a:rPr lang="fi-FI" dirty="0"/>
              <a:t>Ilmaisee tarpeitaan ja toiveitaan</a:t>
            </a:r>
          </a:p>
          <a:p>
            <a:r>
              <a:rPr lang="fi-FI" dirty="0"/>
              <a:t>Toimii aikuisen ohjauksessa</a:t>
            </a:r>
          </a:p>
          <a:p>
            <a:r>
              <a:rPr lang="fi-FI" dirty="0"/>
              <a:t>Lapsi päässyt osaksi ryhmää ja saanut </a:t>
            </a:r>
            <a:r>
              <a:rPr lang="fi-FI" dirty="0" smtClean="0"/>
              <a:t>kavereita</a:t>
            </a:r>
            <a:endParaRPr lang="fi-FI" dirty="0"/>
          </a:p>
          <a:p>
            <a:r>
              <a:rPr lang="fi-FI" dirty="0"/>
              <a:t>Hakeutuu vuorovaikutukseen toisten kanssa</a:t>
            </a:r>
          </a:p>
          <a:p>
            <a:r>
              <a:rPr lang="fi-FI" dirty="0"/>
              <a:t>Noudattaa yhteisesti sovittuja sääntöjä</a:t>
            </a:r>
          </a:p>
          <a:p>
            <a:r>
              <a:rPr lang="fi-FI" dirty="0"/>
              <a:t>Hyväksyy erilaisuuden</a:t>
            </a:r>
          </a:p>
          <a:p>
            <a:r>
              <a:rPr lang="fi-FI" dirty="0"/>
              <a:t>Osoittaa myötätuntoa toisia kohtaan, auttaa, huomioi ja kannustaa muita</a:t>
            </a:r>
          </a:p>
          <a:p>
            <a:r>
              <a:rPr lang="fi-FI" dirty="0"/>
              <a:t>Arvostaa ja kuuntelee toisia (esim. kiittäminen, tervehtiminen, käytöstavat)</a:t>
            </a:r>
          </a:p>
          <a:p>
            <a:pPr marL="0" indent="0">
              <a:buNone/>
            </a:pPr>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smtClean="0"/>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22</a:t>
            </a:fld>
            <a:endParaRPr lang="en-US" dirty="0"/>
          </a:p>
        </p:txBody>
      </p:sp>
      <p:pic>
        <p:nvPicPr>
          <p:cNvPr id="1034" name="Picture 10" descr="Aiheeseen liittyvÃ¤ ku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405" y="2312796"/>
            <a:ext cx="2861945" cy="286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578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solidFill>
                  <a:schemeClr val="accent6"/>
                </a:solidFill>
              </a:rPr>
              <a:t>Sosiaalis</a:t>
            </a:r>
            <a:r>
              <a:rPr lang="fi-FI" dirty="0">
                <a:solidFill>
                  <a:schemeClr val="accent6"/>
                </a:solidFill>
              </a:rPr>
              <a:t>-emotionaaliset taidot</a:t>
            </a:r>
          </a:p>
        </p:txBody>
      </p:sp>
      <p:sp>
        <p:nvSpPr>
          <p:cNvPr id="3" name="Sisällön paikkamerkki 2"/>
          <p:cNvSpPr>
            <a:spLocks noGrp="1"/>
          </p:cNvSpPr>
          <p:nvPr>
            <p:ph idx="1"/>
          </p:nvPr>
        </p:nvSpPr>
        <p:spPr/>
        <p:txBody>
          <a:bodyPr>
            <a:normAutofit fontScale="92500"/>
          </a:bodyPr>
          <a:lstStyle/>
          <a:p>
            <a:pPr marL="0" indent="0">
              <a:buNone/>
            </a:pPr>
            <a:r>
              <a:rPr lang="fi-FI" b="1" dirty="0"/>
              <a:t>Tunteiden ilmaisu, hallinta ja empatia</a:t>
            </a:r>
            <a:r>
              <a:rPr lang="fi-FI" dirty="0"/>
              <a:t>:</a:t>
            </a:r>
          </a:p>
          <a:p>
            <a:r>
              <a:rPr lang="fi-FI" dirty="0"/>
              <a:t>Osaa tunnistaa ja ilmaista omia tunteita</a:t>
            </a:r>
          </a:p>
          <a:p>
            <a:r>
              <a:rPr lang="fi-FI" dirty="0"/>
              <a:t>Osaa ratkaista pulmallisia tilanteita (esim. osaako neuvotella, vuorotella ja jakaa leluja)</a:t>
            </a:r>
          </a:p>
          <a:p>
            <a:r>
              <a:rPr lang="fi-FI" dirty="0"/>
              <a:t>Osaa käsitellä pettymyksiä itseä, toisia ja ympäristöä vahingoittamatta</a:t>
            </a:r>
          </a:p>
          <a:p>
            <a:r>
              <a:rPr lang="fi-FI" dirty="0"/>
              <a:t>Iloitsee itsensä ja toisten onnistumisista</a:t>
            </a:r>
          </a:p>
          <a:p>
            <a:r>
              <a:rPr lang="fi-FI" dirty="0"/>
              <a:t>Osaa tunnistaa toisten tunteita</a:t>
            </a:r>
          </a:p>
          <a:p>
            <a:r>
              <a:rPr lang="fi-FI" dirty="0"/>
              <a:t>Osaa päästää irti negatiivisista tunteista</a:t>
            </a:r>
          </a:p>
          <a:p>
            <a:r>
              <a:rPr lang="fi-FI" dirty="0"/>
              <a:t>Osaa eläytyä toisten tunteisiin</a:t>
            </a:r>
          </a:p>
          <a:p>
            <a:r>
              <a:rPr lang="fi-FI" dirty="0"/>
              <a:t>Osaa osoittaa myötätuntoa toisia kohtaan</a:t>
            </a:r>
          </a:p>
          <a:p>
            <a:r>
              <a:rPr lang="fi-FI" dirty="0"/>
              <a:t>Osaa sietää tekemättömyyttä ja tylsyyttä</a:t>
            </a:r>
          </a:p>
          <a:p>
            <a:pPr marL="0" indent="0">
              <a:buNone/>
            </a:pPr>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smtClean="0"/>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23</a:t>
            </a:fld>
            <a:endParaRPr lang="en-US" dirty="0"/>
          </a:p>
        </p:txBody>
      </p:sp>
      <p:pic>
        <p:nvPicPr>
          <p:cNvPr id="7" name="Picture 4" descr="Kuvahaun tulos haulle tunteet kuv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932" y="3602021"/>
            <a:ext cx="3160523" cy="223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76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sz="half" idx="1"/>
          </p:nvPr>
        </p:nvSpPr>
        <p:spPr>
          <a:xfrm>
            <a:off x="505585" y="1143840"/>
            <a:ext cx="8009766" cy="4661069"/>
          </a:xfrm>
        </p:spPr>
        <p:txBody>
          <a:bodyPr>
            <a:normAutofit fontScale="92500" lnSpcReduction="10000"/>
          </a:bodyPr>
          <a:lstStyle/>
          <a:p>
            <a:pPr marL="0" indent="0">
              <a:buNone/>
            </a:pPr>
            <a:r>
              <a:rPr lang="fi-FI" b="1" dirty="0"/>
              <a:t>Leikkiminen ja muu toiminta:</a:t>
            </a:r>
          </a:p>
          <a:p>
            <a:r>
              <a:rPr lang="fi-FI" dirty="0"/>
              <a:t>Leikkii ryhmässä toisten kanssa, joustaa ja toimii sääntöjen mukaan</a:t>
            </a:r>
          </a:p>
          <a:p>
            <a:r>
              <a:rPr lang="fi-FI" dirty="0"/>
              <a:t>Osoittaa pitkäjänteisyyttä leikkiessään</a:t>
            </a:r>
          </a:p>
          <a:p>
            <a:r>
              <a:rPr lang="fi-FI" dirty="0"/>
              <a:t>Kiinnittyy ryhmässä eri toimintoihin esim. piirtäminen, rakentelu</a:t>
            </a:r>
          </a:p>
          <a:p>
            <a:r>
              <a:rPr lang="fi-FI" dirty="0"/>
              <a:t>Hakeutuu oma-aloitteisesti toisten seuraan</a:t>
            </a:r>
          </a:p>
          <a:p>
            <a:r>
              <a:rPr lang="fi-FI" dirty="0"/>
              <a:t>Leikkii monipuolisesti eri leikkejä</a:t>
            </a:r>
          </a:p>
          <a:p>
            <a:r>
              <a:rPr lang="fi-FI" dirty="0"/>
              <a:t>Viihtyy myös itsekseen</a:t>
            </a:r>
          </a:p>
          <a:p>
            <a:r>
              <a:rPr lang="fi-FI" dirty="0"/>
              <a:t>Toimii oma-aloitteisesti</a:t>
            </a:r>
          </a:p>
          <a:p>
            <a:r>
              <a:rPr lang="fi-FI" dirty="0"/>
              <a:t>Leikkii mielikuvitusleikkejä </a:t>
            </a:r>
            <a:endParaRPr lang="fi-FI" dirty="0" smtClean="0"/>
          </a:p>
          <a:p>
            <a:pPr marL="0" indent="0">
              <a:buNone/>
            </a:pPr>
            <a:r>
              <a:rPr lang="fi-FI" dirty="0" smtClean="0"/>
              <a:t>   ja </a:t>
            </a:r>
            <a:r>
              <a:rPr lang="fi-FI" dirty="0"/>
              <a:t>juonellisia leikkejä</a:t>
            </a:r>
          </a:p>
          <a:p>
            <a:pPr marL="0" indent="0">
              <a:buNone/>
            </a:pPr>
            <a:r>
              <a:rPr lang="fi-FI" b="1" dirty="0"/>
              <a:t>Turvallisuus:</a:t>
            </a:r>
          </a:p>
          <a:p>
            <a:r>
              <a:rPr lang="fi-FI" dirty="0"/>
              <a:t>Vastuullinen ja turvallinen </a:t>
            </a:r>
            <a:r>
              <a:rPr lang="fi-FI" dirty="0" smtClean="0"/>
              <a:t>toiminta</a:t>
            </a:r>
          </a:p>
          <a:p>
            <a:pPr marL="0" indent="0">
              <a:buNone/>
            </a:pPr>
            <a:r>
              <a:rPr lang="fi-FI" dirty="0"/>
              <a:t> </a:t>
            </a:r>
            <a:r>
              <a:rPr lang="fi-FI" dirty="0" smtClean="0"/>
              <a:t>  </a:t>
            </a:r>
            <a:r>
              <a:rPr lang="fi-FI" dirty="0"/>
              <a:t>itseään ja toisia kohtaan eri </a:t>
            </a:r>
            <a:endParaRPr lang="fi-FI" dirty="0" smtClean="0"/>
          </a:p>
          <a:p>
            <a:pPr marL="0" indent="0">
              <a:buNone/>
            </a:pPr>
            <a:r>
              <a:rPr lang="fi-FI" dirty="0"/>
              <a:t> </a:t>
            </a:r>
            <a:r>
              <a:rPr lang="fi-FI" dirty="0" smtClean="0"/>
              <a:t>  ympäristössä </a:t>
            </a:r>
            <a:r>
              <a:rPr lang="fi-FI" dirty="0"/>
              <a:t>(</a:t>
            </a:r>
            <a:r>
              <a:rPr lang="fi-FI" dirty="0" err="1" smtClean="0"/>
              <a:t>some,omakeho,toiset</a:t>
            </a:r>
            <a:r>
              <a:rPr lang="fi-FI" dirty="0"/>
              <a:t>)</a:t>
            </a:r>
          </a:p>
          <a:p>
            <a:endParaRPr lang="fi-FI" dirty="0"/>
          </a:p>
          <a:p>
            <a:pPr marL="0" indent="0">
              <a:buNone/>
            </a:pPr>
            <a:endParaRPr lang="fi-FI" dirty="0"/>
          </a:p>
        </p:txBody>
      </p:sp>
      <p:sp>
        <p:nvSpPr>
          <p:cNvPr id="4" name="Päivämäärän paikkamerkki 3"/>
          <p:cNvSpPr>
            <a:spLocks noGrp="1"/>
          </p:cNvSpPr>
          <p:nvPr>
            <p:ph type="dt" sz="half" idx="10"/>
          </p:nvPr>
        </p:nvSpPr>
        <p:spPr/>
        <p:txBody>
          <a:bodyPr/>
          <a:lstStyle/>
          <a:p>
            <a:fld id="{88541BEB-6518-48E7-9BCB-1E25842BB335}" type="datetime3">
              <a:rPr lang="fi-FI" smtClean="0"/>
              <a:t>3/10/19</a:t>
            </a:fld>
            <a:endParaRPr lang="en-US" dirty="0"/>
          </a:p>
        </p:txBody>
      </p:sp>
      <p:sp>
        <p:nvSpPr>
          <p:cNvPr id="5" name="Dian numeron paikkamerkki 4"/>
          <p:cNvSpPr>
            <a:spLocks noGrp="1"/>
          </p:cNvSpPr>
          <p:nvPr>
            <p:ph type="sldNum" sz="quarter" idx="12"/>
          </p:nvPr>
        </p:nvSpPr>
        <p:spPr/>
        <p:txBody>
          <a:bodyPr/>
          <a:lstStyle/>
          <a:p>
            <a:fld id="{C9E47A55-AE69-734A-B790-067F6D532BFF}" type="slidenum">
              <a:rPr lang="en-US" smtClean="0"/>
              <a:pPr/>
              <a:t>24</a:t>
            </a:fld>
            <a:endParaRPr lang="en-US" dirty="0"/>
          </a:p>
        </p:txBody>
      </p:sp>
      <p:sp>
        <p:nvSpPr>
          <p:cNvPr id="6" name="Otsikko 5"/>
          <p:cNvSpPr>
            <a:spLocks noGrp="1"/>
          </p:cNvSpPr>
          <p:nvPr>
            <p:ph type="title"/>
          </p:nvPr>
        </p:nvSpPr>
        <p:spPr>
          <a:xfrm>
            <a:off x="628650" y="-181722"/>
            <a:ext cx="7886700" cy="1325563"/>
          </a:xfrm>
        </p:spPr>
        <p:txBody>
          <a:bodyPr/>
          <a:lstStyle/>
          <a:p>
            <a:pPr algn="ctr"/>
            <a:r>
              <a:rPr lang="fi-FI" dirty="0" err="1">
                <a:solidFill>
                  <a:schemeClr val="accent6"/>
                </a:solidFill>
              </a:rPr>
              <a:t>Sosiaalis-emotinaaliset</a:t>
            </a:r>
            <a:r>
              <a:rPr lang="fi-FI" dirty="0">
                <a:solidFill>
                  <a:schemeClr val="accent6"/>
                </a:solidFill>
              </a:rPr>
              <a:t> taidot</a:t>
            </a:r>
          </a:p>
        </p:txBody>
      </p:sp>
      <p:sp>
        <p:nvSpPr>
          <p:cNvPr id="7" name="Alatunnisteen paikkamerkki 6"/>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pic>
        <p:nvPicPr>
          <p:cNvPr id="3076" name="Picture 4" descr="Kuvahaun tulos haulle leikkipu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266" y="3080418"/>
            <a:ext cx="3632654" cy="272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473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70C0"/>
                </a:solidFill>
              </a:rPr>
              <a:t>Kielellinen kehitys</a:t>
            </a:r>
          </a:p>
        </p:txBody>
      </p:sp>
      <p:sp>
        <p:nvSpPr>
          <p:cNvPr id="3" name="Sisällön paikkamerkki 2"/>
          <p:cNvSpPr>
            <a:spLocks noGrp="1"/>
          </p:cNvSpPr>
          <p:nvPr>
            <p:ph idx="1"/>
          </p:nvPr>
        </p:nvSpPr>
        <p:spPr/>
        <p:txBody>
          <a:bodyPr>
            <a:normAutofit fontScale="77500" lnSpcReduction="20000"/>
          </a:bodyPr>
          <a:lstStyle/>
          <a:p>
            <a:pPr marL="0" indent="0">
              <a:buNone/>
            </a:pPr>
            <a:r>
              <a:rPr lang="fi-FI" b="1" dirty="0" err="1"/>
              <a:t>Lukivalmiudet</a:t>
            </a:r>
            <a:r>
              <a:rPr lang="fi-FI" b="1" dirty="0"/>
              <a:t>:</a:t>
            </a:r>
          </a:p>
          <a:p>
            <a:r>
              <a:rPr lang="fi-FI" dirty="0"/>
              <a:t>Kirjainten tunnistaminen (esim. oman nimen kirjaimet)</a:t>
            </a:r>
          </a:p>
          <a:p>
            <a:r>
              <a:rPr lang="fi-FI" dirty="0"/>
              <a:t>Kirjainten nimeäminen</a:t>
            </a:r>
          </a:p>
          <a:p>
            <a:r>
              <a:rPr lang="fi-FI" dirty="0"/>
              <a:t>Herkkyys äänteille (esim. tunnistaako </a:t>
            </a:r>
            <a:r>
              <a:rPr lang="fi-FI" dirty="0" smtClean="0"/>
              <a:t>alkuäänteen,</a:t>
            </a:r>
          </a:p>
          <a:p>
            <a:pPr marL="0" indent="0">
              <a:buNone/>
            </a:pPr>
            <a:r>
              <a:rPr lang="fi-FI" dirty="0"/>
              <a:t> </a:t>
            </a:r>
            <a:r>
              <a:rPr lang="fi-FI" dirty="0" smtClean="0"/>
              <a:t>  äänteen </a:t>
            </a:r>
            <a:r>
              <a:rPr lang="fi-FI" dirty="0"/>
              <a:t>sanassa)</a:t>
            </a:r>
          </a:p>
          <a:p>
            <a:r>
              <a:rPr lang="fi-FI" dirty="0"/>
              <a:t>Kirjain-äännevastaavuus</a:t>
            </a:r>
          </a:p>
          <a:p>
            <a:r>
              <a:rPr lang="fi-FI" dirty="0"/>
              <a:t>Sanojen rytmittäminen, tavuttaminen</a:t>
            </a:r>
          </a:p>
          <a:p>
            <a:r>
              <a:rPr lang="fi-FI" dirty="0"/>
              <a:t>Riimittely ja sanoilla leikittely</a:t>
            </a:r>
          </a:p>
          <a:p>
            <a:r>
              <a:rPr lang="fi-FI" dirty="0"/>
              <a:t>Nimeäminen ja kuvaileminen (esim. kuvista kertominen, nimeää asioita/esineitä)</a:t>
            </a:r>
          </a:p>
          <a:p>
            <a:r>
              <a:rPr lang="fi-FI" dirty="0"/>
              <a:t>Keskustelu- ja kerrontataidot (esim. erottaako lapsi faktan fiktiosta)</a:t>
            </a:r>
          </a:p>
          <a:p>
            <a:r>
              <a:rPr lang="fi-FI" dirty="0"/>
              <a:t>Muistaminen (esim. muistaako toisten lasten nimiä, laulun sanoja ja loruja)</a:t>
            </a:r>
          </a:p>
          <a:p>
            <a:r>
              <a:rPr lang="fi-FI" dirty="0"/>
              <a:t>Puheen selkeys (Onko lapsen puheessa epätarkkuutta esim. äännevirheitä, äänteiden korvautumisia toisella, sanojen äänneasun yksinkertaistusta tai omia sanoja?)</a:t>
            </a:r>
          </a:p>
          <a:p>
            <a:r>
              <a:rPr lang="fi-FI" dirty="0"/>
              <a:t>Kuulomuisti (esim. toistaako lapsi neljä luettelemasi sanaa)</a:t>
            </a:r>
          </a:p>
          <a:p>
            <a:pPr marL="0" indent="0">
              <a:buNone/>
            </a:pPr>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smtClean="0"/>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25</a:t>
            </a:fld>
            <a:endParaRPr lang="en-US" dirty="0"/>
          </a:p>
        </p:txBody>
      </p:sp>
      <p:pic>
        <p:nvPicPr>
          <p:cNvPr id="4098" name="Picture 2" descr="Kuvahaun tulos haulle kirjai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508" y="588867"/>
            <a:ext cx="2783568" cy="324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71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2429"/>
            <a:ext cx="7886700" cy="1325563"/>
          </a:xfrm>
        </p:spPr>
        <p:txBody>
          <a:bodyPr/>
          <a:lstStyle/>
          <a:p>
            <a:pPr algn="ctr"/>
            <a:r>
              <a:rPr lang="fi-FI" dirty="0">
                <a:solidFill>
                  <a:srgbClr val="0070C0"/>
                </a:solidFill>
              </a:rPr>
              <a:t>Kielellinen kehitys</a:t>
            </a:r>
            <a:endParaRPr lang="fi-FI" dirty="0"/>
          </a:p>
        </p:txBody>
      </p:sp>
      <p:sp>
        <p:nvSpPr>
          <p:cNvPr id="3" name="Sisällön paikkamerkki 2"/>
          <p:cNvSpPr>
            <a:spLocks noGrp="1"/>
          </p:cNvSpPr>
          <p:nvPr>
            <p:ph idx="1"/>
          </p:nvPr>
        </p:nvSpPr>
        <p:spPr>
          <a:xfrm>
            <a:off x="628650" y="1337992"/>
            <a:ext cx="7886700" cy="4361989"/>
          </a:xfrm>
        </p:spPr>
        <p:txBody>
          <a:bodyPr>
            <a:normAutofit fontScale="85000" lnSpcReduction="20000"/>
          </a:bodyPr>
          <a:lstStyle/>
          <a:p>
            <a:pPr marL="0" indent="0">
              <a:buNone/>
            </a:pPr>
            <a:r>
              <a:rPr lang="fi-FI" b="1" dirty="0"/>
              <a:t>Käsitteiden hallinta:</a:t>
            </a:r>
          </a:p>
          <a:p>
            <a:r>
              <a:rPr lang="fi-FI" dirty="0"/>
              <a:t>Sijaintikäsitteet (esim. lukusuunta, </a:t>
            </a:r>
            <a:endParaRPr lang="fi-FI" dirty="0" smtClean="0"/>
          </a:p>
          <a:p>
            <a:pPr marL="0" indent="0">
              <a:buNone/>
            </a:pPr>
            <a:r>
              <a:rPr lang="fi-FI" dirty="0"/>
              <a:t> </a:t>
            </a:r>
            <a:r>
              <a:rPr lang="fi-FI" dirty="0" smtClean="0"/>
              <a:t>  oikea-vasen</a:t>
            </a:r>
            <a:r>
              <a:rPr lang="fi-FI" dirty="0"/>
              <a:t>, sisällä, edessä, takana)</a:t>
            </a:r>
          </a:p>
          <a:p>
            <a:r>
              <a:rPr lang="fi-FI" dirty="0"/>
              <a:t>Lukusuunta (vasemmalta oikealle työskentely)</a:t>
            </a:r>
          </a:p>
          <a:p>
            <a:r>
              <a:rPr lang="fi-FI" dirty="0"/>
              <a:t>Oikea ja vasen </a:t>
            </a:r>
          </a:p>
          <a:p>
            <a:r>
              <a:rPr lang="fi-FI" dirty="0"/>
              <a:t>Vastakohtien tunnistaminen ja nimeäminen</a:t>
            </a:r>
          </a:p>
          <a:p>
            <a:r>
              <a:rPr lang="fi-FI" dirty="0"/>
              <a:t>Ajankäsitteet (esim. eilen, tänään, ilta, aamu, yö)</a:t>
            </a:r>
          </a:p>
          <a:p>
            <a:r>
              <a:rPr lang="fi-FI" dirty="0"/>
              <a:t>Sanojen, puheen ja ohjeiden ymmärtäminen</a:t>
            </a:r>
          </a:p>
          <a:p>
            <a:r>
              <a:rPr lang="fi-FI" dirty="0"/>
              <a:t>Yläkäsitteiden hallinta (esim. kuvien ja esineiden luokittelu ja perustelu miksi tietyt asiat kuuluvat yhteen)</a:t>
            </a:r>
          </a:p>
          <a:p>
            <a:r>
              <a:rPr lang="fi-FI" dirty="0"/>
              <a:t>Värien </a:t>
            </a:r>
            <a:r>
              <a:rPr lang="fi-FI" dirty="0" smtClean="0"/>
              <a:t>tunnistaminen</a:t>
            </a:r>
          </a:p>
          <a:p>
            <a:pPr marL="0" indent="0">
              <a:buNone/>
            </a:pPr>
            <a:r>
              <a:rPr lang="fi-FI" b="1" dirty="0"/>
              <a:t>Materiaalit:</a:t>
            </a:r>
          </a:p>
          <a:p>
            <a:pPr marL="0" indent="0">
              <a:buNone/>
            </a:pPr>
            <a:r>
              <a:rPr lang="fi-FI" dirty="0"/>
              <a:t>Ekapeli-eskarin pelaaminen edistää lapsen kirjain-äännevastaavuutta ja sen avulla voi seurata lapsen äänteiden oppimista kotona ja esikoulussa. Peli ladattavissa Niilo Mäki Instituutin sivuilta kannettaville ja pöytätietokoneille.</a:t>
            </a:r>
          </a:p>
          <a:p>
            <a:pPr marL="0" indent="0">
              <a:buNone/>
            </a:pPr>
            <a:endParaRPr lang="fi-FI" dirty="0"/>
          </a:p>
          <a:p>
            <a:pPr marL="0" indent="0">
              <a:buNone/>
            </a:pPr>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smtClean="0"/>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26</a:t>
            </a:fld>
            <a:endParaRPr lang="en-US" dirty="0"/>
          </a:p>
        </p:txBody>
      </p:sp>
      <p:pic>
        <p:nvPicPr>
          <p:cNvPr id="5122" name="Picture 2" descr="Kuvahaun tulos haulle suuri ja pie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769" y="882179"/>
            <a:ext cx="3294653" cy="131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385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0"/>
            <a:ext cx="7886700" cy="1325563"/>
          </a:xfrm>
        </p:spPr>
        <p:txBody>
          <a:bodyPr/>
          <a:lstStyle/>
          <a:p>
            <a:pPr algn="ctr"/>
            <a:r>
              <a:rPr lang="fi-FI" dirty="0">
                <a:solidFill>
                  <a:schemeClr val="accent2"/>
                </a:solidFill>
              </a:rPr>
              <a:t>Motoriset taidot</a:t>
            </a:r>
          </a:p>
        </p:txBody>
      </p:sp>
      <p:sp>
        <p:nvSpPr>
          <p:cNvPr id="3" name="Sisällön paikkamerkki 2"/>
          <p:cNvSpPr>
            <a:spLocks noGrp="1"/>
          </p:cNvSpPr>
          <p:nvPr>
            <p:ph idx="1"/>
          </p:nvPr>
        </p:nvSpPr>
        <p:spPr>
          <a:xfrm>
            <a:off x="628650" y="1155746"/>
            <a:ext cx="7886700" cy="3390128"/>
          </a:xfrm>
        </p:spPr>
        <p:txBody>
          <a:bodyPr>
            <a:normAutofit fontScale="92500" lnSpcReduction="20000"/>
          </a:bodyPr>
          <a:lstStyle/>
          <a:p>
            <a:pPr marL="0" indent="0">
              <a:buNone/>
            </a:pPr>
            <a:r>
              <a:rPr lang="fi-FI" b="1" dirty="0"/>
              <a:t>Kehon hahmotus ja hallinta, lapsen itsetuntemuksen ja itseluottamuksen perusta</a:t>
            </a:r>
          </a:p>
          <a:p>
            <a:r>
              <a:rPr lang="fi-FI" dirty="0"/>
              <a:t>Tunnistaa ja nimeää kehonsa osat, rentous/jännitys</a:t>
            </a:r>
          </a:p>
          <a:p>
            <a:r>
              <a:rPr lang="fi-FI" dirty="0"/>
              <a:t>Tiedostaa kehonsa ääriviivat, osaa tehdä asentoja mallista/kuvasta, kehon asennon ylläpitäminen</a:t>
            </a:r>
          </a:p>
          <a:p>
            <a:r>
              <a:rPr lang="fi-FI" dirty="0"/>
              <a:t>Hallitsee kehonsa liikkeessä (kieriminen, kuperkeikka), voiman käytön säätely </a:t>
            </a:r>
          </a:p>
          <a:p>
            <a:r>
              <a:rPr lang="fi-FI" dirty="0"/>
              <a:t>Kehon keskiviivan ylittäminen </a:t>
            </a:r>
          </a:p>
          <a:p>
            <a:r>
              <a:rPr lang="fi-FI" dirty="0"/>
              <a:t>Oikea, vasen</a:t>
            </a:r>
          </a:p>
          <a:p>
            <a:pPr marL="0" indent="0">
              <a:buNone/>
            </a:pPr>
            <a:r>
              <a:rPr lang="fi-FI" b="1" dirty="0"/>
              <a:t>Tilan hahmottaminen</a:t>
            </a:r>
          </a:p>
          <a:p>
            <a:r>
              <a:rPr lang="fi-FI" dirty="0"/>
              <a:t>Hahmottaako lapsi itsensä suhteessa tilaan ja toisiin lapsiin</a:t>
            </a:r>
          </a:p>
          <a:p>
            <a:r>
              <a:rPr lang="fi-FI" dirty="0"/>
              <a:t>Lapsi liikkuu erilaisissa tiloissa sujuvasti (suunnat, tasot)</a:t>
            </a:r>
          </a:p>
          <a:p>
            <a:pPr marL="0" indent="0">
              <a:buNone/>
            </a:pPr>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smtClean="0"/>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27</a:t>
            </a:fld>
            <a:endParaRPr lang="en-US" dirty="0"/>
          </a:p>
        </p:txBody>
      </p:sp>
      <p:pic>
        <p:nvPicPr>
          <p:cNvPr id="7" name="Kuva 6"/>
          <p:cNvPicPr/>
          <p:nvPr/>
        </p:nvPicPr>
        <p:blipFill>
          <a:blip r:embed="rId2" cstate="print">
            <a:extLst>
              <a:ext uri="{28A0092B-C50C-407E-A947-70E740481C1C}">
                <a14:useLocalDpi xmlns:a14="http://schemas.microsoft.com/office/drawing/2010/main" val="0"/>
              </a:ext>
            </a:extLst>
          </a:blip>
          <a:stretch>
            <a:fillRect/>
          </a:stretch>
        </p:blipFill>
        <p:spPr>
          <a:xfrm>
            <a:off x="7254875" y="3602945"/>
            <a:ext cx="1543050" cy="2098675"/>
          </a:xfrm>
          <a:prstGeom prst="rect">
            <a:avLst/>
          </a:prstGeom>
        </p:spPr>
      </p:pic>
    </p:spTree>
    <p:extLst>
      <p:ext uri="{BB962C8B-B14F-4D97-AF65-F5344CB8AC3E}">
        <p14:creationId xmlns:p14="http://schemas.microsoft.com/office/powerpoint/2010/main" val="4272438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85226"/>
            <a:ext cx="7886700" cy="1325563"/>
          </a:xfrm>
        </p:spPr>
        <p:txBody>
          <a:bodyPr/>
          <a:lstStyle/>
          <a:p>
            <a:pPr algn="ctr"/>
            <a:r>
              <a:rPr lang="fi-FI" dirty="0">
                <a:solidFill>
                  <a:schemeClr val="accent2"/>
                </a:solidFill>
              </a:rPr>
              <a:t>Motoriset taidot</a:t>
            </a:r>
            <a:endParaRPr lang="fi-FI" dirty="0"/>
          </a:p>
        </p:txBody>
      </p:sp>
      <p:sp>
        <p:nvSpPr>
          <p:cNvPr id="3" name="Sisällön paikkamerkki 2"/>
          <p:cNvSpPr>
            <a:spLocks noGrp="1"/>
          </p:cNvSpPr>
          <p:nvPr>
            <p:ph idx="1"/>
          </p:nvPr>
        </p:nvSpPr>
        <p:spPr>
          <a:xfrm>
            <a:off x="628650" y="1410789"/>
            <a:ext cx="7886700" cy="4427303"/>
          </a:xfrm>
        </p:spPr>
        <p:txBody>
          <a:bodyPr>
            <a:normAutofit fontScale="85000" lnSpcReduction="20000"/>
          </a:bodyPr>
          <a:lstStyle/>
          <a:p>
            <a:pPr marL="0" indent="0">
              <a:buNone/>
            </a:pPr>
            <a:r>
              <a:rPr lang="fi-FI" b="1" dirty="0"/>
              <a:t>Tasapaino ja rytmi, liittyy lähes kaikkeen liikkumiseen</a:t>
            </a:r>
          </a:p>
          <a:p>
            <a:r>
              <a:rPr lang="fi-FI" dirty="0"/>
              <a:t>Yhdellä jalalla seisominen paikallaan, kinkkaaminen, tasahyppy</a:t>
            </a:r>
          </a:p>
          <a:p>
            <a:r>
              <a:rPr lang="fi-FI" dirty="0"/>
              <a:t>Tasapainoilu viivalla, puomilla</a:t>
            </a:r>
          </a:p>
          <a:p>
            <a:r>
              <a:rPr lang="fi-FI" dirty="0"/>
              <a:t>Rytmi ja liike/taputus ja kävely sujuvaa</a:t>
            </a:r>
          </a:p>
          <a:p>
            <a:pPr marL="0" indent="0">
              <a:buNone/>
            </a:pPr>
            <a:r>
              <a:rPr lang="fi-FI" b="1" dirty="0"/>
              <a:t>Liiketaitojen yhdistäminen </a:t>
            </a:r>
          </a:p>
          <a:p>
            <a:r>
              <a:rPr lang="fi-FI" dirty="0" err="1"/>
              <a:t>Juoksu+hyppy</a:t>
            </a:r>
            <a:r>
              <a:rPr lang="fi-FI" dirty="0"/>
              <a:t>/potku/pysähdys</a:t>
            </a:r>
          </a:p>
          <a:p>
            <a:r>
              <a:rPr lang="fi-FI" dirty="0"/>
              <a:t>Pallon käsittelytaidot (heitto/kiinniotto/potku/kuljetus)</a:t>
            </a:r>
          </a:p>
          <a:p>
            <a:r>
              <a:rPr lang="fi-FI" dirty="0"/>
              <a:t>Mailan käsittelytaidot (kuljetus/laukaus/lyönnit)</a:t>
            </a:r>
          </a:p>
          <a:p>
            <a:r>
              <a:rPr lang="fi-FI" dirty="0"/>
              <a:t>Lajitaidot (hiihto/luistelu/uinti)</a:t>
            </a:r>
          </a:p>
          <a:p>
            <a:pPr marL="0" indent="0">
              <a:buNone/>
            </a:pPr>
            <a:r>
              <a:rPr lang="fi-FI" b="1" dirty="0"/>
              <a:t>Hienomotoriikka</a:t>
            </a:r>
          </a:p>
          <a:p>
            <a:r>
              <a:rPr lang="fi-FI" dirty="0"/>
              <a:t>Silmän käden yhteistyö</a:t>
            </a:r>
          </a:p>
          <a:p>
            <a:r>
              <a:rPr lang="fi-FI" dirty="0"/>
              <a:t>Sorminäppäryys</a:t>
            </a:r>
          </a:p>
          <a:p>
            <a:r>
              <a:rPr lang="fi-FI" dirty="0"/>
              <a:t>Kynän ja saksien käyttö</a:t>
            </a:r>
          </a:p>
          <a:p>
            <a:r>
              <a:rPr lang="fi-FI" dirty="0"/>
              <a:t>Muut hienomotoriset taidot</a:t>
            </a:r>
          </a:p>
          <a:p>
            <a:endParaRPr lang="fi-FI" dirty="0"/>
          </a:p>
          <a:p>
            <a:pPr marL="0" indent="0">
              <a:buNone/>
            </a:pPr>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smtClean="0"/>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28</a:t>
            </a:fld>
            <a:endParaRPr lang="en-US" dirty="0"/>
          </a:p>
        </p:txBody>
      </p:sp>
      <p:pic>
        <p:nvPicPr>
          <p:cNvPr id="7" name="Kuva 6"/>
          <p:cNvPicPr/>
          <p:nvPr/>
        </p:nvPicPr>
        <p:blipFill>
          <a:blip r:embed="rId2" cstate="print">
            <a:extLst>
              <a:ext uri="{28A0092B-C50C-407E-A947-70E740481C1C}">
                <a14:useLocalDpi xmlns:a14="http://schemas.microsoft.com/office/drawing/2010/main" val="0"/>
              </a:ext>
            </a:extLst>
          </a:blip>
          <a:stretch>
            <a:fillRect/>
          </a:stretch>
        </p:blipFill>
        <p:spPr>
          <a:xfrm>
            <a:off x="6972300" y="3739417"/>
            <a:ext cx="1543050" cy="2098675"/>
          </a:xfrm>
          <a:prstGeom prst="rect">
            <a:avLst/>
          </a:prstGeom>
        </p:spPr>
      </p:pic>
    </p:spTree>
    <p:extLst>
      <p:ext uri="{BB962C8B-B14F-4D97-AF65-F5344CB8AC3E}">
        <p14:creationId xmlns:p14="http://schemas.microsoft.com/office/powerpoint/2010/main" val="4081979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2429"/>
            <a:ext cx="7886700" cy="1325563"/>
          </a:xfrm>
        </p:spPr>
        <p:txBody>
          <a:bodyPr>
            <a:normAutofit/>
          </a:bodyPr>
          <a:lstStyle/>
          <a:p>
            <a:pPr algn="ctr"/>
            <a:r>
              <a:rPr lang="fi-FI" dirty="0">
                <a:solidFill>
                  <a:schemeClr val="accent2"/>
                </a:solidFill>
              </a:rPr>
              <a:t>Tiedosta – Tunnista- Tue</a:t>
            </a:r>
            <a:br>
              <a:rPr lang="fi-FI" dirty="0">
                <a:solidFill>
                  <a:schemeClr val="accent2"/>
                </a:solidFill>
              </a:rPr>
            </a:br>
            <a:r>
              <a:rPr lang="fi-FI" dirty="0">
                <a:solidFill>
                  <a:schemeClr val="accent2"/>
                </a:solidFill>
              </a:rPr>
              <a:t>motoriset taidot</a:t>
            </a:r>
          </a:p>
        </p:txBody>
      </p:sp>
      <p:sp>
        <p:nvSpPr>
          <p:cNvPr id="3" name="Sisällön paikkamerkki 2"/>
          <p:cNvSpPr>
            <a:spLocks noGrp="1"/>
          </p:cNvSpPr>
          <p:nvPr>
            <p:ph idx="1"/>
          </p:nvPr>
        </p:nvSpPr>
        <p:spPr>
          <a:xfrm>
            <a:off x="628650" y="1031967"/>
            <a:ext cx="7886700" cy="5238204"/>
          </a:xfrm>
        </p:spPr>
        <p:txBody>
          <a:bodyPr>
            <a:normAutofit fontScale="77500" lnSpcReduction="20000"/>
          </a:bodyPr>
          <a:lstStyle/>
          <a:p>
            <a:pPr marL="0" indent="0">
              <a:buNone/>
            </a:pPr>
            <a:r>
              <a:rPr lang="fi-FI" b="1" dirty="0"/>
              <a:t>Tiedosta, että  </a:t>
            </a:r>
          </a:p>
          <a:p>
            <a:r>
              <a:rPr lang="fi-FI" dirty="0"/>
              <a:t>Karkeamotoriset taidot ovat kehon suurilla lihasryhmillä aikaansaatuja liikkeitä (omalla keholla oppiminen, toiminnallisuus)</a:t>
            </a:r>
          </a:p>
          <a:p>
            <a:r>
              <a:rPr lang="fi-FI" dirty="0"/>
              <a:t>Hienomotoriset taidot ovat pienillä lihaksilla aikaansaatuja tarkkuutta vaativia liikkeitä (kädentaidot)</a:t>
            </a:r>
          </a:p>
          <a:p>
            <a:r>
              <a:rPr lang="fi-FI" dirty="0"/>
              <a:t>Motoriset perustaidot tulisi oppia ennen kouluikää, ne ovat pohjana leikille ja arjen taidoille, oppimiselle sekä erilaisille lajitaidoille</a:t>
            </a:r>
            <a:endParaRPr lang="fi-FI" b="1" dirty="0"/>
          </a:p>
          <a:p>
            <a:pPr marL="0" indent="0">
              <a:buNone/>
            </a:pPr>
            <a:r>
              <a:rPr lang="fi-FI" b="1" dirty="0"/>
              <a:t>Tunnista, että</a:t>
            </a:r>
          </a:p>
          <a:p>
            <a:r>
              <a:rPr lang="fi-FI" dirty="0"/>
              <a:t>Hienomotoriset taidot kehittyvät karkeamotorisista taidoista (välineen käsittelytaidot harjaannuttavat hienomotorisia taitoja)</a:t>
            </a:r>
          </a:p>
          <a:p>
            <a:r>
              <a:rPr lang="fi-FI" dirty="0"/>
              <a:t>Jos lapsi ei hallitse karkeamotorisia taitoja, hänen on haasteellista tehdä hienomotorista taitoa vaativia tehtäviä</a:t>
            </a:r>
          </a:p>
          <a:p>
            <a:r>
              <a:rPr lang="fi-FI" dirty="0"/>
              <a:t>Liikkuminen ja hyvät motoriset perustaidot parantavat oppimisen edellytyksiä</a:t>
            </a:r>
          </a:p>
          <a:p>
            <a:pPr marL="0" indent="0">
              <a:buNone/>
            </a:pPr>
            <a:r>
              <a:rPr lang="fi-FI" b="1" dirty="0"/>
              <a:t>Tue</a:t>
            </a:r>
          </a:p>
          <a:p>
            <a:r>
              <a:rPr lang="fi-FI" dirty="0"/>
              <a:t>Motoristen perustaitojen harjaannuttamista päivittäin, erilaisissa </a:t>
            </a:r>
            <a:endParaRPr lang="fi-FI" dirty="0" smtClean="0"/>
          </a:p>
          <a:p>
            <a:pPr marL="0" indent="0">
              <a:buNone/>
            </a:pPr>
            <a:r>
              <a:rPr lang="fi-FI" dirty="0"/>
              <a:t> </a:t>
            </a:r>
            <a:r>
              <a:rPr lang="fi-FI" dirty="0" smtClean="0"/>
              <a:t>  ympäristöissä</a:t>
            </a:r>
            <a:endParaRPr lang="fi-FI" dirty="0"/>
          </a:p>
          <a:p>
            <a:r>
              <a:rPr lang="fi-FI" dirty="0"/>
              <a:t>Esiopetusta liikkuen, toiminnallisesti</a:t>
            </a:r>
          </a:p>
          <a:p>
            <a:r>
              <a:rPr lang="fi-FI" dirty="0"/>
              <a:t>Innosta, kannusta, osallistu ja luo myönteinen ilmapiiri oppimiselle</a:t>
            </a:r>
          </a:p>
          <a:p>
            <a:pPr marL="0" indent="0">
              <a:buNone/>
            </a:pPr>
            <a:r>
              <a:rPr lang="fi-FI" b="1" dirty="0"/>
              <a:t>Materiaaleja</a:t>
            </a:r>
          </a:p>
          <a:p>
            <a:r>
              <a:rPr lang="fi-FI" dirty="0"/>
              <a:t>Motoriikan haasteet, innostunliikkumaan.fi</a:t>
            </a:r>
          </a:p>
          <a:p>
            <a:r>
              <a:rPr lang="fi-FI" dirty="0"/>
              <a:t>Valmiita harjoitteita/kuvia, skillilataamo.fi</a:t>
            </a:r>
          </a:p>
          <a:p>
            <a:pPr marL="0" indent="0">
              <a:buNone/>
            </a:pPr>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29</a:t>
            </a:fld>
            <a:endParaRPr lang="en-US" dirty="0"/>
          </a:p>
        </p:txBody>
      </p:sp>
      <p:pic>
        <p:nvPicPr>
          <p:cNvPr id="7" name="Kuva 6"/>
          <p:cNvPicPr/>
          <p:nvPr/>
        </p:nvPicPr>
        <p:blipFill>
          <a:blip r:embed="rId2" cstate="print">
            <a:extLst>
              <a:ext uri="{28A0092B-C50C-407E-A947-70E740481C1C}">
                <a14:useLocalDpi xmlns:a14="http://schemas.microsoft.com/office/drawing/2010/main" val="0"/>
              </a:ext>
            </a:extLst>
          </a:blip>
          <a:stretch>
            <a:fillRect/>
          </a:stretch>
        </p:blipFill>
        <p:spPr>
          <a:xfrm>
            <a:off x="6972300" y="4063933"/>
            <a:ext cx="1543050" cy="2098675"/>
          </a:xfrm>
          <a:prstGeom prst="rect">
            <a:avLst/>
          </a:prstGeom>
        </p:spPr>
      </p:pic>
    </p:spTree>
    <p:extLst>
      <p:ext uri="{BB962C8B-B14F-4D97-AF65-F5344CB8AC3E}">
        <p14:creationId xmlns:p14="http://schemas.microsoft.com/office/powerpoint/2010/main" val="2693748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tsikko 25"/>
          <p:cNvSpPr>
            <a:spLocks noGrp="1"/>
          </p:cNvSpPr>
          <p:nvPr>
            <p:ph type="title"/>
          </p:nvPr>
        </p:nvSpPr>
        <p:spPr/>
        <p:txBody>
          <a:bodyPr/>
          <a:lstStyle/>
          <a:p>
            <a:r>
              <a:rPr lang="fi-FI" dirty="0"/>
              <a:t>Kysely testaus- ja arviointimenetelmistä</a:t>
            </a:r>
          </a:p>
        </p:txBody>
      </p:sp>
      <p:sp>
        <p:nvSpPr>
          <p:cNvPr id="27" name="Sisällön paikkamerkki 26"/>
          <p:cNvSpPr>
            <a:spLocks noGrp="1"/>
          </p:cNvSpPr>
          <p:nvPr>
            <p:ph idx="1"/>
          </p:nvPr>
        </p:nvSpPr>
        <p:spPr/>
        <p:txBody>
          <a:bodyPr>
            <a:normAutofit/>
          </a:bodyPr>
          <a:lstStyle/>
          <a:p>
            <a:r>
              <a:rPr lang="fi-FI" dirty="0"/>
              <a:t>Kysely toteutettiin loppuvuodesta 2018 ja uudelleen alkuvuodesta 2019, jotta saimme nostettua vastausprosenttia. </a:t>
            </a:r>
          </a:p>
          <a:p>
            <a:r>
              <a:rPr lang="fi-FI" dirty="0"/>
              <a:t>Kyselyyn vastasivat Kouvolan kaupungin varhaiskasvatusyksiköiden henkilöstö sekä varhaiskasvatuksen erityisopettajat koskien testaus ja arviointimenetelmien käytäntöä yksiköissä.</a:t>
            </a:r>
          </a:p>
          <a:p>
            <a:r>
              <a:rPr lang="fi-FI" dirty="0"/>
              <a:t>Vastausprosentti kunnan varhaiskasvatusyksiköissä oli 92% ja palvelusetelipäiväkodeista 38%. </a:t>
            </a:r>
            <a:r>
              <a:rPr lang="fi-FI" dirty="0" err="1"/>
              <a:t>Veojen</a:t>
            </a:r>
            <a:r>
              <a:rPr lang="fi-FI" dirty="0"/>
              <a:t> vastausprosentti oli 81%. </a:t>
            </a:r>
          </a:p>
          <a:p>
            <a:r>
              <a:rPr lang="fi-FI" dirty="0"/>
              <a:t>Saatujen vastausten pohjalta </a:t>
            </a:r>
            <a:r>
              <a:rPr lang="fi-FI" i="1" dirty="0"/>
              <a:t>aineisto on kattava ja luotettava. </a:t>
            </a:r>
          </a:p>
          <a:p>
            <a:pPr marL="0" indent="0">
              <a:buNone/>
            </a:pPr>
            <a:endParaRPr lang="fi-FI" dirty="0"/>
          </a:p>
          <a:p>
            <a:pPr marL="0" indent="0">
              <a:buNone/>
            </a:pPr>
            <a:endParaRPr lang="fi-FI" dirty="0"/>
          </a:p>
        </p:txBody>
      </p:sp>
      <p:sp>
        <p:nvSpPr>
          <p:cNvPr id="4" name="Päivämäärän paikkamerkki 3"/>
          <p:cNvSpPr>
            <a:spLocks noGrp="1"/>
          </p:cNvSpPr>
          <p:nvPr>
            <p:ph type="dt" sz="half" idx="10"/>
          </p:nvPr>
        </p:nvSpPr>
        <p:spPr/>
        <p:txBody>
          <a:bodyPr/>
          <a:lstStyle/>
          <a:p>
            <a:fld id="{FE2D3B3A-CEEB-4129-89EB-760272D0DC61}" type="datetime3">
              <a:rPr lang="fi-FI" smtClean="0"/>
              <a:t>3/10/19</a:t>
            </a:fld>
            <a:endParaRPr lang="en-US" dirty="0"/>
          </a:p>
        </p:txBody>
      </p:sp>
      <p:sp>
        <p:nvSpPr>
          <p:cNvPr id="3" name="Alatunnisteen paikkamerkki 2"/>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3</a:t>
            </a:fld>
            <a:endParaRPr lang="en-US" dirty="0"/>
          </a:p>
        </p:txBody>
      </p:sp>
    </p:spTree>
    <p:extLst>
      <p:ext uri="{BB962C8B-B14F-4D97-AF65-F5344CB8AC3E}">
        <p14:creationId xmlns:p14="http://schemas.microsoft.com/office/powerpoint/2010/main" val="153070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75547"/>
            <a:ext cx="7886700" cy="1325563"/>
          </a:xfrm>
        </p:spPr>
        <p:txBody>
          <a:bodyPr/>
          <a:lstStyle/>
          <a:p>
            <a:pPr algn="ctr"/>
            <a:r>
              <a:rPr lang="fi-FI" dirty="0">
                <a:solidFill>
                  <a:srgbClr val="C00000"/>
                </a:solidFill>
              </a:rPr>
              <a:t>Matemaattiset valmiudet</a:t>
            </a:r>
          </a:p>
        </p:txBody>
      </p:sp>
      <p:sp>
        <p:nvSpPr>
          <p:cNvPr id="3" name="Sisällön paikkamerkki 2"/>
          <p:cNvSpPr>
            <a:spLocks noGrp="1"/>
          </p:cNvSpPr>
          <p:nvPr>
            <p:ph idx="1"/>
          </p:nvPr>
        </p:nvSpPr>
        <p:spPr>
          <a:xfrm>
            <a:off x="628650" y="1497936"/>
            <a:ext cx="7886700" cy="4012466"/>
          </a:xfrm>
        </p:spPr>
        <p:txBody>
          <a:bodyPr>
            <a:normAutofit fontScale="77500" lnSpcReduction="20000"/>
          </a:bodyPr>
          <a:lstStyle/>
          <a:p>
            <a:r>
              <a:rPr lang="fi-FI" dirty="0"/>
              <a:t>Lukukäsite 1-10 (lukusana-lukumäärä-numerosymboli), pikaluku 1-6 (noppa)</a:t>
            </a:r>
          </a:p>
          <a:p>
            <a:r>
              <a:rPr lang="fi-FI" dirty="0"/>
              <a:t>Lukujonotaidot 0-20 (luetteleminen etu- ja takaperin, keskeltä aloittaen)</a:t>
            </a:r>
          </a:p>
          <a:p>
            <a:r>
              <a:rPr lang="fi-FI" dirty="0"/>
              <a:t>Järjestysluvut</a:t>
            </a:r>
          </a:p>
          <a:p>
            <a:r>
              <a:rPr lang="fi-FI" dirty="0"/>
              <a:t>Käsitteitä: joka toinen, pariton/parillinen</a:t>
            </a:r>
          </a:p>
          <a:p>
            <a:r>
              <a:rPr lang="fi-FI" dirty="0"/>
              <a:t>Vertailu (lukumäärä enemmän/vähemmän/yhtä monta, erilainen/samanlainen)</a:t>
            </a:r>
          </a:p>
          <a:p>
            <a:r>
              <a:rPr lang="fi-FI" dirty="0"/>
              <a:t>Luokittelu, lajittelu</a:t>
            </a:r>
          </a:p>
          <a:p>
            <a:r>
              <a:rPr lang="fi-FI" dirty="0"/>
              <a:t>Järjestykseen asettaminen, sarjoittaminen</a:t>
            </a:r>
          </a:p>
          <a:p>
            <a:r>
              <a:rPr lang="fi-FI" dirty="0"/>
              <a:t>Yhteen- ja vähennyslasku (toiminnallisesti, sanallisesti)</a:t>
            </a:r>
          </a:p>
          <a:p>
            <a:r>
              <a:rPr lang="fi-FI" dirty="0"/>
              <a:t>Palapeli 30-40 palaa</a:t>
            </a:r>
          </a:p>
          <a:p>
            <a:r>
              <a:rPr lang="fi-FI" dirty="0"/>
              <a:t>Avaruudellinen hahmottaminen ja </a:t>
            </a:r>
            <a:r>
              <a:rPr lang="fi-FI" dirty="0" smtClean="0"/>
              <a:t>käsitteet</a:t>
            </a:r>
          </a:p>
          <a:p>
            <a:pPr marL="0" indent="0">
              <a:buNone/>
            </a:pPr>
            <a:r>
              <a:rPr lang="fi-FI" dirty="0"/>
              <a:t> </a:t>
            </a:r>
            <a:r>
              <a:rPr lang="fi-FI" dirty="0" smtClean="0"/>
              <a:t>  (mallista </a:t>
            </a:r>
            <a:r>
              <a:rPr lang="fi-FI" dirty="0"/>
              <a:t>rakentaminen)</a:t>
            </a:r>
          </a:p>
          <a:p>
            <a:r>
              <a:rPr lang="fi-FI" dirty="0"/>
              <a:t>Kuvion jäljentäminen mallista</a:t>
            </a:r>
          </a:p>
          <a:p>
            <a:r>
              <a:rPr lang="fi-FI" dirty="0"/>
              <a:t>Muodot, geometria</a:t>
            </a:r>
          </a:p>
          <a:p>
            <a:r>
              <a:rPr lang="fi-FI" dirty="0"/>
              <a:t>Ajan hahmottaminen (vuorokausi/kello)</a:t>
            </a:r>
          </a:p>
          <a:p>
            <a:pPr marL="0" indent="0">
              <a:buNone/>
            </a:pPr>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smtClean="0"/>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30</a:t>
            </a:fld>
            <a:endParaRPr lang="en-US" dirty="0"/>
          </a:p>
        </p:txBody>
      </p:sp>
      <p:pic>
        <p:nvPicPr>
          <p:cNvPr id="6146" name="Picture 2" descr="Aiheeseen liittyvÃ¤ ku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046" y="2919133"/>
            <a:ext cx="2734492" cy="273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68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74913"/>
            <a:ext cx="7886700" cy="1325563"/>
          </a:xfrm>
        </p:spPr>
        <p:txBody>
          <a:bodyPr/>
          <a:lstStyle/>
          <a:p>
            <a:pPr algn="ctr"/>
            <a:r>
              <a:rPr lang="fi-FI" dirty="0">
                <a:solidFill>
                  <a:srgbClr val="C00000"/>
                </a:solidFill>
              </a:rPr>
              <a:t>Tiedosta – Tunnista – Tue</a:t>
            </a:r>
            <a:br>
              <a:rPr lang="fi-FI" dirty="0">
                <a:solidFill>
                  <a:srgbClr val="C00000"/>
                </a:solidFill>
              </a:rPr>
            </a:br>
            <a:r>
              <a:rPr lang="fi-FI" dirty="0">
                <a:solidFill>
                  <a:srgbClr val="C00000"/>
                </a:solidFill>
              </a:rPr>
              <a:t>matemaattiset valmiudet</a:t>
            </a:r>
          </a:p>
        </p:txBody>
      </p:sp>
      <p:sp>
        <p:nvSpPr>
          <p:cNvPr id="3" name="Sisällön paikkamerkki 2"/>
          <p:cNvSpPr>
            <a:spLocks noGrp="1"/>
          </p:cNvSpPr>
          <p:nvPr>
            <p:ph idx="1"/>
          </p:nvPr>
        </p:nvSpPr>
        <p:spPr>
          <a:xfrm>
            <a:off x="628650" y="1500476"/>
            <a:ext cx="7886700" cy="4337616"/>
          </a:xfrm>
        </p:spPr>
        <p:txBody>
          <a:bodyPr>
            <a:normAutofit fontScale="85000" lnSpcReduction="20000"/>
          </a:bodyPr>
          <a:lstStyle/>
          <a:p>
            <a:pPr marL="0" indent="0">
              <a:buNone/>
            </a:pPr>
            <a:r>
              <a:rPr lang="fi-FI" b="1" dirty="0"/>
              <a:t>Tiedosta, että</a:t>
            </a:r>
          </a:p>
          <a:p>
            <a:r>
              <a:rPr lang="fi-FI" dirty="0"/>
              <a:t>Koko maailma on täynnä matematiikkaa</a:t>
            </a:r>
          </a:p>
          <a:p>
            <a:r>
              <a:rPr lang="fi-FI" dirty="0"/>
              <a:t>Matematiikka ja äidinkieli käyvät käsi kädessä, pohdinnat/keskustelut/ratkaisujen löytäminen</a:t>
            </a:r>
          </a:p>
          <a:p>
            <a:r>
              <a:rPr lang="fi-FI" dirty="0"/>
              <a:t>Matemaattisia valmiuksia </a:t>
            </a:r>
            <a:r>
              <a:rPr lang="fi-FI"/>
              <a:t>kannattaa harjaannuttaa toiminnallisesti</a:t>
            </a:r>
            <a:r>
              <a:rPr lang="fi-FI" dirty="0"/>
              <a:t>, liikkuen, omalla keholla kokeillen</a:t>
            </a:r>
          </a:p>
          <a:p>
            <a:pPr marL="0" indent="0">
              <a:buNone/>
            </a:pPr>
            <a:r>
              <a:rPr lang="fi-FI" b="1" dirty="0"/>
              <a:t>Tunnista, että</a:t>
            </a:r>
          </a:p>
          <a:p>
            <a:r>
              <a:rPr lang="fi-FI" dirty="0"/>
              <a:t>Lapsi tekee matemaattisia havaintoja päivittäin</a:t>
            </a:r>
          </a:p>
          <a:p>
            <a:pPr marL="0" indent="0">
              <a:buNone/>
            </a:pPr>
            <a:r>
              <a:rPr lang="fi-FI" b="1" dirty="0"/>
              <a:t>Tue</a:t>
            </a:r>
          </a:p>
          <a:p>
            <a:r>
              <a:rPr lang="fi-FI" dirty="0"/>
              <a:t>Toiminnallisesti ja leikin avulla matemaattisten taitojen harjaannuttamista </a:t>
            </a:r>
          </a:p>
          <a:p>
            <a:r>
              <a:rPr lang="fi-FI" dirty="0"/>
              <a:t>Matemaattisia taitoja arjen tilanteissa päivittäin</a:t>
            </a:r>
          </a:p>
          <a:p>
            <a:pPr marL="0" indent="0">
              <a:buNone/>
            </a:pPr>
            <a:r>
              <a:rPr lang="fi-FI" b="1" dirty="0"/>
              <a:t>Materiaaleja</a:t>
            </a:r>
          </a:p>
          <a:p>
            <a:r>
              <a:rPr lang="fi-FI" dirty="0" err="1"/>
              <a:t>Varga-Nemenyi</a:t>
            </a:r>
            <a:r>
              <a:rPr lang="fi-FI" dirty="0"/>
              <a:t>, toiminnallista matematiikkaa</a:t>
            </a:r>
          </a:p>
          <a:p>
            <a:r>
              <a:rPr lang="fi-FI" dirty="0"/>
              <a:t>Sovelluksia: Ekapeli matikka, Matikkakunkku, Lolan matikkajuna, Matikasta moneksi/Heureka</a:t>
            </a:r>
          </a:p>
          <a:p>
            <a:pPr marL="0" indent="0">
              <a:buNone/>
            </a:pPr>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31</a:t>
            </a:fld>
            <a:endParaRPr lang="en-US" dirty="0"/>
          </a:p>
        </p:txBody>
      </p:sp>
    </p:spTree>
    <p:extLst>
      <p:ext uri="{BB962C8B-B14F-4D97-AF65-F5344CB8AC3E}">
        <p14:creationId xmlns:p14="http://schemas.microsoft.com/office/powerpoint/2010/main" val="2727843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a:solidFill>
                  <a:srgbClr val="C00000"/>
                </a:solidFill>
              </a:rPr>
              <a:t>Matemaattiset </a:t>
            </a:r>
            <a:r>
              <a:rPr lang="fi-FI" dirty="0" smtClean="0">
                <a:solidFill>
                  <a:srgbClr val="C00000"/>
                </a:solidFill>
              </a:rPr>
              <a:t>valmiudet</a:t>
            </a:r>
            <a:endParaRPr lang="fi-FI" dirty="0"/>
          </a:p>
        </p:txBody>
      </p:sp>
      <p:sp>
        <p:nvSpPr>
          <p:cNvPr id="3" name="Sisällön paikkamerkki 2"/>
          <p:cNvSpPr>
            <a:spLocks noGrp="1"/>
          </p:cNvSpPr>
          <p:nvPr>
            <p:ph idx="1"/>
          </p:nvPr>
        </p:nvSpPr>
        <p:spPr/>
        <p:txBody>
          <a:bodyPr/>
          <a:lstStyle/>
          <a:p>
            <a:pPr marL="0" indent="0">
              <a:buNone/>
            </a:pPr>
            <a:r>
              <a:rPr lang="fi-FI" b="1" dirty="0"/>
              <a:t>Esikouluiässä hahmottamisen vaikeudet voivat näkyä mm.</a:t>
            </a:r>
          </a:p>
          <a:p>
            <a:r>
              <a:rPr lang="fi-FI" dirty="0"/>
              <a:t>Motorisina vaikeuksina</a:t>
            </a:r>
          </a:p>
          <a:p>
            <a:r>
              <a:rPr lang="fi-FI" dirty="0"/>
              <a:t>Kädentaitojen pulmina</a:t>
            </a:r>
          </a:p>
          <a:p>
            <a:r>
              <a:rPr lang="fi-FI" dirty="0"/>
              <a:t>Lukumääräkäsitteen pulmina</a:t>
            </a:r>
          </a:p>
          <a:p>
            <a:r>
              <a:rPr lang="fi-FI" dirty="0"/>
              <a:t>Lukusuunnan oppimisessa</a:t>
            </a:r>
          </a:p>
          <a:p>
            <a:r>
              <a:rPr lang="fi-FI" dirty="0"/>
              <a:t>Kirjainten muotojen tuottamisessa</a:t>
            </a:r>
          </a:p>
          <a:p>
            <a:r>
              <a:rPr lang="fi-FI" dirty="0"/>
              <a:t>Suuntien hahmottamisessa</a:t>
            </a:r>
          </a:p>
          <a:p>
            <a:r>
              <a:rPr lang="fi-FI" dirty="0"/>
              <a:t>Käyttäytymisessä </a:t>
            </a:r>
          </a:p>
          <a:p>
            <a:pPr marL="0" indent="0">
              <a:buNone/>
            </a:pPr>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smtClean="0"/>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32</a:t>
            </a:fld>
            <a:endParaRPr lang="en-US" dirty="0"/>
          </a:p>
        </p:txBody>
      </p:sp>
      <p:pic>
        <p:nvPicPr>
          <p:cNvPr id="7170" name="Picture 2" descr="Aiheeseen liittyvÃ¤ ku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205" y="2907804"/>
            <a:ext cx="3319145" cy="256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47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Esiopetus</a:t>
            </a:r>
          </a:p>
        </p:txBody>
      </p:sp>
      <p:sp>
        <p:nvSpPr>
          <p:cNvPr id="3" name="Sisällön paikkamerkki 2"/>
          <p:cNvSpPr>
            <a:spLocks noGrp="1"/>
          </p:cNvSpPr>
          <p:nvPr>
            <p:ph idx="1"/>
          </p:nvPr>
        </p:nvSpPr>
        <p:spPr/>
        <p:txBody>
          <a:bodyPr>
            <a:normAutofit/>
          </a:bodyPr>
          <a:lstStyle/>
          <a:p>
            <a:r>
              <a:rPr lang="fi-FI"/>
              <a:t>Arviointimenetelmien </a:t>
            </a:r>
            <a:r>
              <a:rPr lang="fi-FI" dirty="0"/>
              <a:t>käyttäminen näyttäisi painottuvan etenkin esiopetukseen. Aineistosta nousi vahva toive arviointimenetelmien yhtenäistämisestä ja selkeyttämisestä. </a:t>
            </a:r>
          </a:p>
          <a:p>
            <a:r>
              <a:rPr lang="fi-FI" dirty="0"/>
              <a:t>Osa-alueet, joita ryhmissä eniten arvioidaan: kielen kehitys, matemaattiset valmiudet, </a:t>
            </a:r>
            <a:r>
              <a:rPr lang="fi-FI" dirty="0" err="1"/>
              <a:t>sosiaalis</a:t>
            </a:r>
            <a:r>
              <a:rPr lang="fi-FI" dirty="0"/>
              <a:t>-emotionaaliset taidot sekä motoriset taidot. </a:t>
            </a:r>
          </a:p>
          <a:p>
            <a:r>
              <a:rPr lang="fi-FI" i="1" dirty="0"/>
              <a:t>Tulosten pohjalta työstettiin:</a:t>
            </a:r>
          </a:p>
          <a:p>
            <a:pPr lvl="1">
              <a:buFont typeface="Wingdings" panose="05000000000000000000" pitchFamily="2" charset="2"/>
              <a:buChar char="Ø"/>
            </a:pPr>
            <a:r>
              <a:rPr lang="fi-FI" dirty="0"/>
              <a:t>Tsekkauslistat havainnoinnin tueksi em. osa-alueista</a:t>
            </a:r>
          </a:p>
          <a:p>
            <a:pPr lvl="1">
              <a:buFont typeface="Wingdings" panose="05000000000000000000" pitchFamily="2" charset="2"/>
              <a:buChar char="Ø"/>
            </a:pPr>
            <a:r>
              <a:rPr lang="fi-FI" dirty="0"/>
              <a:t>Työkaluja lapsen itsearvioinnin toteuttamiseen ja tukemiseen</a:t>
            </a:r>
          </a:p>
          <a:p>
            <a:pPr lvl="1">
              <a:buFont typeface="Wingdings" panose="05000000000000000000" pitchFamily="2" charset="2"/>
              <a:buChar char="Ø"/>
            </a:pPr>
            <a:r>
              <a:rPr lang="fi-FI" dirty="0"/>
              <a:t>Eskarin vuosikello tuen prosessien kannalta</a:t>
            </a:r>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4</a:t>
            </a:fld>
            <a:endParaRPr lang="en-US" dirty="0"/>
          </a:p>
        </p:txBody>
      </p:sp>
    </p:spTree>
    <p:extLst>
      <p:ext uri="{BB962C8B-B14F-4D97-AF65-F5344CB8AC3E}">
        <p14:creationId xmlns:p14="http://schemas.microsoft.com/office/powerpoint/2010/main" val="183037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sz="half" idx="1"/>
          </p:nvPr>
        </p:nvSpPr>
        <p:spPr/>
        <p:txBody>
          <a:bodyPr>
            <a:normAutofit fontScale="92500" lnSpcReduction="10000"/>
          </a:bodyPr>
          <a:lstStyle/>
          <a:p>
            <a:r>
              <a:rPr lang="fi-FI" sz="1900" dirty="0"/>
              <a:t>KPT</a:t>
            </a:r>
          </a:p>
          <a:p>
            <a:r>
              <a:rPr lang="fi-FI" sz="1900" dirty="0"/>
              <a:t>Matemaattisten ja kielellisten taitojen kartoitukset</a:t>
            </a:r>
          </a:p>
          <a:p>
            <a:r>
              <a:rPr lang="fi-FI" sz="1900" dirty="0"/>
              <a:t>Pikkumetsän alkukartoitus (kielelliset ja matemaattiset valmiudet)</a:t>
            </a:r>
          </a:p>
          <a:p>
            <a:r>
              <a:rPr lang="fi-FI" sz="1900" b="1" dirty="0" err="1"/>
              <a:t>Lukimat</a:t>
            </a:r>
            <a:endParaRPr lang="fi-FI" sz="1900" b="1" dirty="0"/>
          </a:p>
          <a:p>
            <a:r>
              <a:rPr lang="fi-FI" sz="1900" dirty="0"/>
              <a:t>Alkupolkumittaus</a:t>
            </a:r>
          </a:p>
          <a:p>
            <a:r>
              <a:rPr lang="fi-FI" sz="1900" dirty="0"/>
              <a:t>APM-motoriikka testi</a:t>
            </a:r>
          </a:p>
          <a:p>
            <a:r>
              <a:rPr lang="fi-FI" sz="1900" dirty="0" err="1"/>
              <a:t>Boehm</a:t>
            </a:r>
            <a:endParaRPr lang="fi-FI" sz="1900" dirty="0"/>
          </a:p>
          <a:p>
            <a:r>
              <a:rPr lang="fi-FI" sz="1900" dirty="0" err="1"/>
              <a:t>Mavalka</a:t>
            </a:r>
            <a:endParaRPr lang="fi-FI" sz="1900" dirty="0"/>
          </a:p>
          <a:p>
            <a:r>
              <a:rPr lang="fi-FI" sz="1900" dirty="0"/>
              <a:t>Makeko 1 ja 2</a:t>
            </a:r>
          </a:p>
          <a:p>
            <a:r>
              <a:rPr lang="fi-FI" sz="1900" dirty="0"/>
              <a:t>Kummi 3 tarvittaessa</a:t>
            </a:r>
          </a:p>
          <a:p>
            <a:pPr marL="0" indent="0">
              <a:buNone/>
            </a:pPr>
            <a:endParaRPr lang="fi-FI" dirty="0"/>
          </a:p>
        </p:txBody>
      </p:sp>
      <p:sp>
        <p:nvSpPr>
          <p:cNvPr id="3" name="Sisällön paikkamerkki 2"/>
          <p:cNvSpPr>
            <a:spLocks noGrp="1"/>
          </p:cNvSpPr>
          <p:nvPr>
            <p:ph sz="half" idx="2"/>
          </p:nvPr>
        </p:nvSpPr>
        <p:spPr/>
        <p:txBody>
          <a:bodyPr>
            <a:normAutofit fontScale="62500" lnSpcReduction="20000"/>
          </a:bodyPr>
          <a:lstStyle/>
          <a:p>
            <a:r>
              <a:rPr lang="fi-FI" sz="2900" dirty="0"/>
              <a:t>Lukukäsite testi tarvittaessa</a:t>
            </a:r>
          </a:p>
          <a:p>
            <a:r>
              <a:rPr lang="fi-FI" sz="2900" dirty="0"/>
              <a:t>Eskarin arki havainnointi ja tehtävälomake</a:t>
            </a:r>
          </a:p>
          <a:p>
            <a:r>
              <a:rPr lang="fi-FI" sz="2900" dirty="0"/>
              <a:t>Riimi- ja alkuäänne paperitehtäviä</a:t>
            </a:r>
          </a:p>
          <a:p>
            <a:r>
              <a:rPr lang="fi-FI" sz="2900" dirty="0" err="1"/>
              <a:t>Frosting</a:t>
            </a:r>
            <a:r>
              <a:rPr lang="fi-FI" sz="2900" dirty="0"/>
              <a:t> visuaalisen hahmottamisen testi</a:t>
            </a:r>
          </a:p>
          <a:p>
            <a:r>
              <a:rPr lang="fi-FI" sz="2900" dirty="0"/>
              <a:t>Lapsi haastattelut ja havainnoinnit</a:t>
            </a:r>
          </a:p>
          <a:p>
            <a:r>
              <a:rPr lang="fi-FI" sz="2900" dirty="0"/>
              <a:t>Erilaiset piirrostarkkailutestit</a:t>
            </a:r>
          </a:p>
          <a:p>
            <a:r>
              <a:rPr lang="fi-FI" sz="2900" dirty="0" err="1"/>
              <a:t>Inno</a:t>
            </a:r>
            <a:r>
              <a:rPr lang="fi-FI" sz="2900" dirty="0"/>
              <a:t> norsun </a:t>
            </a:r>
            <a:r>
              <a:rPr lang="fi-FI" sz="2900" dirty="0" err="1"/>
              <a:t>tsekkilista</a:t>
            </a:r>
            <a:endParaRPr lang="fi-FI" sz="2900" dirty="0"/>
          </a:p>
          <a:p>
            <a:r>
              <a:rPr lang="fi-FI" sz="2900" dirty="0"/>
              <a:t>Liikuntatarkkailutesti</a:t>
            </a:r>
          </a:p>
          <a:p>
            <a:r>
              <a:rPr lang="fi-FI" sz="2900" dirty="0" err="1"/>
              <a:t>Roihusen</a:t>
            </a:r>
            <a:r>
              <a:rPr lang="fi-FI" sz="2900" dirty="0"/>
              <a:t> perheen kehityksen materiaali</a:t>
            </a:r>
          </a:p>
          <a:p>
            <a:r>
              <a:rPr lang="fi-FI" sz="2900" dirty="0"/>
              <a:t>Eskareiden itsearviointia (Pilkkeen oma)</a:t>
            </a:r>
          </a:p>
          <a:p>
            <a:pPr marL="0" indent="0">
              <a:buNone/>
            </a:pPr>
            <a:endParaRPr lang="fi-FI" dirty="0"/>
          </a:p>
        </p:txBody>
      </p:sp>
      <p:sp>
        <p:nvSpPr>
          <p:cNvPr id="4" name="Päivämäärän paikkamerkki 3"/>
          <p:cNvSpPr>
            <a:spLocks noGrp="1"/>
          </p:cNvSpPr>
          <p:nvPr>
            <p:ph type="dt" sz="half" idx="10"/>
          </p:nvPr>
        </p:nvSpPr>
        <p:spPr/>
        <p:txBody>
          <a:bodyPr/>
          <a:lstStyle/>
          <a:p>
            <a:fld id="{88541BEB-6518-48E7-9BCB-1E25842BB335}" type="datetime3">
              <a:rPr lang="fi-FI" smtClean="0"/>
              <a:t>3/10/19</a:t>
            </a:fld>
            <a:endParaRPr lang="en-US" dirty="0"/>
          </a:p>
        </p:txBody>
      </p:sp>
      <p:sp>
        <p:nvSpPr>
          <p:cNvPr id="5" name="Dian numeron paikkamerkki 4"/>
          <p:cNvSpPr>
            <a:spLocks noGrp="1"/>
          </p:cNvSpPr>
          <p:nvPr>
            <p:ph type="sldNum" sz="quarter" idx="12"/>
          </p:nvPr>
        </p:nvSpPr>
        <p:spPr/>
        <p:txBody>
          <a:bodyPr/>
          <a:lstStyle/>
          <a:p>
            <a:fld id="{C9E47A55-AE69-734A-B790-067F6D532BFF}" type="slidenum">
              <a:rPr lang="en-US" smtClean="0"/>
              <a:pPr/>
              <a:t>5</a:t>
            </a:fld>
            <a:endParaRPr lang="en-US" dirty="0"/>
          </a:p>
        </p:txBody>
      </p:sp>
      <p:sp>
        <p:nvSpPr>
          <p:cNvPr id="6" name="Otsikko 5"/>
          <p:cNvSpPr>
            <a:spLocks noGrp="1"/>
          </p:cNvSpPr>
          <p:nvPr>
            <p:ph type="title"/>
          </p:nvPr>
        </p:nvSpPr>
        <p:spPr/>
        <p:txBody>
          <a:bodyPr>
            <a:normAutofit fontScale="90000"/>
          </a:bodyPr>
          <a:lstStyle/>
          <a:p>
            <a:r>
              <a:rPr lang="fi-FI" dirty="0"/>
              <a:t>Mitä arviointeja/testejä käytät työssäsi aktiivisesti esiopetuksessa? Kyselyn tulokset</a:t>
            </a:r>
          </a:p>
        </p:txBody>
      </p:sp>
      <p:sp>
        <p:nvSpPr>
          <p:cNvPr id="7" name="Alatunnisteen paikkamerkki 6"/>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Tree>
    <p:extLst>
      <p:ext uri="{BB962C8B-B14F-4D97-AF65-F5344CB8AC3E}">
        <p14:creationId xmlns:p14="http://schemas.microsoft.com/office/powerpoint/2010/main" val="207009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Kuinka paljon erilaisia kartoituksia, mittauksia, testejä tarvitaan esiopetuksessa?</a:t>
            </a:r>
          </a:p>
        </p:txBody>
      </p:sp>
      <p:sp>
        <p:nvSpPr>
          <p:cNvPr id="3" name="Sisällön paikkamerkki 2"/>
          <p:cNvSpPr>
            <a:spLocks noGrp="1"/>
          </p:cNvSpPr>
          <p:nvPr>
            <p:ph idx="1"/>
          </p:nvPr>
        </p:nvSpPr>
        <p:spPr/>
        <p:txBody>
          <a:bodyPr>
            <a:normAutofit fontScale="92500"/>
          </a:bodyPr>
          <a:lstStyle/>
          <a:p>
            <a:r>
              <a:rPr lang="fi-FI" dirty="0"/>
              <a:t>Tulosten mukaan yleisimmät koko ryhmälle tehtävät testit olivat: KPT, </a:t>
            </a:r>
            <a:r>
              <a:rPr lang="fi-FI" dirty="0" err="1"/>
              <a:t>Boehm</a:t>
            </a:r>
            <a:r>
              <a:rPr lang="fi-FI" dirty="0"/>
              <a:t>, </a:t>
            </a:r>
            <a:r>
              <a:rPr lang="fi-FI" dirty="0" err="1"/>
              <a:t>Mavalka</a:t>
            </a:r>
            <a:r>
              <a:rPr lang="fi-FI" dirty="0"/>
              <a:t>, Makeko 1 ja 2, </a:t>
            </a:r>
            <a:r>
              <a:rPr lang="fi-FI" dirty="0" err="1"/>
              <a:t>lukimat</a:t>
            </a:r>
            <a:r>
              <a:rPr lang="fi-FI" dirty="0"/>
              <a:t> ja Kummi 3. </a:t>
            </a:r>
          </a:p>
          <a:p>
            <a:r>
              <a:rPr lang="fi-FI" dirty="0"/>
              <a:t>Miltä testitilanne tuntuu lapsesta?</a:t>
            </a:r>
          </a:p>
          <a:p>
            <a:r>
              <a:rPr lang="fi-FI" dirty="0"/>
              <a:t>Saadaanko kaikkien lasten osaaminen selville kynällä ja paperilla?</a:t>
            </a:r>
          </a:p>
          <a:p>
            <a:r>
              <a:rPr lang="fi-FI" dirty="0"/>
              <a:t>Voiko lähtötason kartoitusta tehdä muulla tavoin, kuin kynällä ja paperilla tehtävillä testeillä?</a:t>
            </a:r>
          </a:p>
          <a:p>
            <a:r>
              <a:rPr lang="fi-FI" dirty="0"/>
              <a:t>Osaammeko tulkita testien tuomia tuloksia, pisteytystä ja suunnitella toimintaa saatujen tulosten pohjalta?</a:t>
            </a:r>
          </a:p>
          <a:p>
            <a:r>
              <a:rPr lang="fi-FI" dirty="0"/>
              <a:t>Sopivatko testit nykypäivän mittareiksi?</a:t>
            </a:r>
          </a:p>
          <a:p>
            <a:r>
              <a:rPr lang="fi-FI" dirty="0"/>
              <a:t>Luotatko omaan pedagogiseen arvioosi, arjen havainnointiin?</a:t>
            </a:r>
          </a:p>
          <a:p>
            <a:r>
              <a:rPr lang="fi-FI" dirty="0"/>
              <a:t>Esiopetusta linjaavissa asiakirjoissa ei mainita lapsikohtaisten testien tekemistä osana esiopetusta</a:t>
            </a:r>
          </a:p>
          <a:p>
            <a:pPr marL="0" indent="0">
              <a:buNone/>
            </a:pPr>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6</a:t>
            </a:fld>
            <a:endParaRPr lang="en-US" dirty="0"/>
          </a:p>
        </p:txBody>
      </p:sp>
    </p:spTree>
    <p:extLst>
      <p:ext uri="{BB962C8B-B14F-4D97-AF65-F5344CB8AC3E}">
        <p14:creationId xmlns:p14="http://schemas.microsoft.com/office/powerpoint/2010/main" val="26472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LuKiMat</a:t>
            </a:r>
            <a:r>
              <a:rPr lang="fi-FI" dirty="0"/>
              <a:t> materiaali</a:t>
            </a:r>
          </a:p>
        </p:txBody>
      </p:sp>
      <p:sp>
        <p:nvSpPr>
          <p:cNvPr id="3" name="Sisällön paikkamerkki 2"/>
          <p:cNvSpPr>
            <a:spLocks noGrp="1"/>
          </p:cNvSpPr>
          <p:nvPr>
            <p:ph idx="1"/>
          </p:nvPr>
        </p:nvSpPr>
        <p:spPr/>
        <p:txBody>
          <a:bodyPr>
            <a:normAutofit fontScale="92500"/>
          </a:bodyPr>
          <a:lstStyle/>
          <a:p>
            <a:r>
              <a:rPr lang="fi-FI" dirty="0"/>
              <a:t>Arviointityöryhmä on valinnut </a:t>
            </a:r>
            <a:r>
              <a:rPr lang="fi-FI" dirty="0" err="1"/>
              <a:t>LuKiMat</a:t>
            </a:r>
            <a:r>
              <a:rPr lang="fi-FI" dirty="0"/>
              <a:t> materiaalin (Niilo Mäki Instituutti, 2011) käytettäväksi esiopetusryhmissä lähtötason kartoittamiseen</a:t>
            </a:r>
          </a:p>
          <a:p>
            <a:r>
              <a:rPr lang="fi-FI" dirty="0" err="1"/>
              <a:t>Lukimat</a:t>
            </a:r>
            <a:r>
              <a:rPr lang="fi-FI" dirty="0"/>
              <a:t> mittaa lapsen matemaattisia valmiuksia, mutta sen avulla saadaan kartoitettua myös käsitteitä sekä ohjeen ymmärtämistä</a:t>
            </a:r>
          </a:p>
          <a:p>
            <a:r>
              <a:rPr lang="fi-FI" dirty="0" err="1"/>
              <a:t>Veot</a:t>
            </a:r>
            <a:r>
              <a:rPr lang="fi-FI" dirty="0"/>
              <a:t> ohjeistavat </a:t>
            </a:r>
            <a:r>
              <a:rPr lang="fi-FI" dirty="0" err="1"/>
              <a:t>Lukimat</a:t>
            </a:r>
            <a:r>
              <a:rPr lang="fi-FI" dirty="0"/>
              <a:t> materiaalin käytön esiopetusryhmiin</a:t>
            </a:r>
          </a:p>
          <a:p>
            <a:r>
              <a:rPr lang="fi-FI" dirty="0" err="1"/>
              <a:t>Lukimat</a:t>
            </a:r>
            <a:r>
              <a:rPr lang="fi-FI" dirty="0"/>
              <a:t> tehdään kaikille, mutta harkinnanvaraisesti lapsen kokonaistilanne huomioon ottaen (esim. lapsella, jonka tilanne on jo arvioitu asiantuntijoiden ja hoitavan tahon toimesta, ei </a:t>
            </a:r>
            <a:r>
              <a:rPr lang="fi-FI" dirty="0" err="1"/>
              <a:t>LuKiMat</a:t>
            </a:r>
            <a:r>
              <a:rPr lang="fi-FI" dirty="0"/>
              <a:t> materiaalia käytetä)</a:t>
            </a:r>
          </a:p>
          <a:p>
            <a:r>
              <a:rPr lang="fi-FI" dirty="0"/>
              <a:t>Tarkoituksena on jatkossa tehdä muita testejä  harkinnanvaraisesti yhteistyössä </a:t>
            </a:r>
            <a:r>
              <a:rPr lang="fi-FI" dirty="0" err="1"/>
              <a:t>veojen</a:t>
            </a:r>
            <a:r>
              <a:rPr lang="fi-FI" dirty="0"/>
              <a:t> ja muiden osapuolten kanssa</a:t>
            </a:r>
          </a:p>
          <a:p>
            <a:r>
              <a:rPr lang="fi-FI" dirty="0" err="1"/>
              <a:t>Veoilla</a:t>
            </a:r>
            <a:r>
              <a:rPr lang="fi-FI" dirty="0"/>
              <a:t> on yhtenäinen lista muista käytettävistä arviointimenetelmistä</a:t>
            </a:r>
          </a:p>
          <a:p>
            <a:endParaRPr lang="fi-FI" dirty="0"/>
          </a:p>
          <a:p>
            <a:endParaRPr lang="fi-FI" dirty="0"/>
          </a:p>
        </p:txBody>
      </p:sp>
      <p:sp>
        <p:nvSpPr>
          <p:cNvPr id="4" name="Päivämäärän paikkamerkki 3"/>
          <p:cNvSpPr>
            <a:spLocks noGrp="1"/>
          </p:cNvSpPr>
          <p:nvPr>
            <p:ph type="dt" sz="half" idx="10"/>
          </p:nvPr>
        </p:nvSpPr>
        <p:spPr/>
        <p:txBody>
          <a:bodyPr/>
          <a:lstStyle/>
          <a:p>
            <a:fld id="{497B0C51-01B1-43BB-8AB8-BBB9C1BBDFB6}" type="datetime3">
              <a:rPr lang="fi-FI" smtClean="0"/>
              <a:t>3/10/19</a:t>
            </a:fld>
            <a:endParaRPr lang="en-US" dirty="0"/>
          </a:p>
        </p:txBody>
      </p:sp>
      <p:sp>
        <p:nvSpPr>
          <p:cNvPr id="5" name="Alatunnisteen paikkamerkki 4"/>
          <p:cNvSpPr>
            <a:spLocks noGrp="1"/>
          </p:cNvSpPr>
          <p:nvPr>
            <p:ph type="ftr" sz="quarter" idx="11"/>
          </p:nvPr>
        </p:nvSpPr>
        <p:spPr/>
        <p:txBody>
          <a:bodyPr/>
          <a:lstStyle/>
          <a:p>
            <a:r>
              <a:rPr lang="fi-FI"/>
              <a:t>Pedagogisuuteen perustuva - Vanhemmuutta vaaliva - Lasta liikuttava- Luontoa lähestyvä - Kulttuuriin kutsuva</a:t>
            </a:r>
            <a:endParaRPr lang="en-US" dirty="0"/>
          </a:p>
        </p:txBody>
      </p:sp>
      <p:sp>
        <p:nvSpPr>
          <p:cNvPr id="6" name="Dian numeron paikkamerkki 5"/>
          <p:cNvSpPr>
            <a:spLocks noGrp="1"/>
          </p:cNvSpPr>
          <p:nvPr>
            <p:ph type="sldNum" sz="quarter" idx="12"/>
          </p:nvPr>
        </p:nvSpPr>
        <p:spPr/>
        <p:txBody>
          <a:bodyPr/>
          <a:lstStyle/>
          <a:p>
            <a:fld id="{C9E47A55-AE69-734A-B790-067F6D532BFF}" type="slidenum">
              <a:rPr lang="en-US" smtClean="0"/>
              <a:pPr/>
              <a:t>7</a:t>
            </a:fld>
            <a:endParaRPr lang="en-US" dirty="0"/>
          </a:p>
        </p:txBody>
      </p:sp>
    </p:spTree>
    <p:extLst>
      <p:ext uri="{BB962C8B-B14F-4D97-AF65-F5344CB8AC3E}">
        <p14:creationId xmlns:p14="http://schemas.microsoft.com/office/powerpoint/2010/main" val="349961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79690" y="-144325"/>
            <a:ext cx="7886700" cy="1325563"/>
          </a:xfrm>
        </p:spPr>
        <p:txBody>
          <a:bodyPr/>
          <a:lstStyle/>
          <a:p>
            <a:pPr algn="ctr"/>
            <a:r>
              <a:rPr lang="fi-FI" dirty="0"/>
              <a:t>Lapsikohtaisen tiedonkeruun kolmio</a:t>
            </a:r>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2176600165"/>
              </p:ext>
            </p:extLst>
          </p:nvPr>
        </p:nvGraphicFramePr>
        <p:xfrm>
          <a:off x="1072788" y="1410789"/>
          <a:ext cx="7091498" cy="4271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804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a:t>Esimerkkijako arvioinnin menetelmistä ja välineistä esiopetuksessa Niilo Mäki Instituutin mukaisesti</a:t>
            </a:r>
          </a:p>
        </p:txBody>
      </p:sp>
      <p:sp>
        <p:nvSpPr>
          <p:cNvPr id="3" name="Sisällön paikkamerkki 2"/>
          <p:cNvSpPr>
            <a:spLocks noGrp="1"/>
          </p:cNvSpPr>
          <p:nvPr>
            <p:ph idx="1"/>
          </p:nvPr>
        </p:nvSpPr>
        <p:spPr/>
        <p:txBody>
          <a:bodyPr>
            <a:normAutofit fontScale="92500" lnSpcReduction="10000"/>
          </a:bodyPr>
          <a:lstStyle/>
          <a:p>
            <a:r>
              <a:rPr lang="fi-FI" dirty="0"/>
              <a:t>Arviointiin on tarjolla erilaisia menetelmiä, joiden etujen ja rajoitusten tunteminen auttaa pohdittaessa mitä arviointimenetelmiä kannattaisi käyttää, minkälaista tietoa eri menetelmät antavat ja mitä niistä on pääteltävissä. Arvioinnit voidaan jakaa kolmeen ryhmään: opetussuunnitelmapohjaiset arvioinnit, laadulliset arvioinnit, testiarvioinnit.</a:t>
            </a:r>
          </a:p>
          <a:p>
            <a:pPr lvl="1"/>
            <a:r>
              <a:rPr lang="fi-FI" dirty="0"/>
              <a:t>Opetussuunnitelmaan pohjautuvilla välineillä arvioidaan sitä, kuinka hyvin lapsi hallitsee ne taidot, mitkä opetussuunnitelmassa on määritetty. </a:t>
            </a:r>
          </a:p>
          <a:p>
            <a:pPr lvl="1"/>
            <a:r>
              <a:rPr lang="fi-FI" dirty="0"/>
              <a:t>Laadullinen arviointi puolestaan on esimerkiksi havainnointia lapsen oppimisesta ja kehityksestä. Sillä pyritään täydentämään määrällistä arviointia, kuten erilaisista testeistä ja kokeista saatavaa tietoa.</a:t>
            </a:r>
          </a:p>
          <a:p>
            <a:pPr lvl="1"/>
            <a:r>
              <a:rPr lang="fi-FI" dirty="0"/>
              <a:t>Testiarvioinnit ovat useimmiten luonteeltaan määrällisiä eli niissä arvioidaan kuinka monta osiota oppilas saa oikein tietystä tehtäväkokonaisuudesta. Usein tehtävän suorittamiseen käytettävissä oleva aika on rajattu. Oppilaan saamaa tulosta tarkastellaan suhteessa vertailuaineiston tuloksiin. Vertailuaineiston tulee olla riittävän suuri ja edustava, jotta tulosten suhteuttamista siihen voidaan pitää luotettavana.</a:t>
            </a:r>
          </a:p>
        </p:txBody>
      </p:sp>
    </p:spTree>
    <p:extLst>
      <p:ext uri="{BB962C8B-B14F-4D97-AF65-F5344CB8AC3E}">
        <p14:creationId xmlns:p14="http://schemas.microsoft.com/office/powerpoint/2010/main" val="2108005106"/>
      </p:ext>
    </p:extLst>
  </p:cSld>
  <p:clrMapOvr>
    <a:masterClrMapping/>
  </p:clrMapOvr>
</p:sld>
</file>

<file path=ppt/theme/theme1.xml><?xml version="1.0" encoding="utf-8"?>
<a:theme xmlns:a="http://schemas.openxmlformats.org/drawingml/2006/main" name="kvl-varhaiskasvatus_Theme1">
  <a:themeElements>
    <a:clrScheme name="KVL varhaiskasvatus">
      <a:dk1>
        <a:srgbClr val="1C2853"/>
      </a:dk1>
      <a:lt1>
        <a:srgbClr val="FFFFFF"/>
      </a:lt1>
      <a:dk2>
        <a:srgbClr val="000000"/>
      </a:dk2>
      <a:lt2>
        <a:srgbClr val="DADADA"/>
      </a:lt2>
      <a:accent1>
        <a:srgbClr val="161D41"/>
      </a:accent1>
      <a:accent2>
        <a:srgbClr val="FF7800"/>
      </a:accent2>
      <a:accent3>
        <a:srgbClr val="FB59BE"/>
      </a:accent3>
      <a:accent4>
        <a:srgbClr val="FFD300"/>
      </a:accent4>
      <a:accent5>
        <a:srgbClr val="3FBBCE"/>
      </a:accent5>
      <a:accent6>
        <a:srgbClr val="00D700"/>
      </a:accent6>
      <a:hlink>
        <a:srgbClr val="3FBBCE"/>
      </a:hlink>
      <a:folHlink>
        <a:srgbClr val="161D4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vl_varhaiskasvatus_ppt_KEVYT_BUMPOSOFT.pptx" id="{7C33A07A-4FF3-4165-B912-861F6868F6ED}" vid="{C7E21D1D-F287-4A91-8E4C-E75048CDAB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kvl_varhaiskasvatus_ppt_KEVYT_BUMPOSOFT</Template>
  <TotalTime>1206</TotalTime>
  <Words>2742</Words>
  <Application>Microsoft Office PowerPoint</Application>
  <PresentationFormat>Näytössä katseltava diaesitys (4:3)</PresentationFormat>
  <Paragraphs>406</Paragraphs>
  <Slides>32</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32</vt:i4>
      </vt:variant>
    </vt:vector>
  </HeadingPairs>
  <TitlesOfParts>
    <vt:vector size="40" baseType="lpstr">
      <vt:lpstr>.AppleSystemUIFont</vt:lpstr>
      <vt:lpstr>Arial</vt:lpstr>
      <vt:lpstr>Arial Rounded MT Bold</vt:lpstr>
      <vt:lpstr>Bumpo Soft</vt:lpstr>
      <vt:lpstr>Calibri</vt:lpstr>
      <vt:lpstr>Times New Roman</vt:lpstr>
      <vt:lpstr>Wingdings</vt:lpstr>
      <vt:lpstr>kvl-varhaiskasvatus_Theme1</vt:lpstr>
      <vt:lpstr>Lapsikohtainen  havainnointi ja tiedonkeruu esiopetuksessa</vt:lpstr>
      <vt:lpstr>Tavoitteena </vt:lpstr>
      <vt:lpstr>Kysely testaus- ja arviointimenetelmistä</vt:lpstr>
      <vt:lpstr>Esiopetus</vt:lpstr>
      <vt:lpstr>Mitä arviointeja/testejä käytät työssäsi aktiivisesti esiopetuksessa? Kyselyn tulokset</vt:lpstr>
      <vt:lpstr>Kuinka paljon erilaisia kartoituksia, mittauksia, testejä tarvitaan esiopetuksessa?</vt:lpstr>
      <vt:lpstr>LuKiMat materiaali</vt:lpstr>
      <vt:lpstr>Lapsikohtaisen tiedonkeruun kolmio</vt:lpstr>
      <vt:lpstr>Esimerkkijako arvioinnin menetelmistä ja välineistä esiopetuksessa Niilo Mäki Instituutin mukaisesti</vt:lpstr>
      <vt:lpstr>Esiopetusta säätelevät asiakirjat ja säädökset</vt:lpstr>
      <vt:lpstr>Arviointi opetuksen ja oppimisen tukena (ESIOPETUKSEN OPETUSSUUNNITELMAN PERUSTEET 2014)</vt:lpstr>
      <vt:lpstr>Eskarin vuosikello</vt:lpstr>
      <vt:lpstr>Jatkotyöskentely</vt:lpstr>
      <vt:lpstr>Lapsikohtainen  havainnointi ja tiedonkeruu, materiaalit</vt:lpstr>
      <vt:lpstr>PowerPoint-esitys</vt:lpstr>
      <vt:lpstr>Esiopetuksen muistilista</vt:lpstr>
      <vt:lpstr>Yleinen tuki esiopetuksessa</vt:lpstr>
      <vt:lpstr>Lapsen itsearviointi esiopetuksessa yhdessä aikuisen kanssa</vt:lpstr>
      <vt:lpstr>Lapsen itsearvioinnin toteutus</vt:lpstr>
      <vt:lpstr>Tsekkauslistat esiopetuksen havainnoinnin ja tiedonkeruun  tueksi</vt:lpstr>
      <vt:lpstr>Näin käytät tsekkauslistoja</vt:lpstr>
      <vt:lpstr>Sosiaalis-emotionaaliset taidot </vt:lpstr>
      <vt:lpstr>Sosiaalis-emotionaaliset taidot</vt:lpstr>
      <vt:lpstr>Sosiaalis-emotinaaliset taidot</vt:lpstr>
      <vt:lpstr>Kielellinen kehitys</vt:lpstr>
      <vt:lpstr>Kielellinen kehitys</vt:lpstr>
      <vt:lpstr>Motoriset taidot</vt:lpstr>
      <vt:lpstr>Motoriset taidot</vt:lpstr>
      <vt:lpstr>Tiedosta – Tunnista- Tue motoriset taidot</vt:lpstr>
      <vt:lpstr>Matemaattiset valmiudet</vt:lpstr>
      <vt:lpstr>Tiedosta – Tunnista – Tue matemaattiset valmiudet</vt:lpstr>
      <vt:lpstr>Matemaattiset valmiudet</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Virtanen Päivi</dc:creator>
  <cp:lastModifiedBy>Heikkonen Minna</cp:lastModifiedBy>
  <cp:revision>116</cp:revision>
  <cp:lastPrinted>2017-11-09T11:20:34Z</cp:lastPrinted>
  <dcterms:created xsi:type="dcterms:W3CDTF">2019-05-27T09:01:56Z</dcterms:created>
  <dcterms:modified xsi:type="dcterms:W3CDTF">2019-10-03T08:25:43Z</dcterms:modified>
</cp:coreProperties>
</file>