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handoutMasterIdLst>
    <p:handoutMasterId r:id="rId44"/>
  </p:handoutMasterIdLst>
  <p:sldIdLst>
    <p:sldId id="256" r:id="rId2"/>
    <p:sldId id="354" r:id="rId3"/>
    <p:sldId id="345" r:id="rId4"/>
    <p:sldId id="267" r:id="rId5"/>
    <p:sldId id="270" r:id="rId6"/>
    <p:sldId id="271" r:id="rId7"/>
    <p:sldId id="260" r:id="rId8"/>
    <p:sldId id="337" r:id="rId9"/>
    <p:sldId id="348" r:id="rId10"/>
    <p:sldId id="295" r:id="rId11"/>
    <p:sldId id="268" r:id="rId12"/>
    <p:sldId id="269" r:id="rId13"/>
    <p:sldId id="273" r:id="rId14"/>
    <p:sldId id="274" r:id="rId15"/>
    <p:sldId id="275" r:id="rId16"/>
    <p:sldId id="276" r:id="rId17"/>
    <p:sldId id="293" r:id="rId18"/>
    <p:sldId id="258" r:id="rId19"/>
    <p:sldId id="277" r:id="rId20"/>
    <p:sldId id="278" r:id="rId21"/>
    <p:sldId id="304" r:id="rId22"/>
    <p:sldId id="305" r:id="rId23"/>
    <p:sldId id="307" r:id="rId24"/>
    <p:sldId id="306" r:id="rId25"/>
    <p:sldId id="350" r:id="rId26"/>
    <p:sldId id="352" r:id="rId27"/>
    <p:sldId id="351" r:id="rId28"/>
    <p:sldId id="325" r:id="rId29"/>
    <p:sldId id="324" r:id="rId30"/>
    <p:sldId id="353" r:id="rId31"/>
    <p:sldId id="349" r:id="rId32"/>
    <p:sldId id="279" r:id="rId33"/>
    <p:sldId id="262" r:id="rId34"/>
    <p:sldId id="263" r:id="rId35"/>
    <p:sldId id="344" r:id="rId36"/>
    <p:sldId id="266" r:id="rId37"/>
    <p:sldId id="280" r:id="rId38"/>
    <p:sldId id="308" r:id="rId39"/>
    <p:sldId id="309" r:id="rId40"/>
    <p:sldId id="310" r:id="rId41"/>
    <p:sldId id="342" r:id="rId4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25" autoAdjust="0"/>
    <p:restoredTop sz="94599" autoAdjust="0"/>
  </p:normalViewPr>
  <p:slideViewPr>
    <p:cSldViewPr>
      <p:cViewPr varScale="1">
        <p:scale>
          <a:sx n="73" d="100"/>
          <a:sy n="73" d="100"/>
        </p:scale>
        <p:origin x="708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noProof="0" dirty="0"/>
              <a:t>Kaavion otsikko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6055696"/>
        <c:axId val="296056088"/>
      </c:barChart>
      <c:catAx>
        <c:axId val="296055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056088"/>
        <c:crosses val="autoZero"/>
        <c:auto val="1"/>
        <c:lblAlgn val="ctr"/>
        <c:lblOffset val="100"/>
        <c:noMultiLvlLbl val="0"/>
      </c:catAx>
      <c:valAx>
        <c:axId val="296056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6055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0.28459</cdr:x>
      <cdr:y>0.01418</cdr:y>
    </cdr:from>
    <cdr:to>
      <cdr:x>0.5693</cdr:x>
      <cdr:y>0.10965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176064" y="79570"/>
          <a:ext cx="3177473" cy="5355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ct val="90000"/>
            </a:lnSpc>
          </a:pPr>
          <a:r>
            <a:rPr lang="fi-FI" sz="3200" dirty="0">
              <a:solidFill>
                <a:srgbClr val="FF0000"/>
              </a:solidFill>
            </a:rPr>
            <a:t>Liikuntakykyisyys</a:t>
          </a:r>
        </a:p>
      </cdr:txBody>
    </cdr:sp>
  </cdr:relSizeAnchor>
  <cdr:relSizeAnchor xmlns:cdr="http://schemas.openxmlformats.org/drawingml/2006/chartDrawing">
    <cdr:from>
      <cdr:x>0.22659</cdr:x>
      <cdr:y>0.18138</cdr:y>
    </cdr:from>
    <cdr:to>
      <cdr:x>0.40573</cdr:x>
      <cdr:y>0.26954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2528759" y="1084020"/>
          <a:ext cx="1999265" cy="5269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fi-FI" sz="2800" dirty="0">
              <a:solidFill>
                <a:schemeClr val="accent1">
                  <a:lumMod val="50000"/>
                </a:schemeClr>
              </a:solidFill>
            </a:rPr>
            <a:t>Liikehallinta</a:t>
          </a:r>
        </a:p>
      </cdr:txBody>
    </cdr:sp>
  </cdr:relSizeAnchor>
  <cdr:relSizeAnchor xmlns:cdr="http://schemas.openxmlformats.org/drawingml/2006/chartDrawing">
    <cdr:from>
      <cdr:x>0.48654</cdr:x>
      <cdr:y>0.18339</cdr:y>
    </cdr:from>
    <cdr:to>
      <cdr:x>0.58453</cdr:x>
      <cdr:y>0.27155</cdr:y>
    </cdr:to>
    <cdr:sp macro="" textlink="">
      <cdr:nvSpPr>
        <cdr:cNvPr id="4" name="Tekstiruutu 3"/>
        <cdr:cNvSpPr txBox="1"/>
      </cdr:nvSpPr>
      <cdr:spPr>
        <a:xfrm xmlns:a="http://schemas.openxmlformats.org/drawingml/2006/main">
          <a:off x="5429879" y="1096035"/>
          <a:ext cx="1093569" cy="5269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fi-FI" sz="2800" dirty="0">
              <a:solidFill>
                <a:srgbClr val="00B0F0"/>
              </a:solidFill>
            </a:rPr>
            <a:t>Kunto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0.12904</cdr:x>
      <cdr:y>0.373</cdr:y>
    </cdr:to>
    <cdr:sp macro="" textlink="">
      <cdr:nvSpPr>
        <cdr:cNvPr id="5" name="Tekstiruutu 4"/>
        <cdr:cNvSpPr txBox="1"/>
      </cdr:nvSpPr>
      <cdr:spPr>
        <a:xfrm xmlns:a="http://schemas.openxmlformats.org/drawingml/2006/main">
          <a:off x="0" y="0"/>
          <a:ext cx="1440160" cy="2031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endParaRPr lang="fi-FI" sz="14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fi-FI" sz="14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-tasapaino</a:t>
          </a:r>
        </a:p>
        <a:p xmlns:a="http://schemas.openxmlformats.org/drawingml/2006/main">
          <a:endParaRPr lang="fi-FI" sz="1400" dirty="0">
            <a:solidFill>
              <a:schemeClr val="accent1">
                <a:lumMod val="75000"/>
              </a:schemeClr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fi-FI" sz="14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-voimaerottelu</a:t>
          </a:r>
        </a:p>
        <a:p xmlns:a="http://schemas.openxmlformats.org/drawingml/2006/main">
          <a:endParaRPr lang="fi-FI" sz="1400" dirty="0">
            <a:solidFill>
              <a:schemeClr val="accent1">
                <a:lumMod val="75000"/>
              </a:schemeClr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fi-FI" sz="14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-nopeuserottelu</a:t>
          </a:r>
        </a:p>
        <a:p xmlns:a="http://schemas.openxmlformats.org/drawingml/2006/main">
          <a:endParaRPr lang="fi-FI" sz="1400" dirty="0">
            <a:solidFill>
              <a:schemeClr val="accent1">
                <a:lumMod val="75000"/>
              </a:schemeClr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fi-FI" sz="14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-ajoitustarkkuus</a:t>
          </a:r>
        </a:p>
        <a:p xmlns:a="http://schemas.openxmlformats.org/drawingml/2006/main">
          <a:endParaRPr lang="fi-FI" sz="1400" dirty="0">
            <a:solidFill>
              <a:schemeClr val="accent1">
                <a:lumMod val="75000"/>
              </a:schemeClr>
            </a:solidFill>
            <a:effectLst/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0.65092</cdr:x>
      <cdr:y>0.01031</cdr:y>
    </cdr:from>
    <cdr:to>
      <cdr:x>0.7311</cdr:x>
      <cdr:y>0.33402</cdr:y>
    </cdr:to>
    <cdr:sp macro="" textlink="">
      <cdr:nvSpPr>
        <cdr:cNvPr id="6" name="Tekstiruutu 5"/>
        <cdr:cNvSpPr txBox="1"/>
      </cdr:nvSpPr>
      <cdr:spPr>
        <a:xfrm xmlns:a="http://schemas.openxmlformats.org/drawingml/2006/main">
          <a:off x="7264413" y="57835"/>
          <a:ext cx="894797" cy="1815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200000"/>
            </a:lnSpc>
          </a:pPr>
          <a:r>
            <a:rPr lang="fi-FI" sz="1400" dirty="0">
              <a:solidFill>
                <a:srgbClr val="00B0F0"/>
              </a:solidFill>
            </a:rPr>
            <a:t>-voima</a:t>
          </a:r>
        </a:p>
        <a:p xmlns:a="http://schemas.openxmlformats.org/drawingml/2006/main">
          <a:pPr>
            <a:lnSpc>
              <a:spcPct val="200000"/>
            </a:lnSpc>
          </a:pPr>
          <a:r>
            <a:rPr lang="fi-FI" sz="1400" dirty="0">
              <a:solidFill>
                <a:srgbClr val="00B0F0"/>
              </a:solidFill>
            </a:rPr>
            <a:t>-nopeus</a:t>
          </a:r>
        </a:p>
        <a:p xmlns:a="http://schemas.openxmlformats.org/drawingml/2006/main">
          <a:pPr>
            <a:lnSpc>
              <a:spcPct val="200000"/>
            </a:lnSpc>
          </a:pPr>
          <a:r>
            <a:rPr lang="fi-FI" sz="1400" dirty="0">
              <a:solidFill>
                <a:srgbClr val="00B0F0"/>
              </a:solidFill>
            </a:rPr>
            <a:t>-kestävyys</a:t>
          </a:r>
        </a:p>
        <a:p xmlns:a="http://schemas.openxmlformats.org/drawingml/2006/main">
          <a:pPr>
            <a:lnSpc>
              <a:spcPct val="200000"/>
            </a:lnSpc>
          </a:pPr>
          <a:r>
            <a:rPr lang="fi-FI" sz="1400" dirty="0">
              <a:solidFill>
                <a:srgbClr val="00B0F0"/>
              </a:solidFill>
            </a:rPr>
            <a:t>-notkeus</a:t>
          </a:r>
        </a:p>
      </cdr:txBody>
    </cdr:sp>
  </cdr:relSizeAnchor>
  <cdr:relSizeAnchor xmlns:cdr="http://schemas.openxmlformats.org/drawingml/2006/chartDrawing">
    <cdr:from>
      <cdr:x>0.12155</cdr:x>
      <cdr:y>0.03892</cdr:y>
    </cdr:from>
    <cdr:to>
      <cdr:x>0.2506</cdr:x>
      <cdr:y>0.3328</cdr:y>
    </cdr:to>
    <cdr:sp macro="" textlink="">
      <cdr:nvSpPr>
        <cdr:cNvPr id="7" name="Tekstiruutu 6"/>
        <cdr:cNvSpPr txBox="1"/>
      </cdr:nvSpPr>
      <cdr:spPr>
        <a:xfrm xmlns:a="http://schemas.openxmlformats.org/drawingml/2006/main">
          <a:off x="1356525" y="227630"/>
          <a:ext cx="1440227" cy="17188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4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-suuntatarkkuus</a:t>
          </a:r>
        </a:p>
        <a:p xmlns:a="http://schemas.openxmlformats.org/drawingml/2006/main">
          <a:endParaRPr lang="fi-FI" sz="1400" dirty="0">
            <a:solidFill>
              <a:schemeClr val="accent1">
                <a:lumMod val="75000"/>
              </a:schemeClr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fi-FI" sz="14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-yhdistely</a:t>
          </a:r>
        </a:p>
        <a:p xmlns:a="http://schemas.openxmlformats.org/drawingml/2006/main">
          <a:endParaRPr lang="fi-FI" sz="1400" dirty="0">
            <a:solidFill>
              <a:schemeClr val="accent1">
                <a:lumMod val="75000"/>
              </a:schemeClr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fi-FI" sz="14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-muuntelu</a:t>
          </a:r>
        </a:p>
        <a:p xmlns:a="http://schemas.openxmlformats.org/drawingml/2006/main">
          <a:endParaRPr lang="fi-FI" sz="1400" dirty="0">
            <a:solidFill>
              <a:schemeClr val="accent1">
                <a:lumMod val="75000"/>
              </a:schemeClr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fi-FI" sz="14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rPr>
            <a:t>-reagointi</a:t>
          </a:r>
        </a:p>
      </cdr:txBody>
    </cdr:sp>
  </cdr:relSizeAnchor>
  <cdr:relSizeAnchor xmlns:cdr="http://schemas.openxmlformats.org/drawingml/2006/chartDrawing">
    <cdr:from>
      <cdr:x>0</cdr:x>
      <cdr:y>0.33785</cdr:y>
    </cdr:from>
    <cdr:to>
      <cdr:x>0.79658</cdr:x>
      <cdr:y>0.89388</cdr:y>
    </cdr:to>
    <cdr:pic>
      <cdr:nvPicPr>
        <cdr:cNvPr id="8" name="Kuva 7">
          <a:extLst xmlns:a="http://schemas.openxmlformats.org/drawingml/2006/main">
            <a:ext uri="{FF2B5EF4-FFF2-40B4-BE49-F238E27FC236}">
              <a16:creationId xmlns:a16="http://schemas.microsoft.com/office/drawing/2014/main" id="{B248FC73-CF88-434A-B53F-19CD54D529F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1976000"/>
          <a:ext cx="8890000" cy="325198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12C571-E2FB-4A91-8B6F-C976F790AD5C}" type="datetime1">
              <a:rPr lang="fi-FI" smtClean="0"/>
              <a:t>13.1.2018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472951-136F-4586-B937-7809F6BF5FD6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8200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34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7025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35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5321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36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177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65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140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4132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179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5286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1705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334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fi-FI" smtClean="0"/>
              <a:t>33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613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0" y="0"/>
            <a:ext cx="12227975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049438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990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7495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855758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5802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3150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8655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99975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grpSp>
        <p:nvGrpSpPr>
          <p:cNvPr id="160" name="rivi" descr="Viivagrafiikk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Puolivapaa piirto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2" name="Puolivapaa piirto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3" name="Puolivapaa piirto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4" name="Puolivapaa piirto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5" name="Puolivapaa piirto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6" name="Puolivapaa piirto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7" name="Puolivapaa piirto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8" name="Puolivapaa piirto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69" name="Puolivapaa piirto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0" name="Puolivapaa piirto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1" name="Puolivapaa piirto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2" name="Puolivapaa piirto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3" name="Puolivapaa piirto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4" name="Puolivapaa piirto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5" name="Puolivapaa piirto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6" name="Puolivapaa piirto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7" name="Puolivapaa piirto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8" name="Puolivapaa piirto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79" name="Puolivapaa piirto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0" name="Puolivapaa piirto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1" name="Puolivapaa piirto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2" name="Puolivapaa piirto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3" name="Puolivapaa piirto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4" name="Puolivapaa piirto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5" name="Puolivapaa piirto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6" name="Puolivapaa piirto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7" name="Puolivapaa piirto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8" name="Puolivapaa piirto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89" name="Puolivapaa piirto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0" name="Puolivapaa piirto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1" name="Puolivapaa piirto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2" name="Puolivapaa piirto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3" name="Puolivapaa piirto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4" name="Puolivapaa piirto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5" name="Puolivapaa piirto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6" name="Puolivapaa piirto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7" name="Puolivapaa piirto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8" name="Puolivapaa piirto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199" name="Puolivapaa piirto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0" name="Puolivapaa piirto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1" name="Puolivapaa piirto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2" name="Puolivapaa piirto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3" name="Puolivapaa piirto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4" name="Puolivapaa piirto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5" name="Puolivapaa piirto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6" name="Puolivapaa piirto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7" name="Puolivapaa piirto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8" name="Puolivapaa piirto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09" name="Puolivapaa piirto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0" name="Puolivapaa piirto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1" name="Puolivapaa piirto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2" name="Puolivapaa piirto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3" name="Puolivapaa piirto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4" name="Puolivapaa piirto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5" name="Puolivapaa piirto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6" name="Puolivapaa piirto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7" name="Puolivapaa piirto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8" name="Puolivapaa piirto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19" name="Puolivapaa piirto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0" name="Puolivapaa piirto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1" name="Puolivapaa piirto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2" name="Puolivapaa piirto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3" name="Puolivapaa piirto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4" name="Puolivapaa piirto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5" name="Puolivapaa piirto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6" name="Puolivapaa piirto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7" name="Puolivapaa piirto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8" name="Puolivapaa piirto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29" name="Puolivapaa piirto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0" name="Puolivapaa piirto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1" name="Puolivapaa piirto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2" name="Puolivapaa piirto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3" name="Puolivapaa piirto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  <p:sp>
          <p:nvSpPr>
            <p:cNvPr id="234" name="Puolivapaa piirto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>
                <a:ln>
                  <a:noFill/>
                </a:ln>
              </a:endParaRPr>
            </a:p>
          </p:txBody>
        </p:sp>
      </p:grp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F8916D-FF96-4E06-9EDD-8023374722A7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86" name="Sisällön paikkamerkki 3"/>
          <p:cNvSpPr>
            <a:spLocks noGrp="1"/>
          </p:cNvSpPr>
          <p:nvPr>
            <p:ph sz="half" idx="13"/>
          </p:nvPr>
        </p:nvSpPr>
        <p:spPr>
          <a:xfrm>
            <a:off x="6257925" y="2819398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382D84B-EE3B-49C8-AC95-986F7C2CE5CC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735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7623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53787D-06F4-43D8-9275-FF796A394DAA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123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1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1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F8916D-FF96-4E06-9EDD-8023374722A7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4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AA3E95-B317-4CF3-9E3D-7FC9D469BD5E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694674-C951-460D-A0FC-2EFD23F6EAC8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4923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47D5352-C5BC-4D39-B442-DAAB4F9C73F6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t>‹#›</a:t>
            </a:fld>
            <a:endParaRPr lang="fi-FI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5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366B93-B527-48AF-BC78-903F7C935517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945078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2" y="0"/>
            <a:ext cx="12226777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A9366B93-B527-48AF-BC78-903F7C935517}" type="datetime1">
              <a:rPr lang="fi-FI" noProof="0" smtClean="0"/>
              <a:t>13.1.2018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25BA54BD-C84D-46CE-8B72-31BFB26ABA4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1730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jH0eQxA_mcE" TargetMode="External"/><Relationship Id="rId1" Type="http://schemas.openxmlformats.org/officeDocument/2006/relationships/video" Target="https://www.youtube.com/embed/ZLNYijRpYUY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2Ib6ydKWWyY" TargetMode="External"/><Relationship Id="rId1" Type="http://schemas.openxmlformats.org/officeDocument/2006/relationships/video" Target="https://www.youtube.com/embed/03ELlFsxjVA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8cS1lfarR1c" TargetMode="External"/><Relationship Id="rId1" Type="http://schemas.openxmlformats.org/officeDocument/2006/relationships/video" Target="https://www.youtube.com/embed/IFfeSs5fNK8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PFA7Ro2sUEo" TargetMode="Externa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33202576.weebly.com/uploads/1/4/6/8/14680198/tgmd-2-2.pdf" TargetMode="External"/><Relationship Id="rId3" Type="http://schemas.openxmlformats.org/officeDocument/2006/relationships/hyperlink" Target="http://www.ukkinstituutti.fi/ammattilaisille/testaaminen/terveyskunnon_testaus/liikehallintakyky" TargetMode="External"/><Relationship Id="rId7" Type="http://schemas.openxmlformats.org/officeDocument/2006/relationships/hyperlink" Target="http://www.innosport.fi/staattiset_old/pdf/Liiketaitotestit-ja-tuloskortti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seus.fi/bitstream/handle/10024/51478/Ala-Uotila_Sanni_Leino_Saara_Piiroinen_Helena.pdf?sequence=1&amp;isAllowed=y" TargetMode="External"/><Relationship Id="rId5" Type="http://schemas.openxmlformats.org/officeDocument/2006/relationships/hyperlink" Target="http://www.valmennustaito.info/taito/ktk-testi/" TargetMode="External"/><Relationship Id="rId10" Type="http://schemas.openxmlformats.org/officeDocument/2006/relationships/hyperlink" Target="http://docplayer.fi/2465700-Susanna-luontola-asento-hallinnassa-testeja-suunnistajan-asennon-hallinnan-arviointiin.html" TargetMode="External"/><Relationship Id="rId4" Type="http://schemas.openxmlformats.org/officeDocument/2006/relationships/hyperlink" Target="http://www.ukkinstituutti.fi/filebank/495-Alpha_testaajan_opas.pdf" TargetMode="External"/><Relationship Id="rId9" Type="http://schemas.openxmlformats.org/officeDocument/2006/relationships/hyperlink" Target="http://www.edu.fi/move/move-mittau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mulehti.fi/kotimaa/lasten-tulevaisuus-pelottaa-kun-ei-osata-edes-juosta-23247833/" TargetMode="External"/><Relationship Id="rId2" Type="http://schemas.openxmlformats.org/officeDocument/2006/relationships/hyperlink" Target="https://www.ess.fi/urheilu/Urheilu/2015/01/23/lasten-motoriset-taidot-heikentyneet-mutta-kuinka-paljo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6jyLZlqdf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e8k_g7mhvc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7UcobScnc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/>
              <a:t>Liikuntataitojen ohjaaminen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fi-FI" dirty="0"/>
              <a:t>Liikunnan perustaidot</a:t>
            </a:r>
          </a:p>
          <a:p>
            <a:pPr rtl="0"/>
            <a:r>
              <a:rPr lang="fi-FI" dirty="0"/>
              <a:t>13.1.2018</a:t>
            </a:r>
          </a:p>
          <a:p>
            <a:pPr rtl="0"/>
            <a:r>
              <a:rPr lang="fi-FI" dirty="0"/>
              <a:t>LAT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E0195D-F241-469D-854D-D1B2EC71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Mikä muuttuu </a:t>
            </a:r>
            <a:r>
              <a:rPr lang="fi-FI" dirty="0" err="1"/>
              <a:t>koordinatiivisten</a:t>
            </a:r>
            <a:r>
              <a:rPr lang="fi-FI" dirty="0"/>
              <a:t> kykyjen harjoituttamisessa?</a:t>
            </a:r>
          </a:p>
        </p:txBody>
      </p:sp>
      <p:pic>
        <p:nvPicPr>
          <p:cNvPr id="6" name="ZLNYijRpYUY">
            <a:hlinkClick r:id="" action="ppaction://media"/>
            <a:extLst>
              <a:ext uri="{FF2B5EF4-FFF2-40B4-BE49-F238E27FC236}">
                <a16:creationId xmlns:a16="http://schemas.microsoft.com/office/drawing/2014/main" id="{8F904B01-2657-428A-8AE6-2D6421EE4C13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29916" y="2636912"/>
            <a:ext cx="4104456" cy="3096344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0" name="jH0eQxA_mcE">
            <a:hlinkClick r:id="" action="ppaction://media"/>
            <a:extLst>
              <a:ext uri="{FF2B5EF4-FFF2-40B4-BE49-F238E27FC236}">
                <a16:creationId xmlns:a16="http://schemas.microsoft.com/office/drawing/2014/main" id="{3BC42FF9-C2CE-4BD9-83FF-5880D4BA6B46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66420" y="2636912"/>
            <a:ext cx="432048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82643" y="836712"/>
            <a:ext cx="6240191" cy="1371600"/>
          </a:xfrm>
        </p:spPr>
        <p:txBody>
          <a:bodyPr rtlCol="0">
            <a:normAutofit/>
          </a:bodyPr>
          <a:lstStyle/>
          <a:p>
            <a:pPr rtl="0"/>
            <a:r>
              <a:rPr lang="fi-FI" sz="5400" dirty="0"/>
              <a:t>Motoriset perustaidot</a:t>
            </a:r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1" r="18891"/>
          <a:stretch>
            <a:fillRect/>
          </a:stretch>
        </p:blipFill>
        <p:spPr>
          <a:xfrm>
            <a:off x="7822604" y="1041400"/>
            <a:ext cx="3332669" cy="4775200"/>
          </a:xfrm>
        </p:spPr>
      </p:pic>
      <p:sp>
        <p:nvSpPr>
          <p:cNvPr id="5" name="Sisällön paikkamerkki 4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2405816"/>
          </a:xfrm>
        </p:spPr>
        <p:txBody>
          <a:bodyPr rtlCol="0">
            <a:normAutofit fontScale="92500" lnSpcReduction="10000"/>
          </a:bodyPr>
          <a:lstStyle/>
          <a:p>
            <a:r>
              <a:rPr lang="fi-FI" sz="2000" dirty="0"/>
              <a:t>Motorisilla perustaidoilla tarkoitetaan tavanomaisten liikkeiden organisoituja sarjoja, jotka sisältävät kahden tai useamman vartalonosan liikeyhdistelmiä.</a:t>
            </a:r>
          </a:p>
          <a:p>
            <a:r>
              <a:rPr lang="fi-FI" sz="2000" dirty="0"/>
              <a:t>Motoriset perustaidot koostuvat perusliikkeistä, joita ihmiset tarvitsevat arkisessa elämässä ja liikkumisessa.</a:t>
            </a:r>
          </a:p>
          <a:p>
            <a:r>
              <a:rPr lang="fi-FI" sz="2000" dirty="0"/>
              <a:t>Motoriset perustaidot tulisi oppia jo ennen kouluikää, jotta lapset selviytyisivät kouluun liittyvistä haasteista.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i-FI" sz="3200" b="1" dirty="0"/>
              <a:t>Motoriset perustaidot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Tasapainotaidot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1606021"/>
            <a:ext cx="5468938" cy="3645958"/>
          </a:xfrm>
        </p:spPr>
      </p:pic>
      <p:sp>
        <p:nvSpPr>
          <p:cNvPr id="7" name="Tekstin paikkamerkki 6"/>
          <p:cNvSpPr>
            <a:spLocks noGrp="1"/>
          </p:cNvSpPr>
          <p:nvPr>
            <p:ph type="body" sz="half" idx="2"/>
          </p:nvPr>
        </p:nvSpPr>
        <p:spPr>
          <a:xfrm>
            <a:off x="1293474" y="3031064"/>
            <a:ext cx="3717487" cy="3134239"/>
          </a:xfrm>
        </p:spPr>
        <p:txBody>
          <a:bodyPr>
            <a:normAutofit fontScale="85000" lnSpcReduction="20000"/>
          </a:bodyPr>
          <a:lstStyle/>
          <a:p>
            <a:pPr algn="l"/>
            <a:endParaRPr lang="fi-FI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Tasapaino tarkoittaa henkilön kykyä ylläpitää kehon asentoa joko paikallaan tai liikkeessä.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Tasapainotaitoon liittyy kyky havaita kehonosien muutoksia ja korjata niitä tasapainon säilyttämiseksi.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Tasapainotaidot ovat lähtökohta lähes kaikelle liikkumiselle.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Staattisessa tasapainossa massan keskipiste liikkuu tukipinnan pysyessä paikallaan (vartalon huojunnan korjaaminen).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Dynaamisessa tasapainossa kehon painopiste liikkuu ja tukipinta yleensä siirtyy (ei kurkotuksessa tai horjutukseen reagoidessa).</a:t>
            </a:r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-FI" sz="3200" b="1" dirty="0"/>
              <a:t>Motoriset perustaidot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Liikkumistaidot</a:t>
            </a:r>
          </a:p>
        </p:txBody>
      </p:sp>
      <p:pic>
        <p:nvPicPr>
          <p:cNvPr id="4" name="Kuvan paikkamerkki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1" r="29611"/>
          <a:stretch>
            <a:fillRect/>
          </a:stretch>
        </p:blipFill>
        <p:spPr/>
      </p:pic>
      <p:sp>
        <p:nvSpPr>
          <p:cNvPr id="7" name="Tekstin paikkamerkki 6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2765856"/>
          </a:xfrm>
        </p:spPr>
        <p:txBody>
          <a:bodyPr>
            <a:normAutofit fontScale="8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Liikkumistaidoissa kehoa siirretään joko horisontaalisessa tai vertikaalisessa suunnassa paikasta toiseen.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Liikkumistaitojen kehittyminen kolmen ensimmäisen ikävuoden aikana muodostuu seuraavassa järjestyksestä: kiipeäminen, käveleminen, juokseminen, hyppiminen, hyppely ja laukkaaminen.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Jokaisen lapsen pitäisi saavuttaa kehittynyt liikemalli näistä taidoista ennen seitsemää ikävuotta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Liikkumistaidot kehittyvät ympäristössä olevien tekijöiden avulla, jotka ovat harjoittelu, rohkaiseminen, ohjeistus ja opetus.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Yli 13-vuotiaissa pojat alkavat erottua tytöistä liikkumistaidoissa (kasvupyrähdys).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381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1" dirty="0"/>
              <a:t>Motoriset perustaidot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Käsittelytaidot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r="28600"/>
          <a:stretch/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2693848"/>
          </a:xfrm>
        </p:spPr>
        <p:txBody>
          <a:bodyPr>
            <a:normAutofit fontScale="925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Käsittelytaitona pidetään taitoa, jossa jotain esinettä liikutellaan kehonosilla tai apuvälineillä.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Käsittelytaidot jaetaan karkeamotorisiin ja hienomotorisiin taitoihin.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Käsittelytaitojen kehittymisen kannalta oleellista on, että tasapaino ja liikkumistaidot ovat kehittyneet tarpeeksi.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Käsittelytaidot vaativat havaitsemis- ja motoristen taitojen yhteistyötä.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Pojat tyttöjä parempia.</a:t>
            </a:r>
          </a:p>
        </p:txBody>
      </p:sp>
    </p:spTree>
    <p:extLst>
      <p:ext uri="{BB962C8B-B14F-4D97-AF65-F5344CB8AC3E}">
        <p14:creationId xmlns:p14="http://schemas.microsoft.com/office/powerpoint/2010/main" val="23256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400" b="1" dirty="0"/>
              <a:t>Liikehallintakykyjen ja motoristen taitojen testaaminen</a:t>
            </a:r>
            <a:r>
              <a:rPr lang="fi-FI" dirty="0"/>
              <a:t/>
            </a:r>
            <a:br>
              <a:rPr lang="fi-FI" dirty="0"/>
            </a:br>
            <a:r>
              <a:rPr lang="fi-FI" sz="4000" dirty="0"/>
              <a:t>KTK-testi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Tasapainoilua takaperin</a:t>
            </a:r>
          </a:p>
        </p:txBody>
      </p:sp>
      <p:pic>
        <p:nvPicPr>
          <p:cNvPr id="10" name="03ELlFsxjVA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6838" y="3273425"/>
            <a:ext cx="4572000" cy="2571750"/>
          </a:xfrm>
          <a:prstGeom prst="rect">
            <a:avLst/>
          </a:prstGeom>
        </p:spPr>
      </p:pic>
      <p:sp>
        <p:nvSpPr>
          <p:cNvPr id="8" name="Tekstin paikkamerkki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Esteen yli kinkkaus</a:t>
            </a:r>
          </a:p>
        </p:txBody>
      </p:sp>
      <p:pic>
        <p:nvPicPr>
          <p:cNvPr id="13" name="2Ib6ydKWWyY"/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251575" y="32734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9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KTK-testi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Sivuttaishyppely</a:t>
            </a:r>
          </a:p>
        </p:txBody>
      </p:sp>
      <p:pic>
        <p:nvPicPr>
          <p:cNvPr id="7" name="IFfeSs5fNK8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6838" y="3273425"/>
            <a:ext cx="4572000" cy="2571750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Sivuttaissiirtyminen</a:t>
            </a:r>
          </a:p>
        </p:txBody>
      </p:sp>
      <p:pic>
        <p:nvPicPr>
          <p:cNvPr id="8" name="8cS1lfarR1c"/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251575" y="32734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9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67C741FD-625D-4CAF-803C-E9AB7982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Huippu-urheilijan taitoa…</a:t>
            </a:r>
          </a:p>
        </p:txBody>
      </p:sp>
      <p:pic>
        <p:nvPicPr>
          <p:cNvPr id="10" name="PFA7Ro2sUEo">
            <a:hlinkClick r:id="" action="ppaction://media"/>
            <a:extLst>
              <a:ext uri="{FF2B5EF4-FFF2-40B4-BE49-F238E27FC236}">
                <a16:creationId xmlns:a16="http://schemas.microsoft.com/office/drawing/2014/main" id="{115F9E93-B860-438B-BE3F-D104376C187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29604" y="1124744"/>
            <a:ext cx="5696952" cy="4536504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3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i-FI" dirty="0"/>
              <a:t>Liikehallintakykyjen ja motoristen taitojen testaaminen</a:t>
            </a:r>
            <a:br>
              <a:rPr lang="fi-FI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1295064" y="2492896"/>
            <a:ext cx="9598696" cy="3600400"/>
          </a:xfrm>
        </p:spPr>
        <p:txBody>
          <a:bodyPr>
            <a:normAutofit fontScale="62500" lnSpcReduction="20000"/>
          </a:bodyPr>
          <a:lstStyle/>
          <a:p>
            <a:r>
              <a:rPr lang="fi-FI" dirty="0">
                <a:hlinkClick r:id="rId3"/>
              </a:rPr>
              <a:t>Esimerkkejä, joissa ainakin osatesteinä mitataan liikehallintakykyjä tai motorisia taitoja:</a:t>
            </a:r>
          </a:p>
          <a:p>
            <a:r>
              <a:rPr lang="fi-FI" dirty="0">
                <a:hlinkClick r:id="rId3"/>
              </a:rPr>
              <a:t>http://www.ukkinstituutti.fi/ammattilaisille/testaaminen/terveyskunnon_testaus/liikehallintakyky</a:t>
            </a:r>
            <a:endParaRPr lang="fi-FI" dirty="0"/>
          </a:p>
          <a:p>
            <a:r>
              <a:rPr lang="fi-FI" dirty="0">
                <a:hlinkClick r:id="rId4"/>
              </a:rPr>
              <a:t>http://www.ukkinstituutti.fi/filebank/495-Alpha_testaajan_opas.pdf</a:t>
            </a:r>
            <a:endParaRPr lang="fi-FI" dirty="0"/>
          </a:p>
          <a:p>
            <a:r>
              <a:rPr lang="fi-FI" dirty="0">
                <a:hlinkClick r:id="rId5"/>
              </a:rPr>
              <a:t>http://www.valmennustaito.info/taito/ktk-testi/</a:t>
            </a:r>
            <a:endParaRPr lang="fi-FI" dirty="0"/>
          </a:p>
          <a:p>
            <a:r>
              <a:rPr lang="fi-FI" dirty="0">
                <a:hlinkClick r:id="rId6"/>
              </a:rPr>
              <a:t>https://www.theseus.fi/bitstream/handle/10024/51478/Ala-Uotila_Sanni_Leino_Saara_Piiroinen_Helena.pdf?sequence=1&amp;isAllowed=y</a:t>
            </a:r>
            <a:endParaRPr lang="fi-FI" dirty="0"/>
          </a:p>
          <a:p>
            <a:r>
              <a:rPr lang="fi-FI" dirty="0">
                <a:hlinkClick r:id="rId7"/>
              </a:rPr>
              <a:t>http://www.innosport.fi/staattiset_old/pdf/Liiketaitotestit-ja-tuloskortti.pdf</a:t>
            </a:r>
            <a:endParaRPr lang="fi-FI" dirty="0"/>
          </a:p>
          <a:p>
            <a:r>
              <a:rPr lang="fi-FI" dirty="0">
                <a:hlinkClick r:id="rId8"/>
              </a:rPr>
              <a:t>http://33202576.weebly.com/uploads/1/4/6/8/14680198/tgmd-2-2.pdf</a:t>
            </a:r>
            <a:endParaRPr lang="fi-FI" dirty="0"/>
          </a:p>
          <a:p>
            <a:r>
              <a:rPr lang="fi-FI" dirty="0">
                <a:hlinkClick r:id="rId9"/>
              </a:rPr>
              <a:t>http://www.edu.fi/move/move-mittaus</a:t>
            </a:r>
            <a:endParaRPr lang="fi-FI" dirty="0"/>
          </a:p>
          <a:p>
            <a:r>
              <a:rPr lang="fi-FI" dirty="0">
                <a:hlinkClick r:id="rId10"/>
              </a:rPr>
              <a:t>http://docplayer.fi/2465700-Susanna-luontola-asento-hallinnassa-testeja-suunnistajan-asennon-hallinnan-arviointiin.html</a:t>
            </a:r>
            <a:endParaRPr lang="fi-FI" dirty="0"/>
          </a:p>
          <a:p>
            <a:r>
              <a:rPr lang="fi-FI" dirty="0"/>
              <a:t>Heimo Nupponen ”Koululaisten kunnon ja liikehallinnan mittaaminen”.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Motoristen taitojen luokittelu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1. Karkea- ja hienomotoriikka: käytetään liikunnanopetuksessa </a:t>
            </a:r>
          </a:p>
          <a:p>
            <a:pPr>
              <a:buFontTx/>
              <a:buChar char="-"/>
            </a:pPr>
            <a:r>
              <a:rPr lang="fi-FI" dirty="0"/>
              <a:t>Karkeamotoriikka on isoja lihasryhmiä tai koko vartaloa käyttävät liikkeet loikkaaminen ja juokseminen</a:t>
            </a:r>
          </a:p>
          <a:p>
            <a:pPr>
              <a:buFontTx/>
              <a:buChar char="-"/>
            </a:pPr>
            <a:r>
              <a:rPr lang="fi-FI" dirty="0"/>
              <a:t>Hienomotorisia taitoja ovat tikanheitto ja kirjoittaminen</a:t>
            </a:r>
          </a:p>
          <a:p>
            <a:pPr>
              <a:buFontTx/>
              <a:buChar char="-"/>
            </a:pPr>
            <a:r>
              <a:rPr lang="fi-FI" dirty="0"/>
              <a:t>Eivät sulje toisiaan pois</a:t>
            </a:r>
          </a:p>
          <a:p>
            <a:pPr marL="0" indent="0">
              <a:buNone/>
            </a:pPr>
            <a:r>
              <a:rPr lang="fi-FI" dirty="0"/>
              <a:t>2. Taito voidaan toteuttaa muuttuvissa tai muuttumattomissa olosuhteissa</a:t>
            </a:r>
          </a:p>
          <a:p>
            <a:pPr>
              <a:buFontTx/>
              <a:buChar char="-"/>
            </a:pPr>
            <a:r>
              <a:rPr lang="fi-FI" dirty="0"/>
              <a:t>Muuttumaton ympäristö-&gt;suljettu taito</a:t>
            </a:r>
          </a:p>
          <a:p>
            <a:pPr>
              <a:buFontTx/>
              <a:buChar char="-"/>
            </a:pPr>
            <a:r>
              <a:rPr lang="fi-FI" dirty="0"/>
              <a:t>Muuttuva ympäristö-&gt;avoin taito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07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Taidon oppimisen päivät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13.1 Perustaitojen oppiminen ja opettaminen</a:t>
            </a:r>
          </a:p>
          <a:p>
            <a:r>
              <a:rPr lang="fi-FI" dirty="0" smtClean="0"/>
              <a:t>16.2 Lajitaitojen oppiminen ja opettaminen</a:t>
            </a:r>
          </a:p>
          <a:p>
            <a:r>
              <a:rPr lang="fi-FI" dirty="0" smtClean="0"/>
              <a:t>23.2 Oppimista edistävien ympäristöjen luominen (Lajitaitoharjoitukset)</a:t>
            </a:r>
          </a:p>
          <a:p>
            <a:r>
              <a:rPr lang="fi-FI" dirty="0" smtClean="0"/>
              <a:t>24.2 Lajitaitojen opetusharjoitukset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77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Motoristen taitojen luokittelu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/>
              <a:t>3. </a:t>
            </a:r>
            <a:r>
              <a:rPr lang="fi-FI" dirty="0" err="1"/>
              <a:t>Erillis</a:t>
            </a:r>
            <a:r>
              <a:rPr lang="fi-FI" dirty="0"/>
              <a:t>-, sarja- ja jatkuviin taidot.</a:t>
            </a:r>
          </a:p>
          <a:p>
            <a:pPr>
              <a:buFontTx/>
              <a:buChar char="-"/>
            </a:pPr>
            <a:r>
              <a:rPr lang="fi-FI" dirty="0"/>
              <a:t>Erillistaidot sisältävät yhden erillisen liikkeen, jolla on selkeä alku ja loppu (hyppy ylöspäin)</a:t>
            </a:r>
          </a:p>
          <a:p>
            <a:pPr>
              <a:buFontTx/>
              <a:buChar char="-"/>
            </a:pPr>
            <a:r>
              <a:rPr lang="fi-FI" dirty="0"/>
              <a:t>Sarjataito sisältää vähintään kaksi yhteen sovitettua yksittäistä taitoa (askel/volttisarjat)</a:t>
            </a:r>
          </a:p>
          <a:p>
            <a:pPr>
              <a:buFontTx/>
              <a:buChar char="-"/>
            </a:pPr>
            <a:r>
              <a:rPr lang="fi-FI" dirty="0"/>
              <a:t>Jatkuvat taidot ovat toistuvia ja pitkään kestäviä suorituksia ilman selvää alkua ja loppua.</a:t>
            </a:r>
          </a:p>
          <a:p>
            <a:pPr marL="0" indent="0">
              <a:buNone/>
            </a:pPr>
            <a:r>
              <a:rPr lang="fi-FI" dirty="0"/>
              <a:t>4. Yksilö- ja vuorovaikutteiset taidot.</a:t>
            </a:r>
          </a:p>
          <a:p>
            <a:pPr marL="0" indent="0">
              <a:buNone/>
            </a:pPr>
            <a:r>
              <a:rPr lang="fi-FI" dirty="0"/>
              <a:t>- Yksilötaidot tehdään yksin vaikka muita on samassa tilassa, vuorovaikutteiset taidot suoritetaan yhdessä ja yhteistyössä muiden kanssa.</a:t>
            </a:r>
          </a:p>
        </p:txBody>
      </p:sp>
    </p:spTree>
    <p:extLst>
      <p:ext uri="{BB962C8B-B14F-4D97-AF65-F5344CB8AC3E}">
        <p14:creationId xmlns:p14="http://schemas.microsoft.com/office/powerpoint/2010/main" val="29587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Motoriset kyvyt </a:t>
            </a:r>
            <a:r>
              <a:rPr lang="fi-FI" dirty="0" err="1"/>
              <a:t>vs</a:t>
            </a:r>
            <a:r>
              <a:rPr lang="fi-FI" dirty="0"/>
              <a:t> taidot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Motoriset kyvyt ovat osin periytyviä, suhteellisen pysyviä ominaisuuksia (tausta, oppimistyyli, motivaatio, kuntotaso yms.)</a:t>
            </a:r>
          </a:p>
          <a:p>
            <a:r>
              <a:rPr lang="fi-FI" dirty="0"/>
              <a:t>Ovat motorisen suorituksen perusta.</a:t>
            </a:r>
          </a:p>
          <a:p>
            <a:r>
              <a:rPr lang="fi-FI" dirty="0"/>
              <a:t>Taidot puolestaan harjoittelun avulla opittuja suorituksia, joita voidaan kehittää.</a:t>
            </a:r>
          </a:p>
          <a:p>
            <a:r>
              <a:rPr lang="fi-FI" dirty="0"/>
              <a:t>Yksittäisen taidon taustalla voi olla monta kykytekijää.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8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Motorinen oppiminen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Motorista toimintaa säätelee keskushermosto.</a:t>
            </a:r>
          </a:p>
          <a:p>
            <a:r>
              <a:rPr lang="fi-FI" dirty="0"/>
              <a:t>Motorinen oppiminen on aivojen yksittäisten hermosolujen muodostumista hermopunoksiksi ja näiden liittymistä verkkomaisiksi rakenteiksi.</a:t>
            </a:r>
          </a:p>
          <a:p>
            <a:r>
              <a:rPr lang="fi-FI" dirty="0"/>
              <a:t>Taitokokonaisuus eli skeema muodostuu harjoittelu seurauksena-&gt;paljon erilaisia skeemoja-&gt;kyky oppia motorisia- ja lajitaitoja paremmin-&gt;yksipuolisuus vs. monipuolisuus lapsuudessa.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03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Motorinen oppiminen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Yleisesti kehityssuunta etenee päästä jalkoihin ja keskustasta ääreisosiin</a:t>
            </a:r>
          </a:p>
          <a:p>
            <a:r>
              <a:rPr lang="fi-FI" dirty="0"/>
              <a:t>Pään ja hartiaseudun liikkeet kehittyvät ennen jalkojen liikettä</a:t>
            </a:r>
          </a:p>
          <a:p>
            <a:r>
              <a:rPr lang="fi-FI" dirty="0"/>
              <a:t>Nopea oppiminen ei välttämättä ole lahjakkuustekijä eikä nopeasta oppijasta tule välttämättä taitavaa!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90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Motorinen oppiminen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Oppimista voidaan havaita seuraamalla neljää ominaisuutta:</a:t>
            </a:r>
          </a:p>
          <a:p>
            <a:r>
              <a:rPr lang="fi-FI" dirty="0"/>
              <a:t>1. Suoritus kehittynyt tietyllä ajanjaksolla</a:t>
            </a:r>
          </a:p>
          <a:p>
            <a:r>
              <a:rPr lang="fi-FI" dirty="0"/>
              <a:t>2. Oppimisen seurauksena taito yhdenmukaistuu</a:t>
            </a:r>
          </a:p>
          <a:p>
            <a:r>
              <a:rPr lang="fi-FI" dirty="0"/>
              <a:t>3. Suorituksen paraneminen on pysyvää</a:t>
            </a:r>
          </a:p>
          <a:p>
            <a:r>
              <a:rPr lang="fi-FI" dirty="0"/>
              <a:t>4. Taitoa kyetään mukauttamaan tilanteen vaatimalla tavalla</a:t>
            </a:r>
          </a:p>
        </p:txBody>
      </p:sp>
    </p:spTree>
    <p:extLst>
      <p:ext uri="{BB962C8B-B14F-4D97-AF65-F5344CB8AC3E}">
        <p14:creationId xmlns:p14="http://schemas.microsoft.com/office/powerpoint/2010/main" val="232657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pitäisi osata?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65" y="2132856"/>
            <a:ext cx="9598696" cy="4104456"/>
          </a:xfrm>
        </p:spPr>
      </p:pic>
    </p:spTree>
    <p:extLst>
      <p:ext uri="{BB962C8B-B14F-4D97-AF65-F5344CB8AC3E}">
        <p14:creationId xmlns:p14="http://schemas.microsoft.com/office/powerpoint/2010/main" val="21037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Missä mennään?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”Jos </a:t>
            </a:r>
            <a:r>
              <a:rPr lang="fi-FI" dirty="0"/>
              <a:t>eivät edes liikuntaa jo harrastavat ja siitä kiinnostuneet lapset osaa hypätä narulla, antaa se hyvän kuvan lasten yleisestä </a:t>
            </a:r>
            <a:r>
              <a:rPr lang="fi-FI" dirty="0" smtClean="0"/>
              <a:t>liikuntaosaamisesta”.</a:t>
            </a:r>
            <a:r>
              <a:rPr lang="fi-FI" dirty="0"/>
              <a:t> </a:t>
            </a:r>
            <a:r>
              <a:rPr lang="fi-FI" sz="1200" dirty="0"/>
              <a:t>Turun kaupungin kouluikäisten lasten liikuntapalveluvastaava, fysioterapeutti </a:t>
            </a:r>
            <a:r>
              <a:rPr lang="fi-FI" sz="1200" dirty="0" err="1"/>
              <a:t>Yasmin</a:t>
            </a:r>
            <a:r>
              <a:rPr lang="fi-FI" sz="1200" dirty="0"/>
              <a:t> </a:t>
            </a:r>
            <a:r>
              <a:rPr lang="fi-FI" sz="1200" dirty="0" err="1" smtClean="0"/>
              <a:t>Akbulatin</a:t>
            </a:r>
            <a:r>
              <a:rPr lang="fi-FI" sz="1200" dirty="0"/>
              <a:t>. </a:t>
            </a:r>
            <a:r>
              <a:rPr lang="fi-FI" sz="1200" dirty="0">
                <a:hlinkClick r:id="rId2"/>
              </a:rPr>
              <a:t>https://</a:t>
            </a:r>
            <a:r>
              <a:rPr lang="fi-FI" sz="1200" dirty="0" smtClean="0">
                <a:hlinkClick r:id="rId2"/>
              </a:rPr>
              <a:t>www.ess.fi/urheilu/Urheilu/2015/01/23/lasten-motoriset-taidot-heikentyneet-mutta-kuinka-paljon</a:t>
            </a:r>
            <a:endParaRPr lang="fi-FI" sz="1200" dirty="0" smtClean="0"/>
          </a:p>
          <a:p>
            <a:pPr marL="0" indent="0">
              <a:buNone/>
            </a:pPr>
            <a:endParaRPr lang="fi-FI" sz="1200" dirty="0" smtClean="0"/>
          </a:p>
          <a:p>
            <a:pPr marL="0" indent="0">
              <a:buNone/>
            </a:pPr>
            <a:r>
              <a:rPr lang="fi-FI" sz="2400" dirty="0" smtClean="0"/>
              <a:t>”Ensimmäiselle </a:t>
            </a:r>
            <a:r>
              <a:rPr lang="fi-FI" sz="2400" dirty="0"/>
              <a:t>luokalle tulee nykyään lapsia, jotka eivät osaa </a:t>
            </a:r>
            <a:r>
              <a:rPr lang="fi-FI" sz="2400" dirty="0" smtClean="0"/>
              <a:t>juosta”. </a:t>
            </a:r>
            <a:r>
              <a:rPr lang="fi-FI" sz="1200" dirty="0" smtClean="0"/>
              <a:t>Ortopedi, emeritus ylilääkäri Esko </a:t>
            </a:r>
            <a:r>
              <a:rPr lang="fi-FI" sz="1200" dirty="0"/>
              <a:t>Kaartinen. </a:t>
            </a:r>
            <a:r>
              <a:rPr lang="fi-FI" sz="1200" dirty="0">
                <a:hlinkClick r:id="rId3"/>
              </a:rPr>
              <a:t>https://www.aamulehti.fi/kotimaa/lasten-tulevaisuus-pelottaa-kun-ei-osata-edes-juosta-23247833</a:t>
            </a:r>
            <a:r>
              <a:rPr lang="fi-FI" sz="1200" dirty="0" smtClean="0">
                <a:hlinkClick r:id="rId3"/>
              </a:rPr>
              <a:t>/</a:t>
            </a:r>
            <a:endParaRPr lang="fi-FI" sz="1200" dirty="0" smtClean="0"/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endParaRPr lang="fi-FI" sz="1200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236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Osaako kaikki?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Motorisen oppimisen vaikeuksia esiintyy n. 5-6%:</a:t>
            </a:r>
            <a:r>
              <a:rPr lang="fi-FI" dirty="0" err="1" smtClean="0"/>
              <a:t>lla</a:t>
            </a:r>
            <a:r>
              <a:rPr lang="fi-FI" dirty="0" smtClean="0"/>
              <a:t> ikäluokasta, lieviä 10%:</a:t>
            </a:r>
            <a:r>
              <a:rPr lang="fi-FI" dirty="0" err="1" smtClean="0"/>
              <a:t>lla</a:t>
            </a:r>
            <a:r>
              <a:rPr lang="fi-FI" dirty="0" smtClean="0"/>
              <a:t>.</a:t>
            </a:r>
          </a:p>
          <a:p>
            <a:r>
              <a:rPr lang="fi-FI" dirty="0" smtClean="0"/>
              <a:t>Motorisen oppimisen vaikeus diagnosoidaan yleensä vasta yli 5-vuotiaalla-&gt;nähtävillä aikaisemmin.</a:t>
            </a:r>
          </a:p>
          <a:p>
            <a:r>
              <a:rPr lang="fi-FI" dirty="0" smtClean="0"/>
              <a:t>Liikkeiden suunnittelun ja ohjailun vaikeudet.</a:t>
            </a:r>
          </a:p>
          <a:p>
            <a:r>
              <a:rPr lang="fi-FI" dirty="0" smtClean="0"/>
              <a:t>Liikkeiden hitaus tai epätarkkuus.</a:t>
            </a:r>
          </a:p>
          <a:p>
            <a:r>
              <a:rPr lang="fi-FI" dirty="0" smtClean="0"/>
              <a:t>Kehon hahmotuksen ongelmat ja esineiden käsittelyn vaikeudet.</a:t>
            </a:r>
          </a:p>
          <a:p>
            <a:r>
              <a:rPr lang="fi-FI" dirty="0" smtClean="0"/>
              <a:t>Liikkeiden yhdistämisen ongelmat ja ympäristön liikkeen hahmottaminen omaan kehoon nähden.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60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E553B2-D823-4915-BDBA-79A35B71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Motorisista lajitaitoihin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5537439-495E-4229-B994-5A5953210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65" y="2557463"/>
            <a:ext cx="9598695" cy="3317875"/>
          </a:xfrm>
        </p:spPr>
      </p:pic>
    </p:spTree>
    <p:extLst>
      <p:ext uri="{BB962C8B-B14F-4D97-AF65-F5344CB8AC3E}">
        <p14:creationId xmlns:p14="http://schemas.microsoft.com/office/powerpoint/2010/main" val="7043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6D27953-F71E-4923-B58D-44FF4E3A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Motorisista lajitaitoihin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FEF0A6BF-8962-4751-A0AE-1B10C27745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18197"/>
            <a:ext cx="4716463" cy="3194819"/>
          </a:xfr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1C8B7BAA-6065-4545-A042-33FD17BFA6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38" y="2619078"/>
            <a:ext cx="4716462" cy="3193056"/>
          </a:xfrm>
        </p:spPr>
      </p:pic>
    </p:spTree>
    <p:extLst>
      <p:ext uri="{BB962C8B-B14F-4D97-AF65-F5344CB8AC3E}">
        <p14:creationId xmlns:p14="http://schemas.microsoft.com/office/powerpoint/2010/main" val="268455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1" y="0"/>
            <a:ext cx="12226776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5805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2F6A24-139E-4EB5-86D2-431F42EF85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63AE85-BE5D-4975-BACF-DDDCC9C2ACD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1" y="0"/>
            <a:ext cx="12226776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6BE37AC-AD36-4C42-9B8C-C5500F4E7C6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2824" y="2400639"/>
            <a:ext cx="48009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9DA5B05-DD14-4860-AC45-02A8D2EE1A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358" y="1092200"/>
            <a:ext cx="4515833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A9E73694-43B4-4123-B174-46540D8EAC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43"/>
          <a:stretch/>
        </p:blipFill>
        <p:spPr>
          <a:xfrm>
            <a:off x="1412315" y="1410208"/>
            <a:ext cx="3875791" cy="385878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75CDF21-405B-4CB3-A4F7-52AB1708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824" y="982132"/>
            <a:ext cx="480093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4400"/>
              <a:t>Kuka minä olen?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7C483A-008C-4851-9532-749EDF850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2824" y="2556932"/>
            <a:ext cx="480093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 defTabSz="457200">
              <a:lnSpc>
                <a:spcPct val="90000"/>
              </a:lnSpc>
              <a:buFont typeface="Arial"/>
              <a:buChar char="•"/>
            </a:pPr>
            <a:r>
              <a:rPr lang="en-US" sz="1100" dirty="0" err="1"/>
              <a:t>Koulutus</a:t>
            </a:r>
            <a:r>
              <a:rPr lang="en-US" sz="1100" dirty="0"/>
              <a:t>:</a:t>
            </a:r>
          </a:p>
          <a:p>
            <a:pPr marL="0" indent="0" algn="l" defTabSz="457200">
              <a:lnSpc>
                <a:spcPct val="90000"/>
              </a:lnSpc>
              <a:buFont typeface="Arial"/>
              <a:buChar char="•"/>
            </a:pPr>
            <a:r>
              <a:rPr lang="en-US" sz="1100" dirty="0"/>
              <a:t>-</a:t>
            </a:r>
            <a:r>
              <a:rPr lang="en-US" sz="1100" dirty="0" err="1"/>
              <a:t>Liikuntatieteiden</a:t>
            </a:r>
            <a:r>
              <a:rPr lang="en-US" sz="1100" dirty="0"/>
              <a:t> </a:t>
            </a:r>
            <a:r>
              <a:rPr lang="en-US" sz="1100" dirty="0" err="1"/>
              <a:t>maisteri</a:t>
            </a:r>
            <a:r>
              <a:rPr lang="en-US" sz="1100" dirty="0"/>
              <a:t>, </a:t>
            </a:r>
            <a:r>
              <a:rPr lang="en-US" sz="1100" dirty="0" err="1"/>
              <a:t>Jyväskylän</a:t>
            </a:r>
            <a:r>
              <a:rPr lang="en-US" sz="1100" dirty="0"/>
              <a:t> </a:t>
            </a:r>
            <a:r>
              <a:rPr lang="en-US" sz="1100" dirty="0" err="1"/>
              <a:t>yliopisto</a:t>
            </a:r>
            <a:r>
              <a:rPr lang="en-US" sz="1100" dirty="0"/>
              <a:t> 2009</a:t>
            </a:r>
          </a:p>
          <a:p>
            <a:pPr marL="0" indent="0" algn="l" defTabSz="457200">
              <a:lnSpc>
                <a:spcPct val="90000"/>
              </a:lnSpc>
              <a:buFont typeface="Arial"/>
              <a:buChar char="•"/>
            </a:pPr>
            <a:r>
              <a:rPr lang="en-US" sz="1100" dirty="0"/>
              <a:t>-</a:t>
            </a:r>
            <a:r>
              <a:rPr lang="en-US" sz="1100" dirty="0" err="1"/>
              <a:t>Liikunnanohjaaja</a:t>
            </a:r>
            <a:r>
              <a:rPr lang="en-US" sz="1100" dirty="0"/>
              <a:t> AMK, </a:t>
            </a:r>
            <a:r>
              <a:rPr lang="en-US" sz="1100" dirty="0" err="1"/>
              <a:t>Valmennus</a:t>
            </a:r>
            <a:r>
              <a:rPr lang="en-US" sz="1100" dirty="0"/>
              <a:t>, </a:t>
            </a:r>
            <a:r>
              <a:rPr lang="en-US" sz="1100" dirty="0" err="1"/>
              <a:t>Lahden</a:t>
            </a:r>
            <a:r>
              <a:rPr lang="en-US" sz="1100" dirty="0"/>
              <a:t> </a:t>
            </a:r>
            <a:r>
              <a:rPr lang="en-US" sz="1100" dirty="0" err="1"/>
              <a:t>ammattikorkeakoulu</a:t>
            </a:r>
            <a:r>
              <a:rPr lang="en-US" sz="1100" dirty="0"/>
              <a:t> </a:t>
            </a:r>
            <a:r>
              <a:rPr lang="en-US" sz="1100" dirty="0" err="1"/>
              <a:t>Pajulahti</a:t>
            </a:r>
            <a:r>
              <a:rPr lang="en-US" sz="1100" dirty="0"/>
              <a:t> 2006</a:t>
            </a:r>
          </a:p>
          <a:p>
            <a:pPr marL="0" indent="0" algn="l" defTabSz="457200">
              <a:lnSpc>
                <a:spcPct val="90000"/>
              </a:lnSpc>
              <a:buFont typeface="Arial"/>
              <a:buChar char="•"/>
            </a:pPr>
            <a:r>
              <a:rPr lang="en-US" sz="1100" dirty="0" err="1"/>
              <a:t>Työ</a:t>
            </a:r>
            <a:r>
              <a:rPr lang="en-US" sz="1100" dirty="0"/>
              <a:t>:</a:t>
            </a:r>
          </a:p>
          <a:p>
            <a:pPr marL="0" indent="0" algn="l" defTabSz="457200">
              <a:lnSpc>
                <a:spcPct val="90000"/>
              </a:lnSpc>
              <a:buFont typeface="Arial"/>
              <a:buChar char="•"/>
            </a:pPr>
            <a:r>
              <a:rPr lang="en-US" sz="1100" dirty="0"/>
              <a:t>-2009- </a:t>
            </a:r>
            <a:r>
              <a:rPr lang="en-US" sz="1100" dirty="0" err="1"/>
              <a:t>Kouvolan</a:t>
            </a:r>
            <a:r>
              <a:rPr lang="en-US" sz="1100" dirty="0"/>
              <a:t> </a:t>
            </a:r>
            <a:r>
              <a:rPr lang="en-US" sz="1100" dirty="0" err="1"/>
              <a:t>seudun</a:t>
            </a:r>
            <a:r>
              <a:rPr lang="en-US" sz="1100" dirty="0"/>
              <a:t> </a:t>
            </a:r>
            <a:r>
              <a:rPr lang="en-US" sz="1100" dirty="0" err="1"/>
              <a:t>ammattiopisto</a:t>
            </a:r>
            <a:r>
              <a:rPr lang="en-US" sz="1100" dirty="0"/>
              <a:t>, </a:t>
            </a:r>
            <a:r>
              <a:rPr lang="en-US" sz="1100" dirty="0" err="1"/>
              <a:t>liikunnan</a:t>
            </a:r>
            <a:r>
              <a:rPr lang="en-US" sz="1100" dirty="0"/>
              <a:t> ja </a:t>
            </a:r>
            <a:r>
              <a:rPr lang="en-US" sz="1100" dirty="0" err="1"/>
              <a:t>terveystiedon</a:t>
            </a:r>
            <a:r>
              <a:rPr lang="en-US" sz="1100" dirty="0"/>
              <a:t> </a:t>
            </a:r>
            <a:r>
              <a:rPr lang="en-US" sz="1100" dirty="0" err="1"/>
              <a:t>lehtori</a:t>
            </a:r>
            <a:r>
              <a:rPr lang="en-US" sz="1100" dirty="0"/>
              <a:t>, </a:t>
            </a:r>
            <a:r>
              <a:rPr lang="en-US" sz="1100" dirty="0" err="1"/>
              <a:t>urheiluakatemian</a:t>
            </a:r>
            <a:r>
              <a:rPr lang="en-US" sz="1100" dirty="0"/>
              <a:t> </a:t>
            </a:r>
            <a:r>
              <a:rPr lang="en-US" sz="1100" dirty="0" err="1"/>
              <a:t>fysiikkavalmennus</a:t>
            </a:r>
            <a:r>
              <a:rPr lang="en-US" sz="1100" dirty="0"/>
              <a:t>, </a:t>
            </a:r>
            <a:r>
              <a:rPr lang="en-US" sz="1100" dirty="0" err="1"/>
              <a:t>kulttuurivastaava</a:t>
            </a:r>
            <a:r>
              <a:rPr lang="en-US" sz="1100" dirty="0"/>
              <a:t>, </a:t>
            </a:r>
            <a:r>
              <a:rPr lang="en-US" sz="1100" dirty="0" err="1"/>
              <a:t>ytovastaava</a:t>
            </a:r>
            <a:endParaRPr lang="en-US" sz="1100" dirty="0"/>
          </a:p>
          <a:p>
            <a:pPr marL="0" indent="0" algn="l" defTabSz="457200">
              <a:lnSpc>
                <a:spcPct val="90000"/>
              </a:lnSpc>
              <a:buFont typeface="Arial"/>
              <a:buChar char="•"/>
            </a:pPr>
            <a:r>
              <a:rPr lang="en-US" sz="1100" dirty="0"/>
              <a:t>2005-2007 </a:t>
            </a:r>
            <a:r>
              <a:rPr lang="en-US" sz="1100" dirty="0" err="1"/>
              <a:t>Kotkan</a:t>
            </a:r>
            <a:r>
              <a:rPr lang="en-US" sz="1100" dirty="0"/>
              <a:t> </a:t>
            </a:r>
            <a:r>
              <a:rPr lang="en-US" sz="1100" dirty="0" err="1"/>
              <a:t>Lyseon</a:t>
            </a:r>
            <a:r>
              <a:rPr lang="en-US" sz="1100" dirty="0"/>
              <a:t> </a:t>
            </a:r>
            <a:r>
              <a:rPr lang="en-US" sz="1100" dirty="0" err="1"/>
              <a:t>lukion</a:t>
            </a:r>
            <a:r>
              <a:rPr lang="en-US" sz="1100" dirty="0"/>
              <a:t> ja </a:t>
            </a:r>
            <a:r>
              <a:rPr lang="en-US" sz="1100" dirty="0" err="1"/>
              <a:t>keskuskoulu</a:t>
            </a:r>
            <a:r>
              <a:rPr lang="en-US" sz="1100" dirty="0"/>
              <a:t>, </a:t>
            </a:r>
            <a:r>
              <a:rPr lang="en-US" sz="1100" dirty="0" err="1"/>
              <a:t>liikunnan</a:t>
            </a:r>
            <a:r>
              <a:rPr lang="en-US" sz="1100" dirty="0"/>
              <a:t> ja </a:t>
            </a:r>
            <a:r>
              <a:rPr lang="en-US" sz="1100" dirty="0" err="1"/>
              <a:t>terveystiedon</a:t>
            </a:r>
            <a:r>
              <a:rPr lang="en-US" sz="1100" dirty="0"/>
              <a:t> </a:t>
            </a:r>
            <a:r>
              <a:rPr lang="en-US" sz="1100" dirty="0" err="1"/>
              <a:t>opettaja</a:t>
            </a:r>
            <a:endParaRPr lang="en-US" sz="1100" dirty="0"/>
          </a:p>
          <a:p>
            <a:pPr marL="0" indent="0" algn="l" defTabSz="457200">
              <a:lnSpc>
                <a:spcPct val="90000"/>
              </a:lnSpc>
              <a:buFont typeface="Arial"/>
              <a:buChar char="•"/>
            </a:pPr>
            <a:r>
              <a:rPr lang="en-US" sz="1100" dirty="0"/>
              <a:t>2001-2003 </a:t>
            </a:r>
            <a:r>
              <a:rPr lang="en-US" sz="1100" dirty="0" err="1"/>
              <a:t>Liikunnanohjaajan</a:t>
            </a:r>
            <a:r>
              <a:rPr lang="en-US" sz="1100" dirty="0"/>
              <a:t> </a:t>
            </a:r>
            <a:r>
              <a:rPr lang="en-US" sz="1100" dirty="0" err="1"/>
              <a:t>tehtäviä</a:t>
            </a:r>
            <a:r>
              <a:rPr lang="en-US" sz="1100" dirty="0"/>
              <a:t> </a:t>
            </a:r>
            <a:r>
              <a:rPr lang="en-US" sz="1100" dirty="0" err="1"/>
              <a:t>Heinolan</a:t>
            </a:r>
            <a:r>
              <a:rPr lang="en-US" sz="1100" dirty="0"/>
              <a:t> </a:t>
            </a:r>
            <a:r>
              <a:rPr lang="en-US" sz="1100" dirty="0" err="1"/>
              <a:t>kaupunki</a:t>
            </a:r>
            <a:endParaRPr lang="en-US" sz="1100" dirty="0"/>
          </a:p>
          <a:p>
            <a:pPr marL="0" indent="0" algn="l" defTabSz="457200">
              <a:lnSpc>
                <a:spcPct val="90000"/>
              </a:lnSpc>
              <a:buFont typeface="Arial"/>
              <a:buChar char="•"/>
            </a:pPr>
            <a:r>
              <a:rPr lang="en-US" sz="1100" dirty="0" err="1"/>
              <a:t>Perhe</a:t>
            </a:r>
            <a:r>
              <a:rPr lang="en-US" sz="1100" dirty="0"/>
              <a:t>:</a:t>
            </a:r>
          </a:p>
          <a:p>
            <a:pPr marL="0" indent="0" algn="l" defTabSz="457200">
              <a:lnSpc>
                <a:spcPct val="90000"/>
              </a:lnSpc>
              <a:buFont typeface="Arial"/>
              <a:buChar char="•"/>
            </a:pPr>
            <a:r>
              <a:rPr lang="en-US" sz="1100" dirty="0"/>
              <a:t>-</a:t>
            </a:r>
            <a:r>
              <a:rPr lang="en-US" sz="1100" dirty="0" err="1"/>
              <a:t>Vaimo</a:t>
            </a:r>
            <a:r>
              <a:rPr lang="en-US" sz="1100" dirty="0"/>
              <a:t>, </a:t>
            </a:r>
            <a:r>
              <a:rPr lang="en-US" sz="1100" dirty="0" err="1"/>
              <a:t>Kaksi</a:t>
            </a:r>
            <a:r>
              <a:rPr lang="en-US" sz="1100" dirty="0"/>
              <a:t> </a:t>
            </a:r>
            <a:r>
              <a:rPr lang="en-US" sz="1100" dirty="0" err="1"/>
              <a:t>poikaa</a:t>
            </a:r>
            <a:r>
              <a:rPr lang="en-US" sz="1100" dirty="0"/>
              <a:t> 2kk, ja 4,5v ja </a:t>
            </a:r>
            <a:r>
              <a:rPr lang="en-US" sz="1100" dirty="0" err="1"/>
              <a:t>kaksi</a:t>
            </a:r>
            <a:r>
              <a:rPr lang="en-US" sz="1100" dirty="0"/>
              <a:t> </a:t>
            </a:r>
            <a:r>
              <a:rPr lang="en-US" sz="1100" dirty="0" err="1"/>
              <a:t>koiraa</a:t>
            </a:r>
            <a:endParaRPr lang="en-US" sz="1100" dirty="0"/>
          </a:p>
          <a:p>
            <a:pPr marL="0" indent="0" algn="l" defTabSz="457200">
              <a:lnSpc>
                <a:spcPct val="90000"/>
              </a:lnSpc>
              <a:buFont typeface="Arial"/>
              <a:buChar char="•"/>
            </a:pPr>
            <a:r>
              <a:rPr lang="en-US" sz="1100" dirty="0"/>
              <a:t>Oma </a:t>
            </a:r>
            <a:r>
              <a:rPr lang="en-US" sz="1100" dirty="0" err="1"/>
              <a:t>Harrastus</a:t>
            </a:r>
            <a:r>
              <a:rPr lang="en-US" sz="1100" dirty="0"/>
              <a:t> ja </a:t>
            </a:r>
            <a:r>
              <a:rPr lang="en-US" sz="1100" dirty="0" err="1" smtClean="0"/>
              <a:t>lajitausta</a:t>
            </a:r>
            <a:r>
              <a:rPr lang="en-US" sz="1100" dirty="0" smtClean="0"/>
              <a:t>:</a:t>
            </a:r>
            <a:endParaRPr lang="en-US" sz="1100" dirty="0"/>
          </a:p>
          <a:p>
            <a:pPr marL="0" indent="0" algn="l" defTabSz="457200">
              <a:lnSpc>
                <a:spcPct val="90000"/>
              </a:lnSpc>
              <a:buFont typeface="Arial"/>
              <a:buChar char="•"/>
            </a:pPr>
            <a:r>
              <a:rPr lang="en-US" sz="1100" dirty="0"/>
              <a:t>-</a:t>
            </a:r>
            <a:r>
              <a:rPr lang="en-US" sz="1100" dirty="0" err="1"/>
              <a:t>Aikaisemmin</a:t>
            </a:r>
            <a:r>
              <a:rPr lang="en-US" sz="1100" dirty="0"/>
              <a:t> </a:t>
            </a:r>
            <a:r>
              <a:rPr lang="en-US" sz="1100" dirty="0" err="1"/>
              <a:t>kamppailulajit</a:t>
            </a:r>
            <a:r>
              <a:rPr lang="en-US" sz="1100" dirty="0"/>
              <a:t> (Judo), </a:t>
            </a:r>
            <a:r>
              <a:rPr lang="en-US" sz="1100" dirty="0" err="1"/>
              <a:t>Jalkapallon</a:t>
            </a:r>
            <a:r>
              <a:rPr lang="en-US" sz="1100" dirty="0"/>
              <a:t> </a:t>
            </a:r>
            <a:r>
              <a:rPr lang="en-US" sz="1100" dirty="0" err="1"/>
              <a:t>aloitin</a:t>
            </a:r>
            <a:r>
              <a:rPr lang="en-US" sz="1100" dirty="0"/>
              <a:t> 1986-, </a:t>
            </a:r>
            <a:r>
              <a:rPr lang="en-US" sz="1100" dirty="0" err="1"/>
              <a:t>valmennusta</a:t>
            </a:r>
            <a:r>
              <a:rPr lang="en-US" sz="1100" dirty="0"/>
              <a:t> mm. </a:t>
            </a:r>
            <a:r>
              <a:rPr lang="en-US" sz="1100" dirty="0" err="1"/>
              <a:t>judossa</a:t>
            </a:r>
            <a:r>
              <a:rPr lang="en-US" sz="1100" dirty="0"/>
              <a:t> ja </a:t>
            </a:r>
            <a:r>
              <a:rPr lang="en-US" sz="1100" dirty="0" err="1"/>
              <a:t>jalkapallossa</a:t>
            </a:r>
            <a:r>
              <a:rPr lang="en-US" sz="1100" dirty="0"/>
              <a:t>, </a:t>
            </a:r>
            <a:r>
              <a:rPr lang="en-US" sz="1100" dirty="0" err="1"/>
              <a:t>musiikki</a:t>
            </a:r>
            <a:r>
              <a:rPr lang="en-US" sz="1100" dirty="0"/>
              <a:t> </a:t>
            </a:r>
            <a:r>
              <a:rPr lang="en-US" sz="1100" dirty="0" err="1"/>
              <a:t>eri</a:t>
            </a:r>
            <a:r>
              <a:rPr lang="en-US" sz="1100" dirty="0"/>
              <a:t> </a:t>
            </a:r>
            <a:r>
              <a:rPr lang="en-US" sz="1100" dirty="0" err="1"/>
              <a:t>muodoissaan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630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Tärkeää, että on hauskaa!</a:t>
            </a:r>
            <a:endParaRPr lang="fi-FI" dirty="0"/>
          </a:p>
        </p:txBody>
      </p:sp>
      <p:pic>
        <p:nvPicPr>
          <p:cNvPr id="4" name="k6jyLZlqdf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065" y="2492896"/>
            <a:ext cx="959869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29434FC3-3E96-41DA-9061-A6CE53D23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Harjoittelua…</a:t>
            </a:r>
            <a:endParaRPr lang="fi-FI" dirty="0"/>
          </a:p>
        </p:txBody>
      </p:sp>
      <p:pic>
        <p:nvPicPr>
          <p:cNvPr id="3" name="je8k_g7mhv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065" y="2204864"/>
            <a:ext cx="95986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Oman lajin pohdinta…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Mitkä motoriset perustaidot ja liikehallintakyvyt ovat tärkeitä omassa tai valitsemassasi lajissa</a:t>
            </a:r>
            <a:r>
              <a:rPr lang="fi-FI" sz="3600" dirty="0" smtClean="0"/>
              <a:t>?</a:t>
            </a:r>
          </a:p>
          <a:p>
            <a:r>
              <a:rPr lang="fi-FI" sz="3600" dirty="0" smtClean="0"/>
              <a:t>Missä olet oppinut motorisia taitoja?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92895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Taitojen oppimisen vaiheet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1295064" y="2556932"/>
            <a:ext cx="9598696" cy="3608372"/>
          </a:xfrm>
        </p:spPr>
        <p:txBody>
          <a:bodyPr>
            <a:normAutofit fontScale="92500"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sz="1700" dirty="0"/>
              <a:t>	</a:t>
            </a:r>
            <a:r>
              <a:rPr lang="fi-FI" sz="1700" dirty="0">
                <a:solidFill>
                  <a:srgbClr val="00B0F0"/>
                </a:solidFill>
              </a:rPr>
              <a:t>Liikemallin kehittyminen, </a:t>
            </a:r>
            <a:r>
              <a:rPr lang="fi-FI" sz="1700" dirty="0"/>
              <a:t>			</a:t>
            </a:r>
            <a:r>
              <a:rPr lang="fi-FI" sz="1700" dirty="0">
                <a:solidFill>
                  <a:srgbClr val="FFC000"/>
                </a:solidFill>
              </a:rPr>
              <a:t>Liikemallin tarkentuminen,	</a:t>
            </a:r>
            <a:r>
              <a:rPr lang="fi-FI" sz="1700" dirty="0"/>
              <a:t>	      </a:t>
            </a:r>
            <a:r>
              <a:rPr lang="fi-FI" sz="1700" dirty="0">
                <a:solidFill>
                  <a:srgbClr val="FF0000"/>
                </a:solidFill>
              </a:rPr>
              <a:t>Liikkeet automatisoituneita</a:t>
            </a:r>
          </a:p>
          <a:p>
            <a:pPr marL="0" indent="0">
              <a:buNone/>
            </a:pPr>
            <a:r>
              <a:rPr lang="fi-FI" sz="1700" dirty="0"/>
              <a:t>	</a:t>
            </a:r>
            <a:r>
              <a:rPr lang="fi-FI" sz="1700" dirty="0">
                <a:solidFill>
                  <a:srgbClr val="00B0F0"/>
                </a:solidFill>
              </a:rPr>
              <a:t>jossa taitoa yritetään hahmottaa </a:t>
            </a:r>
            <a:r>
              <a:rPr lang="fi-FI" sz="1700" dirty="0"/>
              <a:t>		</a:t>
            </a:r>
            <a:r>
              <a:rPr lang="fi-FI" sz="1700" dirty="0">
                <a:solidFill>
                  <a:srgbClr val="FFC000"/>
                </a:solidFill>
              </a:rPr>
              <a:t>jossa taitoa harjoitellaan kovasti	</a:t>
            </a:r>
            <a:r>
              <a:rPr lang="fi-FI" sz="1700" dirty="0"/>
              <a:t>      </a:t>
            </a:r>
            <a:r>
              <a:rPr lang="fi-FI" sz="1700" dirty="0">
                <a:solidFill>
                  <a:srgbClr val="FF0000"/>
                </a:solidFill>
              </a:rPr>
              <a:t>ja havaintotoiminnot vapautuneita</a:t>
            </a:r>
          </a:p>
          <a:p>
            <a:pPr marL="0" indent="0">
              <a:buNone/>
            </a:pPr>
            <a:r>
              <a:rPr lang="fi-FI" sz="1700" dirty="0"/>
              <a:t>	</a:t>
            </a:r>
            <a:r>
              <a:rPr lang="fi-FI" sz="1700" dirty="0">
                <a:solidFill>
                  <a:srgbClr val="00B0F0"/>
                </a:solidFill>
              </a:rPr>
              <a:t>kokonaisuutena</a:t>
            </a:r>
            <a:r>
              <a:rPr lang="fi-FI" sz="1700" dirty="0"/>
              <a:t>					</a:t>
            </a:r>
            <a:r>
              <a:rPr lang="fi-FI" sz="1700" dirty="0">
                <a:solidFill>
                  <a:srgbClr val="FFC000"/>
                </a:solidFill>
              </a:rPr>
              <a:t>ja samalla sidotaan havaintotoiminnot  </a:t>
            </a:r>
            <a:r>
              <a:rPr lang="fi-FI" sz="1700" dirty="0">
                <a:solidFill>
                  <a:srgbClr val="FF0000"/>
                </a:solidFill>
              </a:rPr>
              <a:t>ympäristön seuraamiseen</a:t>
            </a:r>
          </a:p>
        </p:txBody>
      </p:sp>
      <p:sp>
        <p:nvSpPr>
          <p:cNvPr id="7" name="Suorakulmio 6"/>
          <p:cNvSpPr/>
          <p:nvPr/>
        </p:nvSpPr>
        <p:spPr>
          <a:xfrm>
            <a:off x="1917948" y="3789040"/>
            <a:ext cx="23762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00B0F0"/>
                </a:solidFill>
              </a:rPr>
              <a:t>Kognitiivinen vaihe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014292" y="3789040"/>
            <a:ext cx="23762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FF00"/>
                </a:solidFill>
              </a:rPr>
              <a:t>Assosiatiivinen vaihe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110636" y="3789040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Automaation vaihe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516046" y="3789040"/>
            <a:ext cx="1180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/>
              <a:t>Alkuvaihe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5700235" y="3804429"/>
            <a:ext cx="100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Välivaihe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8352834" y="3804429"/>
            <a:ext cx="167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Lopullinen vaihe</a:t>
            </a:r>
          </a:p>
        </p:txBody>
      </p:sp>
      <p:sp>
        <p:nvSpPr>
          <p:cNvPr id="13" name="Nuoli oikealle 12"/>
          <p:cNvSpPr/>
          <p:nvPr/>
        </p:nvSpPr>
        <p:spPr>
          <a:xfrm>
            <a:off x="4510236" y="4173761"/>
            <a:ext cx="360040" cy="263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 oikealle 13"/>
          <p:cNvSpPr/>
          <p:nvPr/>
        </p:nvSpPr>
        <p:spPr>
          <a:xfrm>
            <a:off x="7632754" y="4173762"/>
            <a:ext cx="341372" cy="263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i 2"/>
          <p:cNvSpPr/>
          <p:nvPr/>
        </p:nvSpPr>
        <p:spPr>
          <a:xfrm>
            <a:off x="4870276" y="3068960"/>
            <a:ext cx="223224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Alkuvaihe</a:t>
            </a:r>
          </a:p>
        </p:txBody>
      </p:sp>
      <p:cxnSp>
        <p:nvCxnSpPr>
          <p:cNvPr id="7" name="Suora yhdysviiva 6"/>
          <p:cNvCxnSpPr/>
          <p:nvPr/>
        </p:nvCxnSpPr>
        <p:spPr>
          <a:xfrm>
            <a:off x="4006180" y="2420888"/>
            <a:ext cx="108012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orakulmio 7"/>
          <p:cNvSpPr/>
          <p:nvPr/>
        </p:nvSpPr>
        <p:spPr>
          <a:xfrm>
            <a:off x="3070076" y="1484784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Opeteltavan tehtävän hahmotus</a:t>
            </a:r>
          </a:p>
        </p:txBody>
      </p:sp>
      <p:cxnSp>
        <p:nvCxnSpPr>
          <p:cNvPr id="10" name="Suora yhdysviiva 9"/>
          <p:cNvCxnSpPr/>
          <p:nvPr/>
        </p:nvCxnSpPr>
        <p:spPr>
          <a:xfrm flipV="1">
            <a:off x="6670476" y="2132856"/>
            <a:ext cx="122413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orakulmio 10"/>
          <p:cNvSpPr/>
          <p:nvPr/>
        </p:nvSpPr>
        <p:spPr>
          <a:xfrm>
            <a:off x="7282544" y="1124744"/>
            <a:ext cx="16921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Paljon kognitiivista ajattelua</a:t>
            </a:r>
          </a:p>
        </p:txBody>
      </p:sp>
      <p:cxnSp>
        <p:nvCxnSpPr>
          <p:cNvPr id="13" name="Suora yhdysviiva 12"/>
          <p:cNvCxnSpPr/>
          <p:nvPr/>
        </p:nvCxnSpPr>
        <p:spPr>
          <a:xfrm>
            <a:off x="7246540" y="3573016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orakulmio 13"/>
          <p:cNvSpPr/>
          <p:nvPr/>
        </p:nvSpPr>
        <p:spPr>
          <a:xfrm>
            <a:off x="9334772" y="3140968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Paljon vaihtelua suorituksessa</a:t>
            </a:r>
          </a:p>
        </p:txBody>
      </p:sp>
      <p:cxnSp>
        <p:nvCxnSpPr>
          <p:cNvPr id="16" name="Suora yhdysviiva 15"/>
          <p:cNvCxnSpPr/>
          <p:nvPr/>
        </p:nvCxnSpPr>
        <p:spPr>
          <a:xfrm>
            <a:off x="6958508" y="4077072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/>
        </p:nvSpPr>
        <p:spPr>
          <a:xfrm>
            <a:off x="7385114" y="5193195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Suoritukset tehottomia</a:t>
            </a:r>
          </a:p>
        </p:txBody>
      </p:sp>
      <p:cxnSp>
        <p:nvCxnSpPr>
          <p:cNvPr id="19" name="Suora yhdysviiva 18"/>
          <p:cNvCxnSpPr/>
          <p:nvPr/>
        </p:nvCxnSpPr>
        <p:spPr>
          <a:xfrm flipH="1">
            <a:off x="4546240" y="4221088"/>
            <a:ext cx="900100" cy="972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orakulmio 19"/>
          <p:cNvSpPr/>
          <p:nvPr/>
        </p:nvSpPr>
        <p:spPr>
          <a:xfrm>
            <a:off x="3297155" y="5337211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Oppijan tarkkaavaisuus itsessä</a:t>
            </a:r>
          </a:p>
        </p:txBody>
      </p:sp>
      <p:cxnSp>
        <p:nvCxnSpPr>
          <p:cNvPr id="22" name="Suora yhdysviiva 21"/>
          <p:cNvCxnSpPr/>
          <p:nvPr/>
        </p:nvCxnSpPr>
        <p:spPr>
          <a:xfrm flipH="1" flipV="1">
            <a:off x="2428977" y="5697250"/>
            <a:ext cx="80314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orakulmio 22"/>
          <p:cNvSpPr/>
          <p:nvPr/>
        </p:nvSpPr>
        <p:spPr>
          <a:xfrm>
            <a:off x="1125860" y="5337211"/>
            <a:ext cx="12019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Itselleen puhuminen</a:t>
            </a:r>
          </a:p>
        </p:txBody>
      </p:sp>
      <p:cxnSp>
        <p:nvCxnSpPr>
          <p:cNvPr id="28" name="Suora yhdysviiva 27"/>
          <p:cNvCxnSpPr/>
          <p:nvPr/>
        </p:nvCxnSpPr>
        <p:spPr>
          <a:xfrm flipH="1">
            <a:off x="3718148" y="3717032"/>
            <a:ext cx="100811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orakulmio 28"/>
          <p:cNvSpPr/>
          <p:nvPr/>
        </p:nvSpPr>
        <p:spPr>
          <a:xfrm>
            <a:off x="1917948" y="3939192"/>
            <a:ext cx="1656184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Tietoinen säätely hidastaa liikettä</a:t>
            </a:r>
          </a:p>
        </p:txBody>
      </p:sp>
      <p:cxnSp>
        <p:nvCxnSpPr>
          <p:cNvPr id="31" name="Suora yhdysviiva 30"/>
          <p:cNvCxnSpPr/>
          <p:nvPr/>
        </p:nvCxnSpPr>
        <p:spPr>
          <a:xfrm flipH="1" flipV="1">
            <a:off x="3297155" y="3068960"/>
            <a:ext cx="1429105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orakulmio 32"/>
          <p:cNvSpPr/>
          <p:nvPr/>
        </p:nvSpPr>
        <p:spPr>
          <a:xfrm>
            <a:off x="1485900" y="2636912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Käytetään tarpeettomia lihasryhmiä</a:t>
            </a:r>
          </a:p>
        </p:txBody>
      </p:sp>
      <p:sp>
        <p:nvSpPr>
          <p:cNvPr id="36" name="Suorakulmio 35"/>
          <p:cNvSpPr/>
          <p:nvPr/>
        </p:nvSpPr>
        <p:spPr>
          <a:xfrm>
            <a:off x="909836" y="836712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Suurempi energiankulutus</a:t>
            </a:r>
          </a:p>
        </p:txBody>
      </p:sp>
      <p:cxnSp>
        <p:nvCxnSpPr>
          <p:cNvPr id="40" name="Suora yhdysviiva 39"/>
          <p:cNvCxnSpPr/>
          <p:nvPr/>
        </p:nvCxnSpPr>
        <p:spPr>
          <a:xfrm>
            <a:off x="2205980" y="1700808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9" grpId="0" animBg="1"/>
      <p:bldP spid="33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i 2"/>
          <p:cNvSpPr/>
          <p:nvPr/>
        </p:nvSpPr>
        <p:spPr>
          <a:xfrm>
            <a:off x="4726260" y="2780928"/>
            <a:ext cx="230425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Harjoitteluvaihe</a:t>
            </a:r>
          </a:p>
        </p:txBody>
      </p:sp>
      <p:cxnSp>
        <p:nvCxnSpPr>
          <p:cNvPr id="7" name="Suora yhdysviiva 6"/>
          <p:cNvCxnSpPr/>
          <p:nvPr/>
        </p:nvCxnSpPr>
        <p:spPr>
          <a:xfrm flipV="1">
            <a:off x="6742484" y="1860340"/>
            <a:ext cx="72008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orakulmio 7"/>
          <p:cNvSpPr/>
          <p:nvPr/>
        </p:nvSpPr>
        <p:spPr>
          <a:xfrm>
            <a:off x="8466927" y="1700808"/>
            <a:ext cx="19442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11" name="Suora yhdysviiva 10"/>
          <p:cNvCxnSpPr/>
          <p:nvPr/>
        </p:nvCxnSpPr>
        <p:spPr>
          <a:xfrm>
            <a:off x="7203742" y="339299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orakulmio 11"/>
          <p:cNvSpPr/>
          <p:nvPr/>
        </p:nvSpPr>
        <p:spPr>
          <a:xfrm>
            <a:off x="8898975" y="2960948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14" name="Suora yhdysviiva 13"/>
          <p:cNvCxnSpPr/>
          <p:nvPr/>
        </p:nvCxnSpPr>
        <p:spPr>
          <a:xfrm>
            <a:off x="7068651" y="3854202"/>
            <a:ext cx="126014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/>
        </p:nvSpPr>
        <p:spPr>
          <a:xfrm>
            <a:off x="8505063" y="4365104"/>
            <a:ext cx="1868459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17" name="Suora yhdysviiva 16"/>
          <p:cNvCxnSpPr/>
          <p:nvPr/>
        </p:nvCxnSpPr>
        <p:spPr>
          <a:xfrm>
            <a:off x="5826362" y="4235693"/>
            <a:ext cx="0" cy="849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orakulmio 18"/>
          <p:cNvSpPr/>
          <p:nvPr/>
        </p:nvSpPr>
        <p:spPr>
          <a:xfrm>
            <a:off x="4816829" y="5229200"/>
            <a:ext cx="19442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21" name="Suora yhdysviiva 20"/>
          <p:cNvCxnSpPr/>
          <p:nvPr/>
        </p:nvCxnSpPr>
        <p:spPr>
          <a:xfrm flipH="1">
            <a:off x="3358108" y="3825044"/>
            <a:ext cx="1152128" cy="972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orakulmio 21"/>
          <p:cNvSpPr/>
          <p:nvPr/>
        </p:nvSpPr>
        <p:spPr>
          <a:xfrm>
            <a:off x="1881943" y="4863988"/>
            <a:ext cx="1800201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24" name="Suora yhdysviiva 23"/>
          <p:cNvCxnSpPr/>
          <p:nvPr/>
        </p:nvCxnSpPr>
        <p:spPr>
          <a:xfrm flipH="1">
            <a:off x="2782043" y="3392996"/>
            <a:ext cx="1728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orakulmio 24"/>
          <p:cNvSpPr/>
          <p:nvPr/>
        </p:nvSpPr>
        <p:spPr>
          <a:xfrm>
            <a:off x="913584" y="2960948"/>
            <a:ext cx="17244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27" name="Suora yhdysviiva 26"/>
          <p:cNvCxnSpPr/>
          <p:nvPr/>
        </p:nvCxnSpPr>
        <p:spPr>
          <a:xfrm flipH="1" flipV="1">
            <a:off x="3934172" y="1988840"/>
            <a:ext cx="108012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uorakulmio 27"/>
          <p:cNvSpPr/>
          <p:nvPr/>
        </p:nvSpPr>
        <p:spPr>
          <a:xfrm>
            <a:off x="2530016" y="764704"/>
            <a:ext cx="1656184" cy="1125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1" name="Suorakulmio 30"/>
          <p:cNvSpPr/>
          <p:nvPr/>
        </p:nvSpPr>
        <p:spPr>
          <a:xfrm>
            <a:off x="636106" y="967238"/>
            <a:ext cx="1188131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35" name="Suora yhdysviiva 34"/>
          <p:cNvCxnSpPr/>
          <p:nvPr/>
        </p:nvCxnSpPr>
        <p:spPr>
          <a:xfrm flipV="1">
            <a:off x="5734372" y="1700808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orakulmio 35"/>
          <p:cNvSpPr/>
          <p:nvPr/>
        </p:nvSpPr>
        <p:spPr>
          <a:xfrm>
            <a:off x="4942284" y="764704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38" name="Suora yhdysviiva 37"/>
          <p:cNvCxnSpPr/>
          <p:nvPr/>
        </p:nvCxnSpPr>
        <p:spPr>
          <a:xfrm flipV="1">
            <a:off x="7102524" y="2654915"/>
            <a:ext cx="1188132" cy="421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uorakulmio 38"/>
          <p:cNvSpPr/>
          <p:nvPr/>
        </p:nvSpPr>
        <p:spPr>
          <a:xfrm>
            <a:off x="6742484" y="764704"/>
            <a:ext cx="172444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41" name="Suora yhdysviiva 40"/>
          <p:cNvCxnSpPr/>
          <p:nvPr/>
        </p:nvCxnSpPr>
        <p:spPr>
          <a:xfrm>
            <a:off x="6799179" y="556277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uorakulmio 41"/>
          <p:cNvSpPr/>
          <p:nvPr/>
        </p:nvSpPr>
        <p:spPr>
          <a:xfrm>
            <a:off x="7269362" y="5229200"/>
            <a:ext cx="119756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45" name="Suora yhdysviiva 44"/>
          <p:cNvCxnSpPr/>
          <p:nvPr/>
        </p:nvCxnSpPr>
        <p:spPr>
          <a:xfrm>
            <a:off x="1989956" y="134076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i 2"/>
          <p:cNvSpPr/>
          <p:nvPr/>
        </p:nvSpPr>
        <p:spPr>
          <a:xfrm>
            <a:off x="4726260" y="2780928"/>
            <a:ext cx="230425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Harjoitteluvaihe</a:t>
            </a:r>
          </a:p>
        </p:txBody>
      </p:sp>
      <p:cxnSp>
        <p:nvCxnSpPr>
          <p:cNvPr id="7" name="Suora yhdysviiva 6"/>
          <p:cNvCxnSpPr/>
          <p:nvPr/>
        </p:nvCxnSpPr>
        <p:spPr>
          <a:xfrm flipV="1">
            <a:off x="6742484" y="1860340"/>
            <a:ext cx="72008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orakulmio 7"/>
          <p:cNvSpPr/>
          <p:nvPr/>
        </p:nvSpPr>
        <p:spPr>
          <a:xfrm>
            <a:off x="8466927" y="1700808"/>
            <a:ext cx="19442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Motivaatio tulee oppimisesta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7203742" y="339299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orakulmio 11"/>
          <p:cNvSpPr/>
          <p:nvPr/>
        </p:nvSpPr>
        <p:spPr>
          <a:xfrm>
            <a:off x="8898975" y="2960948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Muodostunut käsitys suorituksesta</a:t>
            </a:r>
          </a:p>
        </p:txBody>
      </p:sp>
      <p:cxnSp>
        <p:nvCxnSpPr>
          <p:cNvPr id="14" name="Suora yhdysviiva 13"/>
          <p:cNvCxnSpPr/>
          <p:nvPr/>
        </p:nvCxnSpPr>
        <p:spPr>
          <a:xfrm>
            <a:off x="7068651" y="3854202"/>
            <a:ext cx="126014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/>
        </p:nvSpPr>
        <p:spPr>
          <a:xfrm>
            <a:off x="8505063" y="4365104"/>
            <a:ext cx="1868459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Runsas toistojen määrä harjoittelussa</a:t>
            </a:r>
          </a:p>
        </p:txBody>
      </p:sp>
      <p:cxnSp>
        <p:nvCxnSpPr>
          <p:cNvPr id="17" name="Suora yhdysviiva 16"/>
          <p:cNvCxnSpPr/>
          <p:nvPr/>
        </p:nvCxnSpPr>
        <p:spPr>
          <a:xfrm>
            <a:off x="5826362" y="4235693"/>
            <a:ext cx="0" cy="849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orakulmio 18"/>
          <p:cNvSpPr/>
          <p:nvPr/>
        </p:nvSpPr>
        <p:spPr>
          <a:xfrm>
            <a:off x="4816829" y="5229200"/>
            <a:ext cx="19442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Suoritukset sujuvia, mutta vaihtelua edelleen</a:t>
            </a:r>
          </a:p>
        </p:txBody>
      </p:sp>
      <p:cxnSp>
        <p:nvCxnSpPr>
          <p:cNvPr id="21" name="Suora yhdysviiva 20"/>
          <p:cNvCxnSpPr/>
          <p:nvPr/>
        </p:nvCxnSpPr>
        <p:spPr>
          <a:xfrm flipH="1">
            <a:off x="3358108" y="3825044"/>
            <a:ext cx="1152128" cy="972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orakulmio 21"/>
          <p:cNvSpPr/>
          <p:nvPr/>
        </p:nvSpPr>
        <p:spPr>
          <a:xfrm>
            <a:off x="1881943" y="4863988"/>
            <a:ext cx="1800201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Liikkeen säätely tiedostettua ja tiedostamatonta</a:t>
            </a:r>
          </a:p>
        </p:txBody>
      </p:sp>
      <p:cxnSp>
        <p:nvCxnSpPr>
          <p:cNvPr id="24" name="Suora yhdysviiva 23"/>
          <p:cNvCxnSpPr/>
          <p:nvPr/>
        </p:nvCxnSpPr>
        <p:spPr>
          <a:xfrm flipH="1">
            <a:off x="2782043" y="3392996"/>
            <a:ext cx="1728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orakulmio 24"/>
          <p:cNvSpPr/>
          <p:nvPr/>
        </p:nvSpPr>
        <p:spPr>
          <a:xfrm>
            <a:off x="913584" y="2960948"/>
            <a:ext cx="17244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Tarkkaavaisuutta voidaan siirtää ympäristöön</a:t>
            </a:r>
          </a:p>
        </p:txBody>
      </p:sp>
      <p:cxnSp>
        <p:nvCxnSpPr>
          <p:cNvPr id="27" name="Suora yhdysviiva 26"/>
          <p:cNvCxnSpPr/>
          <p:nvPr/>
        </p:nvCxnSpPr>
        <p:spPr>
          <a:xfrm flipH="1" flipV="1">
            <a:off x="3934172" y="1988840"/>
            <a:ext cx="108012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uorakulmio 27"/>
          <p:cNvSpPr/>
          <p:nvPr/>
        </p:nvSpPr>
        <p:spPr>
          <a:xfrm>
            <a:off x="2530016" y="764704"/>
            <a:ext cx="1656184" cy="1125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Oppija havainnoi aiempaa paremmin</a:t>
            </a:r>
          </a:p>
        </p:txBody>
      </p:sp>
      <p:sp>
        <p:nvSpPr>
          <p:cNvPr id="31" name="Suorakulmio 30"/>
          <p:cNvSpPr/>
          <p:nvPr/>
        </p:nvSpPr>
        <p:spPr>
          <a:xfrm>
            <a:off x="636106" y="967238"/>
            <a:ext cx="1188131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Oppijalla enemmän aikaa</a:t>
            </a:r>
          </a:p>
        </p:txBody>
      </p:sp>
      <p:cxnSp>
        <p:nvCxnSpPr>
          <p:cNvPr id="35" name="Suora yhdysviiva 34"/>
          <p:cNvCxnSpPr/>
          <p:nvPr/>
        </p:nvCxnSpPr>
        <p:spPr>
          <a:xfrm flipV="1">
            <a:off x="5734372" y="1700808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orakulmio 35"/>
          <p:cNvSpPr/>
          <p:nvPr/>
        </p:nvSpPr>
        <p:spPr>
          <a:xfrm>
            <a:off x="4942284" y="764704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Suoritus taloudellisempi</a:t>
            </a:r>
          </a:p>
        </p:txBody>
      </p:sp>
      <p:cxnSp>
        <p:nvCxnSpPr>
          <p:cNvPr id="38" name="Suora yhdysviiva 37"/>
          <p:cNvCxnSpPr/>
          <p:nvPr/>
        </p:nvCxnSpPr>
        <p:spPr>
          <a:xfrm flipV="1">
            <a:off x="7102524" y="2654915"/>
            <a:ext cx="1188132" cy="421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uorakulmio 38"/>
          <p:cNvSpPr/>
          <p:nvPr/>
        </p:nvSpPr>
        <p:spPr>
          <a:xfrm>
            <a:off x="6742484" y="764704"/>
            <a:ext cx="172444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Kestää edellistä vaihetta kauemmin</a:t>
            </a:r>
          </a:p>
        </p:txBody>
      </p:sp>
      <p:cxnSp>
        <p:nvCxnSpPr>
          <p:cNvPr id="41" name="Suora yhdysviiva 40"/>
          <p:cNvCxnSpPr/>
          <p:nvPr/>
        </p:nvCxnSpPr>
        <p:spPr>
          <a:xfrm>
            <a:off x="6799179" y="556277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uorakulmio 41"/>
          <p:cNvSpPr/>
          <p:nvPr/>
        </p:nvSpPr>
        <p:spPr>
          <a:xfrm>
            <a:off x="7269362" y="5229200"/>
            <a:ext cx="119756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Suljettu taito/avoin taito</a:t>
            </a:r>
          </a:p>
        </p:txBody>
      </p:sp>
      <p:cxnSp>
        <p:nvCxnSpPr>
          <p:cNvPr id="45" name="Suora yhdysviiva 44"/>
          <p:cNvCxnSpPr/>
          <p:nvPr/>
        </p:nvCxnSpPr>
        <p:spPr>
          <a:xfrm>
            <a:off x="1989956" y="134076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1"/>
          <p:cNvSpPr/>
          <p:nvPr/>
        </p:nvSpPr>
        <p:spPr>
          <a:xfrm>
            <a:off x="4798268" y="2780928"/>
            <a:ext cx="252028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Lopullinen vaihe</a:t>
            </a:r>
          </a:p>
        </p:txBody>
      </p:sp>
      <p:cxnSp>
        <p:nvCxnSpPr>
          <p:cNvPr id="4" name="Suora yhdysviiva 3"/>
          <p:cNvCxnSpPr/>
          <p:nvPr/>
        </p:nvCxnSpPr>
        <p:spPr>
          <a:xfrm flipV="1">
            <a:off x="6526460" y="1924945"/>
            <a:ext cx="43204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orakulmio 5"/>
          <p:cNvSpPr/>
          <p:nvPr/>
        </p:nvSpPr>
        <p:spPr>
          <a:xfrm>
            <a:off x="6238428" y="764704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Taidosta tullut tiedostamaton kokonaisuus</a:t>
            </a:r>
          </a:p>
        </p:txBody>
      </p:sp>
      <p:cxnSp>
        <p:nvCxnSpPr>
          <p:cNvPr id="8" name="Suora yhdysviiva 7"/>
          <p:cNvCxnSpPr/>
          <p:nvPr/>
        </p:nvCxnSpPr>
        <p:spPr>
          <a:xfrm flipV="1">
            <a:off x="7335486" y="278092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orakulmio 8"/>
          <p:cNvSpPr/>
          <p:nvPr/>
        </p:nvSpPr>
        <p:spPr>
          <a:xfrm>
            <a:off x="8542684" y="2268759"/>
            <a:ext cx="199928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Kyky korjata virheitään</a:t>
            </a:r>
          </a:p>
        </p:txBody>
      </p:sp>
      <p:cxnSp>
        <p:nvCxnSpPr>
          <p:cNvPr id="11" name="Suora yhdysviiva 10"/>
          <p:cNvCxnSpPr/>
          <p:nvPr/>
        </p:nvCxnSpPr>
        <p:spPr>
          <a:xfrm flipV="1">
            <a:off x="10338649" y="1548679"/>
            <a:ext cx="0" cy="584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orakulmio 11"/>
          <p:cNvSpPr/>
          <p:nvPr/>
        </p:nvSpPr>
        <p:spPr>
          <a:xfrm>
            <a:off x="9542327" y="764704"/>
            <a:ext cx="159264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Jopa kesken hitaan liikkeen</a:t>
            </a:r>
          </a:p>
        </p:txBody>
      </p:sp>
      <p:cxnSp>
        <p:nvCxnSpPr>
          <p:cNvPr id="14" name="Suora yhdysviiva 13"/>
          <p:cNvCxnSpPr/>
          <p:nvPr/>
        </p:nvCxnSpPr>
        <p:spPr>
          <a:xfrm>
            <a:off x="7318548" y="3861048"/>
            <a:ext cx="122413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/>
        </p:nvSpPr>
        <p:spPr>
          <a:xfrm>
            <a:off x="8830716" y="4365104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Kyky suorittaa useita tehtäviä samanaikaisesti</a:t>
            </a:r>
          </a:p>
        </p:txBody>
      </p:sp>
      <p:cxnSp>
        <p:nvCxnSpPr>
          <p:cNvPr id="17" name="Suora yhdysviiva 16"/>
          <p:cNvCxnSpPr/>
          <p:nvPr/>
        </p:nvCxnSpPr>
        <p:spPr>
          <a:xfrm>
            <a:off x="6022404" y="4149080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orakulmio 17"/>
          <p:cNvSpPr/>
          <p:nvPr/>
        </p:nvSpPr>
        <p:spPr>
          <a:xfrm>
            <a:off x="5158308" y="5085184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Liika suorituksen analysointi heikentää sitä</a:t>
            </a:r>
          </a:p>
        </p:txBody>
      </p:sp>
      <p:cxnSp>
        <p:nvCxnSpPr>
          <p:cNvPr id="20" name="Suora yhdysviiva 19"/>
          <p:cNvCxnSpPr/>
          <p:nvPr/>
        </p:nvCxnSpPr>
        <p:spPr>
          <a:xfrm flipH="1">
            <a:off x="4510236" y="551723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orakulmio 20"/>
          <p:cNvSpPr/>
          <p:nvPr/>
        </p:nvSpPr>
        <p:spPr>
          <a:xfrm>
            <a:off x="2566019" y="4977172"/>
            <a:ext cx="1800201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Urheilijoiden suoritusten epäonnistuminen kisoissa?</a:t>
            </a:r>
          </a:p>
        </p:txBody>
      </p:sp>
      <p:cxnSp>
        <p:nvCxnSpPr>
          <p:cNvPr id="23" name="Suora yhdysviiva 22"/>
          <p:cNvCxnSpPr/>
          <p:nvPr/>
        </p:nvCxnSpPr>
        <p:spPr>
          <a:xfrm flipH="1">
            <a:off x="3378900" y="3429000"/>
            <a:ext cx="122413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orakulmio 23"/>
          <p:cNvSpPr/>
          <p:nvPr/>
        </p:nvSpPr>
        <p:spPr>
          <a:xfrm>
            <a:off x="1485900" y="3429000"/>
            <a:ext cx="16561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Suorituksen sujuvuus ja taloudellisuus</a:t>
            </a:r>
          </a:p>
        </p:txBody>
      </p:sp>
      <p:cxnSp>
        <p:nvCxnSpPr>
          <p:cNvPr id="26" name="Suora yhdysviiva 25"/>
          <p:cNvCxnSpPr/>
          <p:nvPr/>
        </p:nvCxnSpPr>
        <p:spPr>
          <a:xfrm flipH="1" flipV="1">
            <a:off x="1686712" y="2816932"/>
            <a:ext cx="627280" cy="495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uorakulmio 27"/>
          <p:cNvSpPr/>
          <p:nvPr/>
        </p:nvSpPr>
        <p:spPr>
          <a:xfrm>
            <a:off x="693812" y="1628800"/>
            <a:ext cx="1368152" cy="1072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Vaikuttaja-vastavaikuttajalihasten toiminta</a:t>
            </a:r>
          </a:p>
        </p:txBody>
      </p:sp>
      <p:cxnSp>
        <p:nvCxnSpPr>
          <p:cNvPr id="30" name="Suora yhdysviiva 29"/>
          <p:cNvCxnSpPr/>
          <p:nvPr/>
        </p:nvCxnSpPr>
        <p:spPr>
          <a:xfrm flipH="1" flipV="1">
            <a:off x="4798268" y="2132856"/>
            <a:ext cx="648072" cy="567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orakulmio 30"/>
          <p:cNvSpPr/>
          <p:nvPr/>
        </p:nvSpPr>
        <p:spPr>
          <a:xfrm>
            <a:off x="3378900" y="1124744"/>
            <a:ext cx="1707400" cy="800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Ympäristön informaation kerääminen</a:t>
            </a:r>
          </a:p>
        </p:txBody>
      </p:sp>
      <p:cxnSp>
        <p:nvCxnSpPr>
          <p:cNvPr id="33" name="Suora yhdysviiva 32"/>
          <p:cNvCxnSpPr/>
          <p:nvPr/>
        </p:nvCxnSpPr>
        <p:spPr>
          <a:xfrm flipH="1" flipV="1">
            <a:off x="2566019" y="1124744"/>
            <a:ext cx="576065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/>
          <p:cNvCxnSpPr/>
          <p:nvPr/>
        </p:nvCxnSpPr>
        <p:spPr>
          <a:xfrm flipH="1">
            <a:off x="3861961" y="2037013"/>
            <a:ext cx="370639" cy="231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orakulmio 35"/>
          <p:cNvSpPr/>
          <p:nvPr/>
        </p:nvSpPr>
        <p:spPr>
          <a:xfrm>
            <a:off x="1125860" y="764703"/>
            <a:ext cx="1284074" cy="747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Tarvitaan vähemmän</a:t>
            </a:r>
          </a:p>
        </p:txBody>
      </p:sp>
      <p:sp>
        <p:nvSpPr>
          <p:cNvPr id="37" name="Suorakulmio 36"/>
          <p:cNvSpPr/>
          <p:nvPr/>
        </p:nvSpPr>
        <p:spPr>
          <a:xfrm>
            <a:off x="2817844" y="2359832"/>
            <a:ext cx="1414756" cy="773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Kyky lukea tilanteita eteenpäin</a:t>
            </a:r>
          </a:p>
        </p:txBody>
      </p:sp>
    </p:spTree>
    <p:extLst>
      <p:ext uri="{BB962C8B-B14F-4D97-AF65-F5344CB8AC3E}">
        <p14:creationId xmlns:p14="http://schemas.microsoft.com/office/powerpoint/2010/main" val="8042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2" grpId="0" animBg="1"/>
      <p:bldP spid="15" grpId="0" animBg="1"/>
      <p:bldP spid="18" grpId="0" animBg="1"/>
      <p:bldP spid="21" grpId="0" animBg="1"/>
      <p:bldP spid="24" grpId="0" animBg="1"/>
      <p:bldP spid="28" grpId="0" animBg="1"/>
      <p:bldP spid="31" grpId="0" animBg="1"/>
      <p:bldP spid="36" grpId="0" animBg="1"/>
      <p:bldP spid="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Opettaminen eri vaiheissa</a:t>
            </a:r>
            <a:br>
              <a:rPr lang="fi-FI" dirty="0"/>
            </a:br>
            <a:r>
              <a:rPr lang="fi-FI" dirty="0"/>
              <a:t>Alkuvaihe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Oppijan rohkaisu ääneen ajatteluun-&gt;sisäisen mallin korjaus.</a:t>
            </a:r>
          </a:p>
          <a:p>
            <a:r>
              <a:rPr lang="fi-FI" dirty="0"/>
              <a:t>Monipuolinen palaute suorituksista-&gt;näytöt, videot ja verbaaliset ohjeet.</a:t>
            </a:r>
          </a:p>
          <a:p>
            <a:r>
              <a:rPr lang="fi-FI" dirty="0"/>
              <a:t>Ohjeet auttavat oppijaa kiinnittämään uuden taidon aikaisemmin opittuun taitoon.</a:t>
            </a:r>
          </a:p>
          <a:p>
            <a:r>
              <a:rPr lang="fi-FI" dirty="0"/>
              <a:t>Viihtyvyys ja hauskuus tärkeää</a:t>
            </a:r>
          </a:p>
          <a:p>
            <a:r>
              <a:rPr lang="fi-FI" dirty="0"/>
              <a:t>Nolatuksi tulemisen pelkoa tulee välttää</a:t>
            </a:r>
          </a:p>
        </p:txBody>
      </p:sp>
    </p:spTree>
    <p:extLst>
      <p:ext uri="{BB962C8B-B14F-4D97-AF65-F5344CB8AC3E}">
        <p14:creationId xmlns:p14="http://schemas.microsoft.com/office/powerpoint/2010/main" val="26972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Harjoitteluvaihe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Toiminnan oltava pääosissa-&gt;mentaalista tai fyysistä&gt;ympäristön </a:t>
            </a:r>
            <a:r>
              <a:rPr lang="fi-FI" dirty="0" smtClean="0"/>
              <a:t>luominen.</a:t>
            </a:r>
            <a:endParaRPr lang="fi-FI" dirty="0"/>
          </a:p>
          <a:p>
            <a:r>
              <a:rPr lang="fi-FI" dirty="0"/>
              <a:t>Oppijan rohkaisu sisäisen palautteen käyttöön-&gt;riippumattomaksi valmentajan </a:t>
            </a:r>
            <a:r>
              <a:rPr lang="fi-FI" dirty="0" smtClean="0"/>
              <a:t>palautteesta.</a:t>
            </a:r>
            <a:endParaRPr lang="fi-FI" dirty="0"/>
          </a:p>
          <a:p>
            <a:r>
              <a:rPr lang="fi-FI" dirty="0"/>
              <a:t>Pitää antaa tilaa </a:t>
            </a:r>
            <a:r>
              <a:rPr lang="fi-FI" dirty="0" smtClean="0"/>
              <a:t>oppimiselle.</a:t>
            </a:r>
            <a:endParaRPr lang="fi-FI" dirty="0"/>
          </a:p>
          <a:p>
            <a:r>
              <a:rPr lang="fi-FI" dirty="0"/>
              <a:t>Liiallinen valmentajan palaute </a:t>
            </a:r>
            <a:r>
              <a:rPr lang="fi-FI" dirty="0" smtClean="0"/>
              <a:t>haittaa.</a:t>
            </a:r>
          </a:p>
          <a:p>
            <a:r>
              <a:rPr lang="fi-FI" dirty="0" smtClean="0"/>
              <a:t>Saman tasoiset toimivat omissa ryhmissään.</a:t>
            </a:r>
          </a:p>
          <a:p>
            <a:r>
              <a:rPr lang="fi-FI" dirty="0" smtClean="0"/>
              <a:t>Tehtäväsuuntautuneisuuden korostaminen entisestään.</a:t>
            </a:r>
          </a:p>
          <a:p>
            <a:r>
              <a:rPr lang="fi-FI" dirty="0" smtClean="0"/>
              <a:t>Tason mukaiset haasteet.</a:t>
            </a:r>
          </a:p>
          <a:p>
            <a:r>
              <a:rPr lang="fi-FI" dirty="0" smtClean="0"/>
              <a:t>Yksittäisten asioiden luokittelu kokonaisuuksiin (esim. tanssi).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5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3" y="557183"/>
            <a:ext cx="9143998" cy="683330"/>
          </a:xfrm>
        </p:spPr>
        <p:txBody>
          <a:bodyPr rtlCol="0">
            <a:normAutofit fontScale="90000"/>
          </a:bodyPr>
          <a:lstStyle/>
          <a:p>
            <a:pPr rtl="0"/>
            <a:r>
              <a:rPr lang="fi-FI" dirty="0"/>
              <a:t>     Taitojen viitekehys</a:t>
            </a:r>
          </a:p>
        </p:txBody>
      </p:sp>
      <p:graphicFrame>
        <p:nvGraphicFramePr>
          <p:cNvPr id="6" name="Sisällön paikkamerkki 5" descr="Yhdistelmäpylväskaavio, jossa näytetään neljän luokan kolmen sarjan arvo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370990"/>
              </p:ext>
            </p:extLst>
          </p:nvPr>
        </p:nvGraphicFramePr>
        <p:xfrm>
          <a:off x="1845940" y="1009328"/>
          <a:ext cx="11160224" cy="584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522413" y="3590623"/>
            <a:ext cx="18473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5170285" y="2560596"/>
            <a:ext cx="3006529" cy="428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sz="2400" b="1" dirty="0"/>
              <a:t>Motoriset perustaidot</a:t>
            </a:r>
          </a:p>
        </p:txBody>
      </p:sp>
      <p:cxnSp>
        <p:nvCxnSpPr>
          <p:cNvPr id="8" name="Suora nuoliyhdysviiva 7"/>
          <p:cNvCxnSpPr/>
          <p:nvPr/>
        </p:nvCxnSpPr>
        <p:spPr>
          <a:xfrm>
            <a:off x="5662364" y="2420888"/>
            <a:ext cx="0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>
            <a:off x="7822604" y="2420888"/>
            <a:ext cx="0" cy="2923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/>
          <p:cNvCxnSpPr/>
          <p:nvPr/>
        </p:nvCxnSpPr>
        <p:spPr>
          <a:xfrm>
            <a:off x="5806380" y="1628800"/>
            <a:ext cx="0" cy="504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>
            <a:off x="7678588" y="1628800"/>
            <a:ext cx="0" cy="504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Lopullinen vaihe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Suoritusta voi edelleen kehittää.</a:t>
            </a:r>
          </a:p>
          <a:p>
            <a:r>
              <a:rPr lang="fi-FI" dirty="0"/>
              <a:t>Auttaa oppijaa löytämään </a:t>
            </a:r>
            <a:r>
              <a:rPr lang="fi-FI" dirty="0" err="1"/>
              <a:t>flow</a:t>
            </a:r>
            <a:r>
              <a:rPr lang="fi-FI" dirty="0"/>
              <a:t>-tilan-&gt;tehtävät riittävän haasteellisia suoritustasoon nähden.</a:t>
            </a:r>
          </a:p>
          <a:p>
            <a:r>
              <a:rPr lang="fi-FI" dirty="0"/>
              <a:t>Runsas tehtävien ja toimintaympäristön varioiminen.</a:t>
            </a:r>
          </a:p>
          <a:p>
            <a:r>
              <a:rPr lang="fi-FI" dirty="0"/>
              <a:t>Automaatiotason suorituksen nostaminen tietoisuuteen saattaa heikentää suoritusta</a:t>
            </a:r>
            <a:r>
              <a:rPr lang="fi-FI" dirty="0" smtClean="0"/>
              <a:t>.</a:t>
            </a:r>
          </a:p>
          <a:p>
            <a:r>
              <a:rPr lang="fi-FI" dirty="0" smtClean="0"/>
              <a:t>Harjoitusohjelman tarpeelliset muutokset (itsetuntemus).</a:t>
            </a:r>
          </a:p>
          <a:p>
            <a:r>
              <a:rPr lang="fi-FI" dirty="0" smtClean="0"/>
              <a:t>Ryhmässä harjoittelu parantaa motivaatiota.</a:t>
            </a:r>
          </a:p>
          <a:p>
            <a:r>
              <a:rPr lang="fi-FI" dirty="0" smtClean="0"/>
              <a:t>Optimaalinen vireystila ja siitä huolehtiminen.</a:t>
            </a:r>
          </a:p>
          <a:p>
            <a:r>
              <a:rPr lang="fi-FI" dirty="0" smtClean="0"/>
              <a:t>Tähän asti käyty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11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819">
              <a:srgbClr val="DDE9AF"/>
            </a:gs>
            <a:gs pos="44264">
              <a:srgbClr val="F3F7E2"/>
            </a:gs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Esimerkki…</a:t>
            </a:r>
          </a:p>
        </p:txBody>
      </p:sp>
      <p:pic>
        <p:nvPicPr>
          <p:cNvPr id="7" name="Online-media 6">
            <a:hlinkClick r:id="" action="ppaction://media"/>
            <a:extLst>
              <a:ext uri="{FF2B5EF4-FFF2-40B4-BE49-F238E27FC236}">
                <a16:creationId xmlns:a16="http://schemas.microsoft.com/office/drawing/2014/main" id="{9F74AB1E-C1B0-4201-A46B-AD1B0CB8ECB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065" y="1988840"/>
            <a:ext cx="959869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064" y="494034"/>
            <a:ext cx="9598696" cy="1303867"/>
          </a:xfrm>
        </p:spPr>
        <p:txBody>
          <a:bodyPr/>
          <a:lstStyle/>
          <a:p>
            <a:r>
              <a:rPr lang="fi-FI" dirty="0"/>
              <a:t>Liikehallintakyvyt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680068"/>
              </p:ext>
            </p:extLst>
          </p:nvPr>
        </p:nvGraphicFramePr>
        <p:xfrm>
          <a:off x="1197868" y="1628800"/>
          <a:ext cx="9937104" cy="496514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216960262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724578473"/>
                    </a:ext>
                  </a:extLst>
                </a:gridCol>
              </a:tblGrid>
              <a:tr h="380280">
                <a:tc>
                  <a:txBody>
                    <a:bodyPr/>
                    <a:lstStyle/>
                    <a:p>
                      <a:r>
                        <a:rPr lang="fi-FI" dirty="0"/>
                        <a:t>Liikehallintakyky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Päätehtävä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09339"/>
                  </a:ext>
                </a:extLst>
              </a:tr>
              <a:tr h="380280">
                <a:tc>
                  <a:txBody>
                    <a:bodyPr/>
                    <a:lstStyle/>
                    <a:p>
                      <a:r>
                        <a:rPr lang="fi-FI" dirty="0"/>
                        <a:t>Voima- ja</a:t>
                      </a:r>
                      <a:r>
                        <a:rPr lang="fi-FI" baseline="0" dirty="0"/>
                        <a:t> nopeuserottelukyky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Liikkeen oikea-aikaisuus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039518"/>
                  </a:ext>
                </a:extLst>
              </a:tr>
              <a:tr h="585555">
                <a:tc>
                  <a:txBody>
                    <a:bodyPr/>
                    <a:lstStyle/>
                    <a:p>
                      <a:r>
                        <a:rPr lang="fi-FI" dirty="0"/>
                        <a:t>Suuntatarkkuus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Kehon asennon ja</a:t>
                      </a:r>
                      <a:r>
                        <a:rPr lang="fi-FI" baseline="0" dirty="0"/>
                        <a:t> liikkeen määrittely tilan ja ajan suhteen (pallon kiinniotto).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103067"/>
                  </a:ext>
                </a:extLst>
              </a:tr>
              <a:tr h="585555">
                <a:tc>
                  <a:txBody>
                    <a:bodyPr/>
                    <a:lstStyle/>
                    <a:p>
                      <a:r>
                        <a:rPr lang="fi-FI" dirty="0"/>
                        <a:t>Reaktiokyky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Kyky reagoida nopeasti tiettyyn ärsykkeeseen (kuulo, näkö, kosketus).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55179"/>
                  </a:ext>
                </a:extLst>
              </a:tr>
              <a:tr h="585555">
                <a:tc>
                  <a:txBody>
                    <a:bodyPr/>
                    <a:lstStyle/>
                    <a:p>
                      <a:r>
                        <a:rPr lang="fi-FI" dirty="0"/>
                        <a:t>Yhdistelykyky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Hermoston ja lihasten hallintaa osaliikkeistä kokonaisuudeksi</a:t>
                      </a:r>
                      <a:r>
                        <a:rPr lang="fi-FI" baseline="0" dirty="0"/>
                        <a:t> (potkaiseminen juoksusta).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944940"/>
                  </a:ext>
                </a:extLst>
              </a:tr>
              <a:tr h="585555">
                <a:tc>
                  <a:txBody>
                    <a:bodyPr/>
                    <a:lstStyle/>
                    <a:p>
                      <a:r>
                        <a:rPr lang="fi-FI" dirty="0"/>
                        <a:t>Muuntelukyky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Muuttuviin olosuhteisiin sopeutuminen (maastonvaihtelu juostessa).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534214"/>
                  </a:ext>
                </a:extLst>
              </a:tr>
              <a:tr h="585555">
                <a:tc>
                  <a:txBody>
                    <a:bodyPr/>
                    <a:lstStyle/>
                    <a:p>
                      <a:r>
                        <a:rPr lang="fi-FI" dirty="0"/>
                        <a:t>Ajoituskyky/rytmikyky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Lihaksiston</a:t>
                      </a:r>
                      <a:r>
                        <a:rPr lang="fi-FI" baseline="0" dirty="0"/>
                        <a:t> säätely ajan suhteen (esim. nopea rytminmuutos hyökätessä pallopelissä).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53340"/>
                  </a:ext>
                </a:extLst>
              </a:tr>
              <a:tr h="585555">
                <a:tc>
                  <a:txBody>
                    <a:bodyPr/>
                    <a:lstStyle/>
                    <a:p>
                      <a:r>
                        <a:rPr lang="fi-FI" dirty="0"/>
                        <a:t>Tasapaino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Kehon asennon ylläpitäminen</a:t>
                      </a:r>
                      <a:r>
                        <a:rPr lang="fi-FI" baseline="0" dirty="0"/>
                        <a:t> liikkeessä tai paikallaan (passiivinen tai aktiivinen).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945254"/>
                  </a:ext>
                </a:extLst>
              </a:tr>
              <a:tr h="33462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701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3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078715"/>
          </a:xfrm>
        </p:spPr>
        <p:txBody>
          <a:bodyPr/>
          <a:lstStyle/>
          <a:p>
            <a:r>
              <a:rPr lang="fi-FI" dirty="0"/>
              <a:t>Liikehallintakyvyt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065" y="2492896"/>
            <a:ext cx="9598696" cy="331893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Hermoston, aistien ja lihaksiston kykyä vastata liike- ja liikuntatehtäviin oikealla tavalla voidaan sanoa liikehallinnaksi eli motoriseksi taidoksi ja sen osatekijöitä liikehallintakyvyiksi.</a:t>
            </a:r>
          </a:p>
          <a:p>
            <a:pPr>
              <a:lnSpc>
                <a:spcPct val="120000"/>
              </a:lnSpc>
            </a:pPr>
            <a:r>
              <a:rPr lang="fi-FI" dirty="0"/>
              <a:t>Liikehallintakyvyt säätelevät motorista toimintaa kuntokykyjen lisäksi.</a:t>
            </a:r>
          </a:p>
          <a:p>
            <a:pPr>
              <a:lnSpc>
                <a:spcPct val="120000"/>
              </a:lnSpc>
            </a:pPr>
            <a:r>
              <a:rPr lang="fi-FI" dirty="0"/>
              <a:t>Liikehallintakyvyt ovat pitkälti perimän määrittelemiä ja pysyviä, mutta muokkautuvat ympäristön ärsykkeiden mukaan.</a:t>
            </a:r>
          </a:p>
          <a:p>
            <a:pPr>
              <a:lnSpc>
                <a:spcPct val="120000"/>
              </a:lnSpc>
            </a:pPr>
            <a:r>
              <a:rPr lang="fi-FI" dirty="0"/>
              <a:t>Liikehallintakyvyistä on käytetty myös termiä </a:t>
            </a:r>
            <a:r>
              <a:rPr lang="fi-FI" dirty="0" err="1"/>
              <a:t>koordinatiiviset</a:t>
            </a:r>
            <a:r>
              <a:rPr lang="fi-FI" dirty="0"/>
              <a:t> kyvyt.</a:t>
            </a:r>
          </a:p>
          <a:p>
            <a:pPr>
              <a:lnSpc>
                <a:spcPct val="120000"/>
              </a:lnSpc>
            </a:pPr>
            <a:r>
              <a:rPr lang="fi-FI" dirty="0"/>
              <a:t>Liikehallintakykyjen erityisen nopea kehitysvaihe on noin 7-10-vuotiaana, mutta kykyjen kehittäminen pitää aloittaa huomattavasti aikaisemmin.</a:t>
            </a:r>
          </a:p>
          <a:p>
            <a:pPr>
              <a:lnSpc>
                <a:spcPct val="120000"/>
              </a:lnSpc>
            </a:pPr>
            <a:r>
              <a:rPr lang="fi-FI" dirty="0"/>
              <a:t>Tytöillä liikehallintakyvyt kehittyvät kouluiässä, mutta pojilla kehitystä tapahtuu senkin jälkeen. Painotus tytöille pallopelit ja kovatempoinen liikunta, pojilla monipuolisuus.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5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Motoristen taitojen kehittyminen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Motorisen oppimisen kehitysvaiheet jaetaan viiteen vaiheeseen ja motoristen taitojen kehitys nopeinta ensimmäisinä elinvuosina. </a:t>
            </a:r>
          </a:p>
          <a:p>
            <a:r>
              <a:rPr lang="fi-FI" dirty="0"/>
              <a:t>Motoristen taitojen kehitys hidastuu selvästi fyysisen kehityksen loputtua, mutta on mahdollista elämän loppuun asti.</a:t>
            </a:r>
          </a:p>
          <a:p>
            <a:r>
              <a:rPr lang="fi-FI" dirty="0"/>
              <a:t>Motorisia perustaitoja mittaavan kotimaisen testin mukaan poikien keskiarvot ovat testiosioissa tyttöjä parempia. Monissa tutkimuksissa on saatu ristiriitaisia tuloksia sukupuolten välisistä eroista.</a:t>
            </a:r>
          </a:p>
          <a:p>
            <a:r>
              <a:rPr lang="fi-FI" dirty="0"/>
              <a:t>3-4-vuotiaiden motoriset taidot ovat yhteydessä erityisesti ulkoiluun käytettävään aikaan.</a:t>
            </a:r>
          </a:p>
          <a:p>
            <a:r>
              <a:rPr lang="fi-FI" dirty="0"/>
              <a:t>3-6-vuotiaiden mitatut motoriset taidot ennustavat liikunta-aktiivisuutta vielä 13-vuoden iässä.</a:t>
            </a:r>
          </a:p>
          <a:p>
            <a:r>
              <a:rPr lang="fi-FI" dirty="0"/>
              <a:t>Pojille vanhempien kanssa yhteinen aika on eduksi motorisille </a:t>
            </a:r>
            <a:r>
              <a:rPr lang="fi-FI" dirty="0" smtClean="0"/>
              <a:t>taidoille.</a:t>
            </a:r>
            <a:endParaRPr lang="fi-FI" dirty="0"/>
          </a:p>
          <a:p>
            <a:r>
              <a:rPr lang="fi-FI" dirty="0"/>
              <a:t>Tytöille vanhempien </a:t>
            </a:r>
            <a:r>
              <a:rPr lang="fi-FI" dirty="0" smtClean="0"/>
              <a:t>kanssa </a:t>
            </a:r>
            <a:r>
              <a:rPr lang="fi-FI" dirty="0"/>
              <a:t>yhdessä vietetyllä ajalla on päinvastainen vaikutus motorisille taidoille.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Motoristen taitojen kehittyminen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1295064" y="2556932"/>
            <a:ext cx="9598696" cy="3464356"/>
          </a:xfrm>
        </p:spPr>
        <p:txBody>
          <a:bodyPr>
            <a:normAutofit fontScale="62500" lnSpcReduction="20000"/>
          </a:bodyPr>
          <a:lstStyle/>
          <a:p>
            <a:r>
              <a:rPr lang="fi-FI" sz="2600" dirty="0"/>
              <a:t>5-vuotiaat hyötyvät jo ohjatuista liikuntahetkistä motoristen taitojen kehityksen suhteen.</a:t>
            </a:r>
          </a:p>
          <a:p>
            <a:r>
              <a:rPr lang="fi-FI" sz="2600" dirty="0"/>
              <a:t>Erityistaidon harjoittelu 7-8-vuotiaana kouluajan ulkopuolella parantaa yleistä taitotasoa.</a:t>
            </a:r>
          </a:p>
          <a:p>
            <a:r>
              <a:rPr lang="fi-FI" sz="2600" dirty="0"/>
              <a:t>Erityistaitojen kehitysvaihe on 7-14-vuotiaana ja niiden hyödyntäminen alkaa n. 14-vuoden iässä.</a:t>
            </a:r>
          </a:p>
          <a:p>
            <a:r>
              <a:rPr lang="fi-FI" sz="2600" dirty="0"/>
              <a:t>Tämän jakson jälkeiseen motoriseen kehittymiseen vaikuttaa lahjakkuus, motivaatiotekijät ja mahdollisuus harrastamiseen.</a:t>
            </a:r>
          </a:p>
          <a:p>
            <a:r>
              <a:rPr lang="fi-FI" sz="2600" dirty="0"/>
              <a:t>Joskus lapsi ei tahdo oppia taitoa, koska taustalta puuttuu jokin perustaito.</a:t>
            </a:r>
          </a:p>
          <a:p>
            <a:r>
              <a:rPr lang="fi-FI" sz="2600" dirty="0"/>
              <a:t>Ikääntymisen myötä hienomotoriset taidot heikkenevät ja myös karkeamotoriset taidot hidastuvat. Tasapaino heikentyy jo 40-ikävuoden jälkeen ja aiheuttaa kaatumisriskin lisääntymistä vanhetessa (naiset).</a:t>
            </a:r>
          </a:p>
          <a:p>
            <a:r>
              <a:rPr lang="fi-FI" sz="2600" dirty="0"/>
              <a:t>Kehon painoindeksi voi vaikuttaa motorisiin taitoihin ja liikehallintakykyihin niitä heikentävästi (BMI&lt;27/BMI&gt;28.</a:t>
            </a:r>
          </a:p>
          <a:p>
            <a:r>
              <a:rPr lang="fi-FI" sz="2600" dirty="0"/>
              <a:t>Riittävän laadukkaan harjoittelun avulla motorisia taitoja voi oppia läpi elämän.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42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18350D-C271-4D5A-9E47-DA6F79E7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Motoriset taidot kehittyvät?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F4A941F-4402-44B9-BFC7-912664FD7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65" y="2420888"/>
            <a:ext cx="9598696" cy="3672407"/>
          </a:xfrm>
        </p:spPr>
      </p:pic>
    </p:spTree>
    <p:extLst>
      <p:ext uri="{BB962C8B-B14F-4D97-AF65-F5344CB8AC3E}">
        <p14:creationId xmlns:p14="http://schemas.microsoft.com/office/powerpoint/2010/main" val="29496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13176</TotalTime>
  <Words>1578</Words>
  <Application>Microsoft Office PowerPoint</Application>
  <PresentationFormat>Mukautettu</PresentationFormat>
  <Paragraphs>284</Paragraphs>
  <Slides>41</Slides>
  <Notes>12</Notes>
  <HiddenSlides>0</HiddenSlides>
  <MMClips>10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41</vt:i4>
      </vt:variant>
    </vt:vector>
  </HeadingPairs>
  <TitlesOfParts>
    <vt:vector size="45" baseType="lpstr">
      <vt:lpstr>Arial</vt:lpstr>
      <vt:lpstr>Corbel</vt:lpstr>
      <vt:lpstr>Garamond</vt:lpstr>
      <vt:lpstr>Orgaaninen</vt:lpstr>
      <vt:lpstr>Liikuntataitojen ohjaaminen</vt:lpstr>
      <vt:lpstr>Taidon oppimisen päivät</vt:lpstr>
      <vt:lpstr>Kuka minä olen?</vt:lpstr>
      <vt:lpstr>     Taitojen viitekehys</vt:lpstr>
      <vt:lpstr>Liikehallintakyvyt</vt:lpstr>
      <vt:lpstr>Liikehallintakyvyt</vt:lpstr>
      <vt:lpstr>Motoristen taitojen kehittyminen</vt:lpstr>
      <vt:lpstr>Motoristen taitojen kehittyminen</vt:lpstr>
      <vt:lpstr>Motoriset taidot kehittyvät?</vt:lpstr>
      <vt:lpstr>Mikä muuttuu koordinatiivisten kykyjen harjoituttamisessa?</vt:lpstr>
      <vt:lpstr>Motoriset perustaidot</vt:lpstr>
      <vt:lpstr>Motoriset perustaidot Tasapainotaidot</vt:lpstr>
      <vt:lpstr>Motoriset perustaidot Liikkumistaidot</vt:lpstr>
      <vt:lpstr>Motoriset perustaidot Käsittelytaidot</vt:lpstr>
      <vt:lpstr>Liikehallintakykyjen ja motoristen taitojen testaaminen KTK-testi</vt:lpstr>
      <vt:lpstr>KTK-testi</vt:lpstr>
      <vt:lpstr>Huippu-urheilijan taitoa…</vt:lpstr>
      <vt:lpstr>Liikehallintakykyjen ja motoristen taitojen testaaminen </vt:lpstr>
      <vt:lpstr>Motoristen taitojen luokittelu</vt:lpstr>
      <vt:lpstr>Motoristen taitojen luokittelu</vt:lpstr>
      <vt:lpstr>Motoriset kyvyt vs taidot</vt:lpstr>
      <vt:lpstr>Motorinen oppiminen</vt:lpstr>
      <vt:lpstr>Motorinen oppiminen</vt:lpstr>
      <vt:lpstr>Motorinen oppiminen</vt:lpstr>
      <vt:lpstr>Mitä pitäisi osata?</vt:lpstr>
      <vt:lpstr>Missä mennään?</vt:lpstr>
      <vt:lpstr>Osaako kaikki?</vt:lpstr>
      <vt:lpstr>Motorisista lajitaitoihin</vt:lpstr>
      <vt:lpstr>Motorisista lajitaitoihin</vt:lpstr>
      <vt:lpstr>Tärkeää, että on hauskaa!</vt:lpstr>
      <vt:lpstr>Harjoittelua…</vt:lpstr>
      <vt:lpstr>Oman lajin pohdinta…</vt:lpstr>
      <vt:lpstr>Taitojen oppimisen vaiheet</vt:lpstr>
      <vt:lpstr>PowerPoint-esitys</vt:lpstr>
      <vt:lpstr>PowerPoint-esitys</vt:lpstr>
      <vt:lpstr>PowerPoint-esitys</vt:lpstr>
      <vt:lpstr>PowerPoint-esitys</vt:lpstr>
      <vt:lpstr>Opettaminen eri vaiheissa Alkuvaihe </vt:lpstr>
      <vt:lpstr>Harjoitteluvaihe</vt:lpstr>
      <vt:lpstr>Lopullinen vaihe</vt:lpstr>
      <vt:lpstr>Esimerkki…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Liikuntataitojen ohjaaminen</dc:title>
  <dc:creator>Samuel Malk</dc:creator>
  <cp:lastModifiedBy>Malk Samuel</cp:lastModifiedBy>
  <cp:revision>319</cp:revision>
  <dcterms:created xsi:type="dcterms:W3CDTF">2017-10-26T09:49:19Z</dcterms:created>
  <dcterms:modified xsi:type="dcterms:W3CDTF">2018-01-13T13:40:49Z</dcterms:modified>
</cp:coreProperties>
</file>