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8"/>
  </p:notesMasterIdLst>
  <p:handoutMasterIdLst>
    <p:handoutMasterId r:id="rId39"/>
  </p:handoutMasterIdLst>
  <p:sldIdLst>
    <p:sldId id="368" r:id="rId2"/>
    <p:sldId id="294" r:id="rId3"/>
    <p:sldId id="302" r:id="rId4"/>
    <p:sldId id="303" r:id="rId5"/>
    <p:sldId id="299" r:id="rId6"/>
    <p:sldId id="272" r:id="rId7"/>
    <p:sldId id="261" r:id="rId8"/>
    <p:sldId id="338" r:id="rId9"/>
    <p:sldId id="301" r:id="rId10"/>
    <p:sldId id="300" r:id="rId11"/>
    <p:sldId id="312" r:id="rId12"/>
    <p:sldId id="370" r:id="rId13"/>
    <p:sldId id="315" r:id="rId14"/>
    <p:sldId id="355" r:id="rId15"/>
    <p:sldId id="317" r:id="rId16"/>
    <p:sldId id="318" r:id="rId17"/>
    <p:sldId id="316" r:id="rId18"/>
    <p:sldId id="321" r:id="rId19"/>
    <p:sldId id="314" r:id="rId20"/>
    <p:sldId id="371" r:id="rId21"/>
    <p:sldId id="281" r:id="rId22"/>
    <p:sldId id="282" r:id="rId23"/>
    <p:sldId id="339" r:id="rId24"/>
    <p:sldId id="341" r:id="rId25"/>
    <p:sldId id="340" r:id="rId26"/>
    <p:sldId id="283" r:id="rId27"/>
    <p:sldId id="292" r:id="rId28"/>
    <p:sldId id="369" r:id="rId29"/>
    <p:sldId id="284" r:id="rId30"/>
    <p:sldId id="287" r:id="rId31"/>
    <p:sldId id="288" r:id="rId32"/>
    <p:sldId id="311" r:id="rId33"/>
    <p:sldId id="331" r:id="rId34"/>
    <p:sldId id="332" r:id="rId35"/>
    <p:sldId id="335" r:id="rId36"/>
    <p:sldId id="356" r:id="rId37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uel Malk" initials="SM" lastIdx="1" clrIdx="0">
    <p:extLst>
      <p:ext uri="{19B8F6BF-5375-455C-9EA6-DF929625EA0E}">
        <p15:presenceInfo xmlns:p15="http://schemas.microsoft.com/office/powerpoint/2012/main" userId="a972f9ee90e3c51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4" autoAdjust="0"/>
    <p:restoredTop sz="94599" autoAdjust="0"/>
  </p:normalViewPr>
  <p:slideViewPr>
    <p:cSldViewPr>
      <p:cViewPr varScale="1">
        <p:scale>
          <a:sx n="67" d="100"/>
          <a:sy n="67" d="100"/>
        </p:scale>
        <p:origin x="688" y="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330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15T22:00:58.445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A791DA-0994-4597-B45D-CA3A3E7B10C2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61CF44A-ABE6-494B-B84A-44BEE2A47985}">
      <dgm:prSet/>
      <dgm:spPr/>
      <dgm:t>
        <a:bodyPr/>
        <a:lstStyle/>
        <a:p>
          <a:r>
            <a:rPr lang="fi-FI" dirty="0"/>
            <a:t>Ihmiset tulevat erilaisista olosuhteista harjoituksiin (päivän tapahtumat, asuinympäristö, lähtötilanne yms.) Potentiaalia se ei kuitenkaan määritä.</a:t>
          </a:r>
          <a:endParaRPr lang="en-US" dirty="0"/>
        </a:p>
      </dgm:t>
    </dgm:pt>
    <dgm:pt modelId="{89281AAC-8982-45F9-8732-581F38377A73}" type="parTrans" cxnId="{C7426AD5-D262-4A8D-9F84-2D770569DCFB}">
      <dgm:prSet/>
      <dgm:spPr/>
      <dgm:t>
        <a:bodyPr/>
        <a:lstStyle/>
        <a:p>
          <a:endParaRPr lang="en-US"/>
        </a:p>
      </dgm:t>
    </dgm:pt>
    <dgm:pt modelId="{EC9521B8-4100-4A87-AAE0-0CBB5EFF6E76}" type="sibTrans" cxnId="{C7426AD5-D262-4A8D-9F84-2D770569DCFB}">
      <dgm:prSet/>
      <dgm:spPr/>
      <dgm:t>
        <a:bodyPr/>
        <a:lstStyle/>
        <a:p>
          <a:endParaRPr lang="en-US"/>
        </a:p>
      </dgm:t>
    </dgm:pt>
    <dgm:pt modelId="{771C0B1B-0B4C-4809-93DA-D0647165F8E6}">
      <dgm:prSet/>
      <dgm:spPr/>
      <dgm:t>
        <a:bodyPr/>
        <a:lstStyle/>
        <a:p>
          <a:r>
            <a:rPr lang="fi-FI" dirty="0"/>
            <a:t>Onko hyvä juniori- hyvä aikuisurheilija? Tulos ratkaisee </a:t>
          </a:r>
          <a:r>
            <a:rPr lang="fi-FI" dirty="0" err="1"/>
            <a:t>talentin</a:t>
          </a:r>
          <a:r>
            <a:rPr lang="fi-FI" dirty="0"/>
            <a:t> määrän?</a:t>
          </a:r>
          <a:endParaRPr lang="en-US" dirty="0"/>
        </a:p>
      </dgm:t>
    </dgm:pt>
    <dgm:pt modelId="{E553D53B-45C9-4153-8251-1524B071D193}" type="parTrans" cxnId="{29A9EED6-C101-491D-8C11-453CDB6EACCA}">
      <dgm:prSet/>
      <dgm:spPr/>
      <dgm:t>
        <a:bodyPr/>
        <a:lstStyle/>
        <a:p>
          <a:endParaRPr lang="en-US"/>
        </a:p>
      </dgm:t>
    </dgm:pt>
    <dgm:pt modelId="{E5A1C3F8-1208-4B9F-88D4-260908D74A0D}" type="sibTrans" cxnId="{29A9EED6-C101-491D-8C11-453CDB6EACCA}">
      <dgm:prSet/>
      <dgm:spPr/>
      <dgm:t>
        <a:bodyPr/>
        <a:lstStyle/>
        <a:p>
          <a:endParaRPr lang="en-US"/>
        </a:p>
      </dgm:t>
    </dgm:pt>
    <dgm:pt modelId="{D7B1576D-E15D-427D-B86B-340802E8540F}">
      <dgm:prSet/>
      <dgm:spPr/>
      <dgm:t>
        <a:bodyPr/>
        <a:lstStyle/>
        <a:p>
          <a:r>
            <a:rPr lang="fi-FI"/>
            <a:t>Mikä johtaa siihen, kenestä tulee huippu-urheilija?</a:t>
          </a:r>
          <a:endParaRPr lang="en-US"/>
        </a:p>
      </dgm:t>
    </dgm:pt>
    <dgm:pt modelId="{469DA0C4-7CC8-4704-AD7B-5877285EE75A}" type="parTrans" cxnId="{F977E8FC-583D-4964-8A71-50B85A4D496D}">
      <dgm:prSet/>
      <dgm:spPr/>
      <dgm:t>
        <a:bodyPr/>
        <a:lstStyle/>
        <a:p>
          <a:endParaRPr lang="en-US"/>
        </a:p>
      </dgm:t>
    </dgm:pt>
    <dgm:pt modelId="{6F2DD416-9921-4962-865C-767D10CFC5FE}" type="sibTrans" cxnId="{F977E8FC-583D-4964-8A71-50B85A4D496D}">
      <dgm:prSet/>
      <dgm:spPr/>
      <dgm:t>
        <a:bodyPr/>
        <a:lstStyle/>
        <a:p>
          <a:endParaRPr lang="en-US"/>
        </a:p>
      </dgm:t>
    </dgm:pt>
    <dgm:pt modelId="{59D9B457-2401-439A-B9F1-13ECEC759AC7}">
      <dgm:prSet/>
      <dgm:spPr/>
      <dgm:t>
        <a:bodyPr/>
        <a:lstStyle/>
        <a:p>
          <a:r>
            <a:rPr lang="fi-FI"/>
            <a:t>Psykologiset tekijät, oppimiskyky ja työnteon kyky tärkeimpiä pelaajien ja valmentajien mielestä.</a:t>
          </a:r>
          <a:endParaRPr lang="en-US"/>
        </a:p>
      </dgm:t>
    </dgm:pt>
    <dgm:pt modelId="{D9C354A3-FDA0-4389-B5B0-5031484ACEB1}" type="parTrans" cxnId="{AB5C1D78-13C9-41D3-8542-955A928B2A98}">
      <dgm:prSet/>
      <dgm:spPr/>
      <dgm:t>
        <a:bodyPr/>
        <a:lstStyle/>
        <a:p>
          <a:endParaRPr lang="en-US"/>
        </a:p>
      </dgm:t>
    </dgm:pt>
    <dgm:pt modelId="{4CD96132-49B0-4519-A50E-2DF5F1C4DE32}" type="sibTrans" cxnId="{AB5C1D78-13C9-41D3-8542-955A928B2A98}">
      <dgm:prSet/>
      <dgm:spPr/>
      <dgm:t>
        <a:bodyPr/>
        <a:lstStyle/>
        <a:p>
          <a:endParaRPr lang="en-US"/>
        </a:p>
      </dgm:t>
    </dgm:pt>
    <dgm:pt modelId="{5BFDA92F-3B79-4651-B701-5D72E3A1FC53}">
      <dgm:prSet/>
      <dgm:spPr/>
      <dgm:t>
        <a:bodyPr/>
        <a:lstStyle/>
        <a:p>
          <a:r>
            <a:rPr lang="fi-FI"/>
            <a:t>Eriytyminen taidoissa nähtävissä vasta n. 15-vuotiaana (jalkapallo). Sitä ennen muut voivat olla parempia. Mitä 15-vuotiaana tapahtuu???</a:t>
          </a:r>
          <a:endParaRPr lang="en-US"/>
        </a:p>
      </dgm:t>
    </dgm:pt>
    <dgm:pt modelId="{31968FA6-55D1-478D-B140-DD1D68D1AAF0}" type="parTrans" cxnId="{EB278B95-244B-47BB-948B-075EA2417F41}">
      <dgm:prSet/>
      <dgm:spPr/>
      <dgm:t>
        <a:bodyPr/>
        <a:lstStyle/>
        <a:p>
          <a:endParaRPr lang="en-US"/>
        </a:p>
      </dgm:t>
    </dgm:pt>
    <dgm:pt modelId="{4136C601-8A9F-416E-84DC-1B8A1CAE072B}" type="sibTrans" cxnId="{EB278B95-244B-47BB-948B-075EA2417F41}">
      <dgm:prSet/>
      <dgm:spPr/>
      <dgm:t>
        <a:bodyPr/>
        <a:lstStyle/>
        <a:p>
          <a:endParaRPr lang="en-US"/>
        </a:p>
      </dgm:t>
    </dgm:pt>
    <dgm:pt modelId="{4A85C092-C5BB-4D9B-B117-E9E9C7E45C5A}">
      <dgm:prSet/>
      <dgm:spPr/>
      <dgm:t>
        <a:bodyPr/>
        <a:lstStyle/>
        <a:p>
          <a:r>
            <a:rPr lang="fi-FI" dirty="0"/>
            <a:t>Huipuksi kasvaneet ovat tutkimusten mukaan itseohjautuvia, tuntevat omat vahvuutensa ja heikkoutensa ja tekevät töitä parantuakseen.</a:t>
          </a:r>
          <a:endParaRPr lang="en-US" dirty="0"/>
        </a:p>
      </dgm:t>
    </dgm:pt>
    <dgm:pt modelId="{112835B5-5FAC-41B0-8CFB-EE46A8EF09DD}" type="parTrans" cxnId="{67825C36-3641-4EE7-80BA-84299C77C2A2}">
      <dgm:prSet/>
      <dgm:spPr/>
      <dgm:t>
        <a:bodyPr/>
        <a:lstStyle/>
        <a:p>
          <a:endParaRPr lang="en-US"/>
        </a:p>
      </dgm:t>
    </dgm:pt>
    <dgm:pt modelId="{5688712E-15AA-4600-BF39-EEC6664F47FB}" type="sibTrans" cxnId="{67825C36-3641-4EE7-80BA-84299C77C2A2}">
      <dgm:prSet/>
      <dgm:spPr/>
      <dgm:t>
        <a:bodyPr/>
        <a:lstStyle/>
        <a:p>
          <a:endParaRPr lang="en-US"/>
        </a:p>
      </dgm:t>
    </dgm:pt>
    <dgm:pt modelId="{ADF14410-A3A5-483E-98EE-E9EEC39599B9}" type="pres">
      <dgm:prSet presAssocID="{24A791DA-0994-4597-B45D-CA3A3E7B10C2}" presName="diagram" presStyleCnt="0">
        <dgm:presLayoutVars>
          <dgm:dir/>
          <dgm:resizeHandles val="exact"/>
        </dgm:presLayoutVars>
      </dgm:prSet>
      <dgm:spPr/>
    </dgm:pt>
    <dgm:pt modelId="{9817723B-8D15-4A92-A97E-C74BEAFECA40}" type="pres">
      <dgm:prSet presAssocID="{061CF44A-ABE6-494B-B84A-44BEE2A47985}" presName="node" presStyleLbl="node1" presStyleIdx="0" presStyleCnt="6">
        <dgm:presLayoutVars>
          <dgm:bulletEnabled val="1"/>
        </dgm:presLayoutVars>
      </dgm:prSet>
      <dgm:spPr/>
    </dgm:pt>
    <dgm:pt modelId="{726BC008-10BE-48CD-A644-2937DB537ABB}" type="pres">
      <dgm:prSet presAssocID="{EC9521B8-4100-4A87-AAE0-0CBB5EFF6E76}" presName="sibTrans" presStyleCnt="0"/>
      <dgm:spPr/>
    </dgm:pt>
    <dgm:pt modelId="{9967D7DE-AD21-4466-B08A-5F14D9CA7F27}" type="pres">
      <dgm:prSet presAssocID="{771C0B1B-0B4C-4809-93DA-D0647165F8E6}" presName="node" presStyleLbl="node1" presStyleIdx="1" presStyleCnt="6">
        <dgm:presLayoutVars>
          <dgm:bulletEnabled val="1"/>
        </dgm:presLayoutVars>
      </dgm:prSet>
      <dgm:spPr/>
    </dgm:pt>
    <dgm:pt modelId="{D8F28094-7861-49F2-9B8B-4D7CB361A3D6}" type="pres">
      <dgm:prSet presAssocID="{E5A1C3F8-1208-4B9F-88D4-260908D74A0D}" presName="sibTrans" presStyleCnt="0"/>
      <dgm:spPr/>
    </dgm:pt>
    <dgm:pt modelId="{90F03840-41BE-436E-BE79-7D201872361D}" type="pres">
      <dgm:prSet presAssocID="{D7B1576D-E15D-427D-B86B-340802E8540F}" presName="node" presStyleLbl="node1" presStyleIdx="2" presStyleCnt="6">
        <dgm:presLayoutVars>
          <dgm:bulletEnabled val="1"/>
        </dgm:presLayoutVars>
      </dgm:prSet>
      <dgm:spPr/>
    </dgm:pt>
    <dgm:pt modelId="{D819801F-E81F-499F-BD3A-6BA35510A377}" type="pres">
      <dgm:prSet presAssocID="{6F2DD416-9921-4962-865C-767D10CFC5FE}" presName="sibTrans" presStyleCnt="0"/>
      <dgm:spPr/>
    </dgm:pt>
    <dgm:pt modelId="{CF5AC82D-AC6E-4256-9E50-9BD321DA40EF}" type="pres">
      <dgm:prSet presAssocID="{59D9B457-2401-439A-B9F1-13ECEC759AC7}" presName="node" presStyleLbl="node1" presStyleIdx="3" presStyleCnt="6">
        <dgm:presLayoutVars>
          <dgm:bulletEnabled val="1"/>
        </dgm:presLayoutVars>
      </dgm:prSet>
      <dgm:spPr/>
    </dgm:pt>
    <dgm:pt modelId="{A3DE68B1-ACB4-4E12-BBBC-A582C31CFEDE}" type="pres">
      <dgm:prSet presAssocID="{4CD96132-49B0-4519-A50E-2DF5F1C4DE32}" presName="sibTrans" presStyleCnt="0"/>
      <dgm:spPr/>
    </dgm:pt>
    <dgm:pt modelId="{A5EE827E-8909-48FF-82BD-3B5D8632A7CB}" type="pres">
      <dgm:prSet presAssocID="{5BFDA92F-3B79-4651-B701-5D72E3A1FC53}" presName="node" presStyleLbl="node1" presStyleIdx="4" presStyleCnt="6">
        <dgm:presLayoutVars>
          <dgm:bulletEnabled val="1"/>
        </dgm:presLayoutVars>
      </dgm:prSet>
      <dgm:spPr/>
    </dgm:pt>
    <dgm:pt modelId="{F7D6F50C-4B63-4863-B5DF-90EB985981AD}" type="pres">
      <dgm:prSet presAssocID="{4136C601-8A9F-416E-84DC-1B8A1CAE072B}" presName="sibTrans" presStyleCnt="0"/>
      <dgm:spPr/>
    </dgm:pt>
    <dgm:pt modelId="{9FA23CD8-8F4A-4594-8AD4-92CD60E11128}" type="pres">
      <dgm:prSet presAssocID="{4A85C092-C5BB-4D9B-B117-E9E9C7E45C5A}" presName="node" presStyleLbl="node1" presStyleIdx="5" presStyleCnt="6">
        <dgm:presLayoutVars>
          <dgm:bulletEnabled val="1"/>
        </dgm:presLayoutVars>
      </dgm:prSet>
      <dgm:spPr/>
    </dgm:pt>
  </dgm:ptLst>
  <dgm:cxnLst>
    <dgm:cxn modelId="{67825C36-3641-4EE7-80BA-84299C77C2A2}" srcId="{24A791DA-0994-4597-B45D-CA3A3E7B10C2}" destId="{4A85C092-C5BB-4D9B-B117-E9E9C7E45C5A}" srcOrd="5" destOrd="0" parTransId="{112835B5-5FAC-41B0-8CFB-EE46A8EF09DD}" sibTransId="{5688712E-15AA-4600-BF39-EEC6664F47FB}"/>
    <dgm:cxn modelId="{5B728660-37C0-4E3D-91DB-1A48DBC28EAA}" type="presOf" srcId="{771C0B1B-0B4C-4809-93DA-D0647165F8E6}" destId="{9967D7DE-AD21-4466-B08A-5F14D9CA7F27}" srcOrd="0" destOrd="0" presId="urn:microsoft.com/office/officeart/2005/8/layout/default"/>
    <dgm:cxn modelId="{81861864-F17F-4267-8918-B797477BED35}" type="presOf" srcId="{5BFDA92F-3B79-4651-B701-5D72E3A1FC53}" destId="{A5EE827E-8909-48FF-82BD-3B5D8632A7CB}" srcOrd="0" destOrd="0" presId="urn:microsoft.com/office/officeart/2005/8/layout/default"/>
    <dgm:cxn modelId="{A8503C6A-674C-48DA-BD21-4613B5A2787B}" type="presOf" srcId="{4A85C092-C5BB-4D9B-B117-E9E9C7E45C5A}" destId="{9FA23CD8-8F4A-4594-8AD4-92CD60E11128}" srcOrd="0" destOrd="0" presId="urn:microsoft.com/office/officeart/2005/8/layout/default"/>
    <dgm:cxn modelId="{AB5C1D78-13C9-41D3-8542-955A928B2A98}" srcId="{24A791DA-0994-4597-B45D-CA3A3E7B10C2}" destId="{59D9B457-2401-439A-B9F1-13ECEC759AC7}" srcOrd="3" destOrd="0" parTransId="{D9C354A3-FDA0-4389-B5B0-5031484ACEB1}" sibTransId="{4CD96132-49B0-4519-A50E-2DF5F1C4DE32}"/>
    <dgm:cxn modelId="{402C7D7A-39EC-41AA-B71D-45B8F9141EA2}" type="presOf" srcId="{061CF44A-ABE6-494B-B84A-44BEE2A47985}" destId="{9817723B-8D15-4A92-A97E-C74BEAFECA40}" srcOrd="0" destOrd="0" presId="urn:microsoft.com/office/officeart/2005/8/layout/default"/>
    <dgm:cxn modelId="{EB08C589-7999-4175-8B9B-E8838DDDE552}" type="presOf" srcId="{24A791DA-0994-4597-B45D-CA3A3E7B10C2}" destId="{ADF14410-A3A5-483E-98EE-E9EEC39599B9}" srcOrd="0" destOrd="0" presId="urn:microsoft.com/office/officeart/2005/8/layout/default"/>
    <dgm:cxn modelId="{EB278B95-244B-47BB-948B-075EA2417F41}" srcId="{24A791DA-0994-4597-B45D-CA3A3E7B10C2}" destId="{5BFDA92F-3B79-4651-B701-5D72E3A1FC53}" srcOrd="4" destOrd="0" parTransId="{31968FA6-55D1-478D-B140-DD1D68D1AAF0}" sibTransId="{4136C601-8A9F-416E-84DC-1B8A1CAE072B}"/>
    <dgm:cxn modelId="{438BBEC2-9480-4ECB-852B-1D5A1210769F}" type="presOf" srcId="{59D9B457-2401-439A-B9F1-13ECEC759AC7}" destId="{CF5AC82D-AC6E-4256-9E50-9BD321DA40EF}" srcOrd="0" destOrd="0" presId="urn:microsoft.com/office/officeart/2005/8/layout/default"/>
    <dgm:cxn modelId="{C7426AD5-D262-4A8D-9F84-2D770569DCFB}" srcId="{24A791DA-0994-4597-B45D-CA3A3E7B10C2}" destId="{061CF44A-ABE6-494B-B84A-44BEE2A47985}" srcOrd="0" destOrd="0" parTransId="{89281AAC-8982-45F9-8732-581F38377A73}" sibTransId="{EC9521B8-4100-4A87-AAE0-0CBB5EFF6E76}"/>
    <dgm:cxn modelId="{29A9EED6-C101-491D-8C11-453CDB6EACCA}" srcId="{24A791DA-0994-4597-B45D-CA3A3E7B10C2}" destId="{771C0B1B-0B4C-4809-93DA-D0647165F8E6}" srcOrd="1" destOrd="0" parTransId="{E553D53B-45C9-4153-8251-1524B071D193}" sibTransId="{E5A1C3F8-1208-4B9F-88D4-260908D74A0D}"/>
    <dgm:cxn modelId="{F977E8FC-583D-4964-8A71-50B85A4D496D}" srcId="{24A791DA-0994-4597-B45D-CA3A3E7B10C2}" destId="{D7B1576D-E15D-427D-B86B-340802E8540F}" srcOrd="2" destOrd="0" parTransId="{469DA0C4-7CC8-4704-AD7B-5877285EE75A}" sibTransId="{6F2DD416-9921-4962-865C-767D10CFC5FE}"/>
    <dgm:cxn modelId="{632EBCFD-FA3C-477A-A8B6-11670C1E1028}" type="presOf" srcId="{D7B1576D-E15D-427D-B86B-340802E8540F}" destId="{90F03840-41BE-436E-BE79-7D201872361D}" srcOrd="0" destOrd="0" presId="urn:microsoft.com/office/officeart/2005/8/layout/default"/>
    <dgm:cxn modelId="{F1AF105A-1E33-4787-92C4-F0979150D415}" type="presParOf" srcId="{ADF14410-A3A5-483E-98EE-E9EEC39599B9}" destId="{9817723B-8D15-4A92-A97E-C74BEAFECA40}" srcOrd="0" destOrd="0" presId="urn:microsoft.com/office/officeart/2005/8/layout/default"/>
    <dgm:cxn modelId="{81DC9DAA-1A25-472F-92D7-817A8D240F5A}" type="presParOf" srcId="{ADF14410-A3A5-483E-98EE-E9EEC39599B9}" destId="{726BC008-10BE-48CD-A644-2937DB537ABB}" srcOrd="1" destOrd="0" presId="urn:microsoft.com/office/officeart/2005/8/layout/default"/>
    <dgm:cxn modelId="{480F5E81-1E6A-4B30-BF91-5CA1E48AD460}" type="presParOf" srcId="{ADF14410-A3A5-483E-98EE-E9EEC39599B9}" destId="{9967D7DE-AD21-4466-B08A-5F14D9CA7F27}" srcOrd="2" destOrd="0" presId="urn:microsoft.com/office/officeart/2005/8/layout/default"/>
    <dgm:cxn modelId="{48D001DE-1050-44EA-A484-6AAB5B8DB37F}" type="presParOf" srcId="{ADF14410-A3A5-483E-98EE-E9EEC39599B9}" destId="{D8F28094-7861-49F2-9B8B-4D7CB361A3D6}" srcOrd="3" destOrd="0" presId="urn:microsoft.com/office/officeart/2005/8/layout/default"/>
    <dgm:cxn modelId="{F125C9CD-7E88-4857-B2D6-53EAF1FE2351}" type="presParOf" srcId="{ADF14410-A3A5-483E-98EE-E9EEC39599B9}" destId="{90F03840-41BE-436E-BE79-7D201872361D}" srcOrd="4" destOrd="0" presId="urn:microsoft.com/office/officeart/2005/8/layout/default"/>
    <dgm:cxn modelId="{3E878A25-5A6C-4D53-B501-861D956AEFA8}" type="presParOf" srcId="{ADF14410-A3A5-483E-98EE-E9EEC39599B9}" destId="{D819801F-E81F-499F-BD3A-6BA35510A377}" srcOrd="5" destOrd="0" presId="urn:microsoft.com/office/officeart/2005/8/layout/default"/>
    <dgm:cxn modelId="{720524F8-E6C0-40F3-85DB-93B59DE22E28}" type="presParOf" srcId="{ADF14410-A3A5-483E-98EE-E9EEC39599B9}" destId="{CF5AC82D-AC6E-4256-9E50-9BD321DA40EF}" srcOrd="6" destOrd="0" presId="urn:microsoft.com/office/officeart/2005/8/layout/default"/>
    <dgm:cxn modelId="{E9F38035-05E8-424B-A1C8-C1B29F6751FF}" type="presParOf" srcId="{ADF14410-A3A5-483E-98EE-E9EEC39599B9}" destId="{A3DE68B1-ACB4-4E12-BBBC-A582C31CFEDE}" srcOrd="7" destOrd="0" presId="urn:microsoft.com/office/officeart/2005/8/layout/default"/>
    <dgm:cxn modelId="{120AA832-E369-4833-929F-8881F9C95A8E}" type="presParOf" srcId="{ADF14410-A3A5-483E-98EE-E9EEC39599B9}" destId="{A5EE827E-8909-48FF-82BD-3B5D8632A7CB}" srcOrd="8" destOrd="0" presId="urn:microsoft.com/office/officeart/2005/8/layout/default"/>
    <dgm:cxn modelId="{71988D2A-AC40-4B16-9341-59C55B94EA8E}" type="presParOf" srcId="{ADF14410-A3A5-483E-98EE-E9EEC39599B9}" destId="{F7D6F50C-4B63-4863-B5DF-90EB985981AD}" srcOrd="9" destOrd="0" presId="urn:microsoft.com/office/officeart/2005/8/layout/default"/>
    <dgm:cxn modelId="{769BBF85-E28B-41C7-96F3-05AD151EFA31}" type="presParOf" srcId="{ADF14410-A3A5-483E-98EE-E9EEC39599B9}" destId="{9FA23CD8-8F4A-4594-8AD4-92CD60E1112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14E6E3-B158-4201-9D0F-9EB6CB7098B8}" type="doc">
      <dgm:prSet loTypeId="urn:microsoft.com/office/officeart/2005/8/layout/hierarchy1" loCatId="Inbox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1BF41BB-01FF-472A-A741-FCBBF11BC904}">
      <dgm:prSet/>
      <dgm:spPr/>
      <dgm:t>
        <a:bodyPr/>
        <a:lstStyle/>
        <a:p>
          <a:r>
            <a:rPr lang="fi-FI"/>
            <a:t>Millainen oppijatyyppi itse olet?</a:t>
          </a:r>
          <a:endParaRPr lang="en-US"/>
        </a:p>
      </dgm:t>
    </dgm:pt>
    <dgm:pt modelId="{A7FC6CDB-5576-4768-817D-2E69184A9832}" type="parTrans" cxnId="{003249C6-B78F-4DE1-A13C-36BD8CEB3DEB}">
      <dgm:prSet/>
      <dgm:spPr/>
      <dgm:t>
        <a:bodyPr/>
        <a:lstStyle/>
        <a:p>
          <a:endParaRPr lang="en-US"/>
        </a:p>
      </dgm:t>
    </dgm:pt>
    <dgm:pt modelId="{68D75151-66FB-4C33-87AF-D6D8E203BE77}" type="sibTrans" cxnId="{003249C6-B78F-4DE1-A13C-36BD8CEB3DEB}">
      <dgm:prSet/>
      <dgm:spPr/>
      <dgm:t>
        <a:bodyPr/>
        <a:lstStyle/>
        <a:p>
          <a:endParaRPr lang="en-US"/>
        </a:p>
      </dgm:t>
    </dgm:pt>
    <dgm:pt modelId="{55F9B8BD-5C61-40AF-8898-F0E5F0481D94}">
      <dgm:prSet/>
      <dgm:spPr/>
      <dgm:t>
        <a:bodyPr/>
        <a:lstStyle/>
        <a:p>
          <a:r>
            <a:rPr lang="fi-FI"/>
            <a:t>Millä oppimistyylillä opit parhaiten?</a:t>
          </a:r>
          <a:endParaRPr lang="en-US"/>
        </a:p>
      </dgm:t>
    </dgm:pt>
    <dgm:pt modelId="{CAC53231-7974-4CB2-A338-674EBB603791}" type="parTrans" cxnId="{403272EC-C0A2-43B6-B8F7-91C6C3D0C71C}">
      <dgm:prSet/>
      <dgm:spPr/>
      <dgm:t>
        <a:bodyPr/>
        <a:lstStyle/>
        <a:p>
          <a:endParaRPr lang="en-US"/>
        </a:p>
      </dgm:t>
    </dgm:pt>
    <dgm:pt modelId="{DB8B8C75-F68A-417C-B27E-F79C3B4897E2}" type="sibTrans" cxnId="{403272EC-C0A2-43B6-B8F7-91C6C3D0C71C}">
      <dgm:prSet/>
      <dgm:spPr/>
      <dgm:t>
        <a:bodyPr/>
        <a:lstStyle/>
        <a:p>
          <a:endParaRPr lang="en-US"/>
        </a:p>
      </dgm:t>
    </dgm:pt>
    <dgm:pt modelId="{B0F2A10D-1D42-43EF-B4B5-54A34ACC2D55}" type="pres">
      <dgm:prSet presAssocID="{4614E6E3-B158-4201-9D0F-9EB6CB7098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3AA032-EFBA-491E-AF21-67D8008A1E30}" type="pres">
      <dgm:prSet presAssocID="{61BF41BB-01FF-472A-A741-FCBBF11BC904}" presName="hierRoot1" presStyleCnt="0"/>
      <dgm:spPr/>
    </dgm:pt>
    <dgm:pt modelId="{2D8A6D64-1FF6-4F69-8860-33B34BBB7F55}" type="pres">
      <dgm:prSet presAssocID="{61BF41BB-01FF-472A-A741-FCBBF11BC904}" presName="composite" presStyleCnt="0"/>
      <dgm:spPr/>
    </dgm:pt>
    <dgm:pt modelId="{59CC410A-771E-42EE-9384-989A9F35D3C5}" type="pres">
      <dgm:prSet presAssocID="{61BF41BB-01FF-472A-A741-FCBBF11BC904}" presName="background" presStyleLbl="node0" presStyleIdx="0" presStyleCnt="2"/>
      <dgm:spPr/>
    </dgm:pt>
    <dgm:pt modelId="{145912CF-FE31-4B3E-9908-76BB469D100B}" type="pres">
      <dgm:prSet presAssocID="{61BF41BB-01FF-472A-A741-FCBBF11BC904}" presName="text" presStyleLbl="fgAcc0" presStyleIdx="0" presStyleCnt="2">
        <dgm:presLayoutVars>
          <dgm:chPref val="3"/>
        </dgm:presLayoutVars>
      </dgm:prSet>
      <dgm:spPr/>
    </dgm:pt>
    <dgm:pt modelId="{D8C7C073-6C20-4381-96BB-57B92F2986D7}" type="pres">
      <dgm:prSet presAssocID="{61BF41BB-01FF-472A-A741-FCBBF11BC904}" presName="hierChild2" presStyleCnt="0"/>
      <dgm:spPr/>
    </dgm:pt>
    <dgm:pt modelId="{E27C4FF2-9051-4C33-88C6-EE1A367AF988}" type="pres">
      <dgm:prSet presAssocID="{55F9B8BD-5C61-40AF-8898-F0E5F0481D94}" presName="hierRoot1" presStyleCnt="0"/>
      <dgm:spPr/>
    </dgm:pt>
    <dgm:pt modelId="{14EE16F6-A6CF-4E0F-8E2E-4A65C3089BE8}" type="pres">
      <dgm:prSet presAssocID="{55F9B8BD-5C61-40AF-8898-F0E5F0481D94}" presName="composite" presStyleCnt="0"/>
      <dgm:spPr/>
    </dgm:pt>
    <dgm:pt modelId="{88514628-5F9E-4D5C-A550-3A8A4345AB78}" type="pres">
      <dgm:prSet presAssocID="{55F9B8BD-5C61-40AF-8898-F0E5F0481D94}" presName="background" presStyleLbl="node0" presStyleIdx="1" presStyleCnt="2"/>
      <dgm:spPr/>
    </dgm:pt>
    <dgm:pt modelId="{96A55F0A-346F-4166-BD53-2D9A1AB3A279}" type="pres">
      <dgm:prSet presAssocID="{55F9B8BD-5C61-40AF-8898-F0E5F0481D94}" presName="text" presStyleLbl="fgAcc0" presStyleIdx="1" presStyleCnt="2">
        <dgm:presLayoutVars>
          <dgm:chPref val="3"/>
        </dgm:presLayoutVars>
      </dgm:prSet>
      <dgm:spPr/>
    </dgm:pt>
    <dgm:pt modelId="{5C6EEFF1-1EFB-4504-B0C9-0EC787212579}" type="pres">
      <dgm:prSet presAssocID="{55F9B8BD-5C61-40AF-8898-F0E5F0481D94}" presName="hierChild2" presStyleCnt="0"/>
      <dgm:spPr/>
    </dgm:pt>
  </dgm:ptLst>
  <dgm:cxnLst>
    <dgm:cxn modelId="{3F1FEE07-C378-45A2-A48E-1CDE927398A1}" type="presOf" srcId="{61BF41BB-01FF-472A-A741-FCBBF11BC904}" destId="{145912CF-FE31-4B3E-9908-76BB469D100B}" srcOrd="0" destOrd="0" presId="urn:microsoft.com/office/officeart/2005/8/layout/hierarchy1"/>
    <dgm:cxn modelId="{D380678F-F45E-427E-A87C-C4453E37440D}" type="presOf" srcId="{55F9B8BD-5C61-40AF-8898-F0E5F0481D94}" destId="{96A55F0A-346F-4166-BD53-2D9A1AB3A279}" srcOrd="0" destOrd="0" presId="urn:microsoft.com/office/officeart/2005/8/layout/hierarchy1"/>
    <dgm:cxn modelId="{FA66BF97-AA99-40E3-9239-49072C4B4148}" type="presOf" srcId="{4614E6E3-B158-4201-9D0F-9EB6CB7098B8}" destId="{B0F2A10D-1D42-43EF-B4B5-54A34ACC2D55}" srcOrd="0" destOrd="0" presId="urn:microsoft.com/office/officeart/2005/8/layout/hierarchy1"/>
    <dgm:cxn modelId="{003249C6-B78F-4DE1-A13C-36BD8CEB3DEB}" srcId="{4614E6E3-B158-4201-9D0F-9EB6CB7098B8}" destId="{61BF41BB-01FF-472A-A741-FCBBF11BC904}" srcOrd="0" destOrd="0" parTransId="{A7FC6CDB-5576-4768-817D-2E69184A9832}" sibTransId="{68D75151-66FB-4C33-87AF-D6D8E203BE77}"/>
    <dgm:cxn modelId="{403272EC-C0A2-43B6-B8F7-91C6C3D0C71C}" srcId="{4614E6E3-B158-4201-9D0F-9EB6CB7098B8}" destId="{55F9B8BD-5C61-40AF-8898-F0E5F0481D94}" srcOrd="1" destOrd="0" parTransId="{CAC53231-7974-4CB2-A338-674EBB603791}" sibTransId="{DB8B8C75-F68A-417C-B27E-F79C3B4897E2}"/>
    <dgm:cxn modelId="{69004096-1499-4A2D-AB6F-66B1F0104B2F}" type="presParOf" srcId="{B0F2A10D-1D42-43EF-B4B5-54A34ACC2D55}" destId="{123AA032-EFBA-491E-AF21-67D8008A1E30}" srcOrd="0" destOrd="0" presId="urn:microsoft.com/office/officeart/2005/8/layout/hierarchy1"/>
    <dgm:cxn modelId="{44CAFEFF-F0CE-4568-9F79-1DA9604F3327}" type="presParOf" srcId="{123AA032-EFBA-491E-AF21-67D8008A1E30}" destId="{2D8A6D64-1FF6-4F69-8860-33B34BBB7F55}" srcOrd="0" destOrd="0" presId="urn:microsoft.com/office/officeart/2005/8/layout/hierarchy1"/>
    <dgm:cxn modelId="{EB3633AE-91F5-477D-8E69-C5E5DB54239B}" type="presParOf" srcId="{2D8A6D64-1FF6-4F69-8860-33B34BBB7F55}" destId="{59CC410A-771E-42EE-9384-989A9F35D3C5}" srcOrd="0" destOrd="0" presId="urn:microsoft.com/office/officeart/2005/8/layout/hierarchy1"/>
    <dgm:cxn modelId="{7FC40968-CFCA-49AA-A9B4-4BFD14FB9813}" type="presParOf" srcId="{2D8A6D64-1FF6-4F69-8860-33B34BBB7F55}" destId="{145912CF-FE31-4B3E-9908-76BB469D100B}" srcOrd="1" destOrd="0" presId="urn:microsoft.com/office/officeart/2005/8/layout/hierarchy1"/>
    <dgm:cxn modelId="{A61FFBC1-C2C4-4789-818A-6009680B68EE}" type="presParOf" srcId="{123AA032-EFBA-491E-AF21-67D8008A1E30}" destId="{D8C7C073-6C20-4381-96BB-57B92F2986D7}" srcOrd="1" destOrd="0" presId="urn:microsoft.com/office/officeart/2005/8/layout/hierarchy1"/>
    <dgm:cxn modelId="{5CFA535C-2FB5-4F4C-B724-1FE588E82AB1}" type="presParOf" srcId="{B0F2A10D-1D42-43EF-B4B5-54A34ACC2D55}" destId="{E27C4FF2-9051-4C33-88C6-EE1A367AF988}" srcOrd="1" destOrd="0" presId="urn:microsoft.com/office/officeart/2005/8/layout/hierarchy1"/>
    <dgm:cxn modelId="{7161AC24-F039-4D1D-8D4C-635410A979DD}" type="presParOf" srcId="{E27C4FF2-9051-4C33-88C6-EE1A367AF988}" destId="{14EE16F6-A6CF-4E0F-8E2E-4A65C3089BE8}" srcOrd="0" destOrd="0" presId="urn:microsoft.com/office/officeart/2005/8/layout/hierarchy1"/>
    <dgm:cxn modelId="{CFDFCB7C-EFDE-4C7D-A932-F4D886313108}" type="presParOf" srcId="{14EE16F6-A6CF-4E0F-8E2E-4A65C3089BE8}" destId="{88514628-5F9E-4D5C-A550-3A8A4345AB78}" srcOrd="0" destOrd="0" presId="urn:microsoft.com/office/officeart/2005/8/layout/hierarchy1"/>
    <dgm:cxn modelId="{AA674BFF-5093-463F-9E17-AB2A77C61EE6}" type="presParOf" srcId="{14EE16F6-A6CF-4E0F-8E2E-4A65C3089BE8}" destId="{96A55F0A-346F-4166-BD53-2D9A1AB3A279}" srcOrd="1" destOrd="0" presId="urn:microsoft.com/office/officeart/2005/8/layout/hierarchy1"/>
    <dgm:cxn modelId="{522FED6D-DD3F-4495-9C21-A3804E1F66C9}" type="presParOf" srcId="{E27C4FF2-9051-4C33-88C6-EE1A367AF988}" destId="{5C6EEFF1-1EFB-4504-B0C9-0EC78721257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14E6E3-B158-4201-9D0F-9EB6CB7098B8}" type="doc">
      <dgm:prSet loTypeId="urn:microsoft.com/office/officeart/2005/8/layout/hierarchy1" loCatId="Inbox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1BF41BB-01FF-472A-A741-FCBBF11BC904}">
      <dgm:prSet/>
      <dgm:spPr/>
      <dgm:t>
        <a:bodyPr/>
        <a:lstStyle/>
        <a:p>
          <a:r>
            <a:rPr lang="fi-FI" dirty="0"/>
            <a:t>Missä olet oppinut liikuntataitoja?</a:t>
          </a:r>
          <a:endParaRPr lang="en-US" dirty="0"/>
        </a:p>
      </dgm:t>
    </dgm:pt>
    <dgm:pt modelId="{A7FC6CDB-5576-4768-817D-2E69184A9832}" type="parTrans" cxnId="{003249C6-B78F-4DE1-A13C-36BD8CEB3DEB}">
      <dgm:prSet/>
      <dgm:spPr/>
      <dgm:t>
        <a:bodyPr/>
        <a:lstStyle/>
        <a:p>
          <a:endParaRPr lang="en-US"/>
        </a:p>
      </dgm:t>
    </dgm:pt>
    <dgm:pt modelId="{68D75151-66FB-4C33-87AF-D6D8E203BE77}" type="sibTrans" cxnId="{003249C6-B78F-4DE1-A13C-36BD8CEB3DEB}">
      <dgm:prSet/>
      <dgm:spPr/>
      <dgm:t>
        <a:bodyPr/>
        <a:lstStyle/>
        <a:p>
          <a:endParaRPr lang="en-US"/>
        </a:p>
      </dgm:t>
    </dgm:pt>
    <dgm:pt modelId="{B0F2A10D-1D42-43EF-B4B5-54A34ACC2D55}" type="pres">
      <dgm:prSet presAssocID="{4614E6E3-B158-4201-9D0F-9EB6CB7098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3AA032-EFBA-491E-AF21-67D8008A1E30}" type="pres">
      <dgm:prSet presAssocID="{61BF41BB-01FF-472A-A741-FCBBF11BC904}" presName="hierRoot1" presStyleCnt="0"/>
      <dgm:spPr/>
    </dgm:pt>
    <dgm:pt modelId="{2D8A6D64-1FF6-4F69-8860-33B34BBB7F55}" type="pres">
      <dgm:prSet presAssocID="{61BF41BB-01FF-472A-A741-FCBBF11BC904}" presName="composite" presStyleCnt="0"/>
      <dgm:spPr/>
    </dgm:pt>
    <dgm:pt modelId="{59CC410A-771E-42EE-9384-989A9F35D3C5}" type="pres">
      <dgm:prSet presAssocID="{61BF41BB-01FF-472A-A741-FCBBF11BC904}" presName="background" presStyleLbl="node0" presStyleIdx="0" presStyleCnt="1"/>
      <dgm:spPr/>
    </dgm:pt>
    <dgm:pt modelId="{145912CF-FE31-4B3E-9908-76BB469D100B}" type="pres">
      <dgm:prSet presAssocID="{61BF41BB-01FF-472A-A741-FCBBF11BC904}" presName="text" presStyleLbl="fgAcc0" presStyleIdx="0" presStyleCnt="1">
        <dgm:presLayoutVars>
          <dgm:chPref val="3"/>
        </dgm:presLayoutVars>
      </dgm:prSet>
      <dgm:spPr/>
    </dgm:pt>
    <dgm:pt modelId="{D8C7C073-6C20-4381-96BB-57B92F2986D7}" type="pres">
      <dgm:prSet presAssocID="{61BF41BB-01FF-472A-A741-FCBBF11BC904}" presName="hierChild2" presStyleCnt="0"/>
      <dgm:spPr/>
    </dgm:pt>
  </dgm:ptLst>
  <dgm:cxnLst>
    <dgm:cxn modelId="{3F1FEE07-C378-45A2-A48E-1CDE927398A1}" type="presOf" srcId="{61BF41BB-01FF-472A-A741-FCBBF11BC904}" destId="{145912CF-FE31-4B3E-9908-76BB469D100B}" srcOrd="0" destOrd="0" presId="urn:microsoft.com/office/officeart/2005/8/layout/hierarchy1"/>
    <dgm:cxn modelId="{FA66BF97-AA99-40E3-9239-49072C4B4148}" type="presOf" srcId="{4614E6E3-B158-4201-9D0F-9EB6CB7098B8}" destId="{B0F2A10D-1D42-43EF-B4B5-54A34ACC2D55}" srcOrd="0" destOrd="0" presId="urn:microsoft.com/office/officeart/2005/8/layout/hierarchy1"/>
    <dgm:cxn modelId="{003249C6-B78F-4DE1-A13C-36BD8CEB3DEB}" srcId="{4614E6E3-B158-4201-9D0F-9EB6CB7098B8}" destId="{61BF41BB-01FF-472A-A741-FCBBF11BC904}" srcOrd="0" destOrd="0" parTransId="{A7FC6CDB-5576-4768-817D-2E69184A9832}" sibTransId="{68D75151-66FB-4C33-87AF-D6D8E203BE77}"/>
    <dgm:cxn modelId="{69004096-1499-4A2D-AB6F-66B1F0104B2F}" type="presParOf" srcId="{B0F2A10D-1D42-43EF-B4B5-54A34ACC2D55}" destId="{123AA032-EFBA-491E-AF21-67D8008A1E30}" srcOrd="0" destOrd="0" presId="urn:microsoft.com/office/officeart/2005/8/layout/hierarchy1"/>
    <dgm:cxn modelId="{44CAFEFF-F0CE-4568-9F79-1DA9604F3327}" type="presParOf" srcId="{123AA032-EFBA-491E-AF21-67D8008A1E30}" destId="{2D8A6D64-1FF6-4F69-8860-33B34BBB7F55}" srcOrd="0" destOrd="0" presId="urn:microsoft.com/office/officeart/2005/8/layout/hierarchy1"/>
    <dgm:cxn modelId="{EB3633AE-91F5-477D-8E69-C5E5DB54239B}" type="presParOf" srcId="{2D8A6D64-1FF6-4F69-8860-33B34BBB7F55}" destId="{59CC410A-771E-42EE-9384-989A9F35D3C5}" srcOrd="0" destOrd="0" presId="urn:microsoft.com/office/officeart/2005/8/layout/hierarchy1"/>
    <dgm:cxn modelId="{7FC40968-CFCA-49AA-A9B4-4BFD14FB9813}" type="presParOf" srcId="{2D8A6D64-1FF6-4F69-8860-33B34BBB7F55}" destId="{145912CF-FE31-4B3E-9908-76BB469D100B}" srcOrd="1" destOrd="0" presId="urn:microsoft.com/office/officeart/2005/8/layout/hierarchy1"/>
    <dgm:cxn modelId="{A61FFBC1-C2C4-4789-818A-6009680B68EE}" type="presParOf" srcId="{123AA032-EFBA-491E-AF21-67D8008A1E30}" destId="{D8C7C073-6C20-4381-96BB-57B92F2986D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7723B-8D15-4A92-A97E-C74BEAFECA40}">
      <dsp:nvSpPr>
        <dsp:cNvPr id="0" name=""/>
        <dsp:cNvSpPr/>
      </dsp:nvSpPr>
      <dsp:spPr>
        <a:xfrm>
          <a:off x="200794" y="4"/>
          <a:ext cx="2624324" cy="1574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Ihmiset tulevat erilaisista olosuhteista harjoituksiin (päivän tapahtumat, asuinympäristö, lähtötilanne yms.) Potentiaalia se ei kuitenkaan määritä.</a:t>
          </a:r>
          <a:endParaRPr lang="en-US" sz="1800" kern="1200" dirty="0"/>
        </a:p>
      </dsp:txBody>
      <dsp:txXfrm>
        <a:off x="200794" y="4"/>
        <a:ext cx="2624324" cy="1574594"/>
      </dsp:txXfrm>
    </dsp:sp>
    <dsp:sp modelId="{9967D7DE-AD21-4466-B08A-5F14D9CA7F27}">
      <dsp:nvSpPr>
        <dsp:cNvPr id="0" name=""/>
        <dsp:cNvSpPr/>
      </dsp:nvSpPr>
      <dsp:spPr>
        <a:xfrm>
          <a:off x="3087550" y="4"/>
          <a:ext cx="2624324" cy="1574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Onko hyvä juniori- hyvä aikuisurheilija? Tulos ratkaisee </a:t>
          </a:r>
          <a:r>
            <a:rPr lang="fi-FI" sz="1800" kern="1200" dirty="0" err="1"/>
            <a:t>talentin</a:t>
          </a:r>
          <a:r>
            <a:rPr lang="fi-FI" sz="1800" kern="1200" dirty="0"/>
            <a:t> määrän?</a:t>
          </a:r>
          <a:endParaRPr lang="en-US" sz="1800" kern="1200" dirty="0"/>
        </a:p>
      </dsp:txBody>
      <dsp:txXfrm>
        <a:off x="3087550" y="4"/>
        <a:ext cx="2624324" cy="1574594"/>
      </dsp:txXfrm>
    </dsp:sp>
    <dsp:sp modelId="{90F03840-41BE-436E-BE79-7D201872361D}">
      <dsp:nvSpPr>
        <dsp:cNvPr id="0" name=""/>
        <dsp:cNvSpPr/>
      </dsp:nvSpPr>
      <dsp:spPr>
        <a:xfrm>
          <a:off x="200794" y="1837031"/>
          <a:ext cx="2624324" cy="1574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Mikä johtaa siihen, kenestä tulee huippu-urheilija?</a:t>
          </a:r>
          <a:endParaRPr lang="en-US" sz="1800" kern="1200"/>
        </a:p>
      </dsp:txBody>
      <dsp:txXfrm>
        <a:off x="200794" y="1837031"/>
        <a:ext cx="2624324" cy="1574594"/>
      </dsp:txXfrm>
    </dsp:sp>
    <dsp:sp modelId="{CF5AC82D-AC6E-4256-9E50-9BD321DA40EF}">
      <dsp:nvSpPr>
        <dsp:cNvPr id="0" name=""/>
        <dsp:cNvSpPr/>
      </dsp:nvSpPr>
      <dsp:spPr>
        <a:xfrm>
          <a:off x="3087550" y="1837031"/>
          <a:ext cx="2624324" cy="1574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Psykologiset tekijät, oppimiskyky ja työnteon kyky tärkeimpiä pelaajien ja valmentajien mielestä.</a:t>
          </a:r>
          <a:endParaRPr lang="en-US" sz="1800" kern="1200"/>
        </a:p>
      </dsp:txBody>
      <dsp:txXfrm>
        <a:off x="3087550" y="1837031"/>
        <a:ext cx="2624324" cy="1574594"/>
      </dsp:txXfrm>
    </dsp:sp>
    <dsp:sp modelId="{A5EE827E-8909-48FF-82BD-3B5D8632A7CB}">
      <dsp:nvSpPr>
        <dsp:cNvPr id="0" name=""/>
        <dsp:cNvSpPr/>
      </dsp:nvSpPr>
      <dsp:spPr>
        <a:xfrm>
          <a:off x="200794" y="3674058"/>
          <a:ext cx="2624324" cy="1574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Eriytyminen taidoissa nähtävissä vasta n. 15-vuotiaana (jalkapallo). Sitä ennen muut voivat olla parempia. Mitä 15-vuotiaana tapahtuu???</a:t>
          </a:r>
          <a:endParaRPr lang="en-US" sz="1800" kern="1200"/>
        </a:p>
      </dsp:txBody>
      <dsp:txXfrm>
        <a:off x="200794" y="3674058"/>
        <a:ext cx="2624324" cy="1574594"/>
      </dsp:txXfrm>
    </dsp:sp>
    <dsp:sp modelId="{9FA23CD8-8F4A-4594-8AD4-92CD60E11128}">
      <dsp:nvSpPr>
        <dsp:cNvPr id="0" name=""/>
        <dsp:cNvSpPr/>
      </dsp:nvSpPr>
      <dsp:spPr>
        <a:xfrm>
          <a:off x="3087550" y="3674058"/>
          <a:ext cx="2624324" cy="1574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Huipuksi kasvaneet ovat tutkimusten mukaan itseohjautuvia, tuntevat omat vahvuutensa ja heikkoutensa ja tekevät töitä parantuakseen.</a:t>
          </a:r>
          <a:endParaRPr lang="en-US" sz="1800" kern="1200" dirty="0"/>
        </a:p>
      </dsp:txBody>
      <dsp:txXfrm>
        <a:off x="3087550" y="3674058"/>
        <a:ext cx="2624324" cy="15745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CC410A-771E-42EE-9384-989A9F35D3C5}">
      <dsp:nvSpPr>
        <dsp:cNvPr id="0" name=""/>
        <dsp:cNvSpPr/>
      </dsp:nvSpPr>
      <dsp:spPr>
        <a:xfrm>
          <a:off x="457616" y="372"/>
          <a:ext cx="3754960" cy="23844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5912CF-FE31-4B3E-9908-76BB469D100B}">
      <dsp:nvSpPr>
        <dsp:cNvPr id="0" name=""/>
        <dsp:cNvSpPr/>
      </dsp:nvSpPr>
      <dsp:spPr>
        <a:xfrm>
          <a:off x="874834" y="396729"/>
          <a:ext cx="3754960" cy="238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400" kern="1200"/>
            <a:t>Millainen oppijatyyppi itse olet?</a:t>
          </a:r>
          <a:endParaRPr lang="en-US" sz="4400" kern="1200"/>
        </a:p>
      </dsp:txBody>
      <dsp:txXfrm>
        <a:off x="944671" y="466566"/>
        <a:ext cx="3615286" cy="2244726"/>
      </dsp:txXfrm>
    </dsp:sp>
    <dsp:sp modelId="{88514628-5F9E-4D5C-A550-3A8A4345AB78}">
      <dsp:nvSpPr>
        <dsp:cNvPr id="0" name=""/>
        <dsp:cNvSpPr/>
      </dsp:nvSpPr>
      <dsp:spPr>
        <a:xfrm>
          <a:off x="5047013" y="372"/>
          <a:ext cx="3754960" cy="23844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A55F0A-346F-4166-BD53-2D9A1AB3A279}">
      <dsp:nvSpPr>
        <dsp:cNvPr id="0" name=""/>
        <dsp:cNvSpPr/>
      </dsp:nvSpPr>
      <dsp:spPr>
        <a:xfrm>
          <a:off x="5464231" y="396729"/>
          <a:ext cx="3754960" cy="238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400" kern="1200"/>
            <a:t>Millä oppimistyylillä opit parhaiten?</a:t>
          </a:r>
          <a:endParaRPr lang="en-US" sz="4400" kern="1200"/>
        </a:p>
      </dsp:txBody>
      <dsp:txXfrm>
        <a:off x="5534068" y="466566"/>
        <a:ext cx="3615286" cy="22447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CC410A-771E-42EE-9384-989A9F35D3C5}">
      <dsp:nvSpPr>
        <dsp:cNvPr id="0" name=""/>
        <dsp:cNvSpPr/>
      </dsp:nvSpPr>
      <dsp:spPr>
        <a:xfrm>
          <a:off x="2752315" y="372"/>
          <a:ext cx="3754960" cy="23844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5912CF-FE31-4B3E-9908-76BB469D100B}">
      <dsp:nvSpPr>
        <dsp:cNvPr id="0" name=""/>
        <dsp:cNvSpPr/>
      </dsp:nvSpPr>
      <dsp:spPr>
        <a:xfrm>
          <a:off x="3169532" y="396729"/>
          <a:ext cx="3754960" cy="238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600" kern="1200" dirty="0"/>
            <a:t>Missä olet oppinut liikuntataitoja?</a:t>
          </a:r>
          <a:endParaRPr lang="en-US" sz="4600" kern="1200" dirty="0"/>
        </a:p>
      </dsp:txBody>
      <dsp:txXfrm>
        <a:off x="3239369" y="466566"/>
        <a:ext cx="3615286" cy="2244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E12C571-E2FB-4A91-8B6F-C976F790AD5C}" type="datetime1">
              <a:rPr lang="fi-FI" smtClean="0"/>
              <a:t>24.2.2018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fi-FI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A472951-136F-4586-B937-7809F6BF5FD6}" type="datetime1">
              <a:rPr lang="fi-FI" noProof="0" smtClean="0"/>
              <a:t>24.2.2018</a:t>
            </a:fld>
            <a:endParaRPr lang="fi-FI" noProof="0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i-FI" smtClean="0"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58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i-FI" smtClean="0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0211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0" y="0"/>
            <a:ext cx="12227975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1697" y="1871132"/>
            <a:ext cx="6813894" cy="1515533"/>
          </a:xfrm>
        </p:spPr>
        <p:txBody>
          <a:bodyPr anchor="b">
            <a:noAutofit/>
          </a:bodyPr>
          <a:lstStyle>
            <a:lvl1pPr algn="ctr">
              <a:defRPr sz="5398">
                <a:effectLst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1697" y="3657597"/>
            <a:ext cx="6813894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099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1154" y="5037663"/>
            <a:ext cx="897233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1696" y="5037663"/>
            <a:ext cx="5213277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4568" y="5037663"/>
            <a:ext cx="55102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1698" y="3522131"/>
            <a:ext cx="6813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44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4815415"/>
            <a:ext cx="9607163" cy="566738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156" y="1041400"/>
            <a:ext cx="10103340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4" y="5382153"/>
            <a:ext cx="9607163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366B93-B527-48AF-BC78-903F7C935517}" type="datetime1">
              <a:rPr lang="fi-FI" noProof="0" smtClean="0"/>
              <a:t>24.2.2018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6049438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528" y="982132"/>
            <a:ext cx="9590234" cy="2954868"/>
          </a:xfrm>
        </p:spPr>
        <p:txBody>
          <a:bodyPr anchor="ctr">
            <a:normAutofit/>
          </a:bodyPr>
          <a:lstStyle>
            <a:lvl1pPr algn="ctr">
              <a:defRPr sz="3199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528" y="4343400"/>
            <a:ext cx="9590234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366B93-B527-48AF-BC78-903F7C935517}" type="datetime1">
              <a:rPr lang="fi-FI" noProof="0" smtClean="0"/>
              <a:t>24.2.2018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59904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370668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376" y="3352800"/>
            <a:ext cx="8836900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99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343400"/>
            <a:ext cx="9607163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366B93-B527-48AF-BC78-903F7C935517}" type="datetime1">
              <a:rPr lang="fi-FI" noProof="0" smtClean="0"/>
              <a:t>24.2.2018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97507" y="282787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74957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5" y="3308581"/>
            <a:ext cx="9607165" cy="1468800"/>
          </a:xfrm>
        </p:spPr>
        <p:txBody>
          <a:bodyPr anchor="b">
            <a:normAutofit/>
          </a:bodyPr>
          <a:lstStyle>
            <a:lvl1pPr algn="l">
              <a:defRPr sz="3199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777381"/>
            <a:ext cx="9607165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366B93-B527-48AF-BC78-903F7C935517}" type="datetime1">
              <a:rPr lang="fi-FI" noProof="0" smtClean="0"/>
              <a:t>24.2.2018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8557583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243668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9312"/>
            <a:ext cx="9607165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3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529667"/>
            <a:ext cx="9607165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366B93-B527-48AF-BC78-903F7C935517}" type="datetime1">
              <a:rPr lang="fi-FI" noProof="0" smtClean="0"/>
              <a:t>24.2.2018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97507" y="25992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58026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982132"/>
            <a:ext cx="9607163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0168"/>
            <a:ext cx="9607165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4470400"/>
            <a:ext cx="9607167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366B93-B527-48AF-BC78-903F7C935517}" type="datetime1">
              <a:rPr lang="fi-FI" noProof="0" smtClean="0"/>
              <a:t>24.2.2018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31502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366B93-B527-48AF-BC78-903F7C935517}" type="datetime1">
              <a:rPr lang="fi-FI" noProof="0" smtClean="0"/>
              <a:t>24.2.2018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8655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7013" y="982132"/>
            <a:ext cx="1890403" cy="489373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061" y="982132"/>
            <a:ext cx="7431089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366B93-B527-48AF-BC78-903F7C935517}" type="datetime1">
              <a:rPr lang="fi-FI" noProof="0" smtClean="0"/>
              <a:t>24.2.2018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1582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99975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grpSp>
        <p:nvGrpSpPr>
          <p:cNvPr id="160" name="rivi" descr="Viivagrafiikk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Puolivapaa piirto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2" name="Puolivapaa piirto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3" name="Puolivapaa piirto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4" name="Puolivapaa piirt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5" name="Puolivapaa piirt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6" name="Puolivapaa piirt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7" name="Puolivapaa piirt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8" name="Puolivapaa piirt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9" name="Puolivapaa piirt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0" name="Puolivapaa piirt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1" name="Puolivapaa piirt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2" name="Puolivapaa piirt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3" name="Puolivapaa piirt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4" name="Puolivapaa piirt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5" name="Puolivapaa piirt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6" name="Puolivapaa piirt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7" name="Puolivapaa piirt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8" name="Puolivapaa piirt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9" name="Puolivapaa piirt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0" name="Puolivapaa piirt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1" name="Puolivapaa piirt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2" name="Puolivapaa piirt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3" name="Puolivapaa piirt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4" name="Puolivapaa piirt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5" name="Puolivapaa piirt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6" name="Puolivapaa piirt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7" name="Puolivapaa piirt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8" name="Puolivapaa piirt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9" name="Puolivapaa piirt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0" name="Puolivapaa piirt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1" name="Puolivapaa piirt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2" name="Puolivapaa piirt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3" name="Puolivapaa piirt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4" name="Puolivapaa piirt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5" name="Puolivapaa piirt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6" name="Puolivapaa piirt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7" name="Puolivapaa piirt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8" name="Puolivapaa piirt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9" name="Puolivapaa piirt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0" name="Puolivapaa piirt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1" name="Puolivapaa piirt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2" name="Puolivapaa piirt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3" name="Puolivapaa piirt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4" name="Puolivapaa piirt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5" name="Puolivapaa piirt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6" name="Puolivapaa piirt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7" name="Puolivapaa piirt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8" name="Puolivapaa piirt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9" name="Puolivapaa piirt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0" name="Puolivapaa piirt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1" name="Puolivapaa piirt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2" name="Puolivapaa piirt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3" name="Puolivapaa piirt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4" name="Puolivapaa piirt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5" name="Puolivapaa piirt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6" name="Puolivapaa piirt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7" name="Puolivapaa piirt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8" name="Puolivapaa piirt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9" name="Puolivapaa piirt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0" name="Puolivapaa piirt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1" name="Puolivapaa piirt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2" name="Puolivapaa piirt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3" name="Puolivapaa piirt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4" name="Puolivapaa piirt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5" name="Puolivapaa piirt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6" name="Puolivapaa piirt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7" name="Puolivapaa piirt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8" name="Puolivapaa piirt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9" name="Puolivapaa piirt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0" name="Puolivapaa piirt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1" name="Puolivapaa piirt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2" name="Puolivapaa piirt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3" name="Puolivapaa piirt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4" name="Puolivapaa piirt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</p:grp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F8916D-FF96-4E06-9EDD-8023374722A7}" type="datetime1">
              <a:rPr lang="fi-FI" noProof="0" smtClean="0"/>
              <a:t>24.2.2018</a:t>
            </a:fld>
            <a:endParaRPr lang="fi-FI" noProof="0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86" name="Sisällön paikkamerkki 3"/>
          <p:cNvSpPr>
            <a:spLocks noGrp="1"/>
          </p:cNvSpPr>
          <p:nvPr>
            <p:ph sz="half" idx="13"/>
          </p:nvPr>
        </p:nvSpPr>
        <p:spPr>
          <a:xfrm>
            <a:off x="6257925" y="2819398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82D84B-EE3B-49C8-AC95-986F7C2CE5CC}" type="datetime1">
              <a:rPr lang="fi-FI" noProof="0" smtClean="0"/>
              <a:t>24.2.2018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2735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544" y="1752606"/>
            <a:ext cx="8156563" cy="1822514"/>
          </a:xfrm>
        </p:spPr>
        <p:txBody>
          <a:bodyPr anchor="b">
            <a:normAutofit/>
          </a:bodyPr>
          <a:lstStyle>
            <a:lvl1pPr algn="ctr">
              <a:defRPr sz="4399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4542" y="3846052"/>
            <a:ext cx="8156565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3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366B93-B527-48AF-BC78-903F7C935517}" type="datetime1">
              <a:rPr lang="fi-FI" noProof="0" smtClean="0"/>
              <a:t>24.2.2018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199" y="3710585"/>
            <a:ext cx="816125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76234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110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734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53787D-06F4-43D8-9275-FF796A394DAA}" type="datetime1">
              <a:rPr lang="fi-FI" noProof="0" smtClean="0"/>
              <a:t>24.2.2018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1234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7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063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061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7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9061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BF8916D-FF96-4E06-9EDD-8023374722A7}" type="datetime1">
              <a:rPr lang="fi-FI" noProof="0" smtClean="0"/>
              <a:t>24.2.2018</a:t>
            </a:fld>
            <a:endParaRPr lang="fi-FI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t>‹#›</a:t>
            </a:fld>
            <a:endParaRPr lang="fi-FI" noProof="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49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AA3E95-B317-4CF3-9E3D-7FC9D469BD5E}" type="datetime1">
              <a:rPr lang="fi-FI" noProof="0" smtClean="0"/>
              <a:t>24.2.2018</a:t>
            </a:fld>
            <a:endParaRPr lang="fi-FI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t>‹#›</a:t>
            </a:fld>
            <a:endParaRPr lang="fi-FI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72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694674-C951-460D-A0FC-2EFD23F6EAC8}" type="datetime1">
              <a:rPr lang="fi-FI" noProof="0" smtClean="0"/>
              <a:t>24.2.2018</a:t>
            </a:fld>
            <a:endParaRPr lang="fi-FI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4923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474" y="1388534"/>
            <a:ext cx="3717487" cy="1371600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7257" y="982132"/>
            <a:ext cx="5468042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474" y="3031065"/>
            <a:ext cx="3717487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47D5352-C5BC-4D39-B442-DAAB4F9C73F6}" type="datetime1">
              <a:rPr lang="fi-FI" noProof="0" smtClean="0"/>
              <a:t>24.2.2018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t>‹#›</a:t>
            </a:fld>
            <a:endParaRPr lang="fi-FI" noProof="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5805" y="2912533"/>
            <a:ext cx="35135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75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1" y="1883832"/>
            <a:ext cx="6240191" cy="1371600"/>
          </a:xfrm>
        </p:spPr>
        <p:txBody>
          <a:bodyPr anchor="b">
            <a:normAutofit/>
          </a:bodyPr>
          <a:lstStyle>
            <a:lvl1pPr algn="ctr">
              <a:defRPr sz="2799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2724" y="1041400"/>
            <a:ext cx="3062549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1" y="3255432"/>
            <a:ext cx="624019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366B93-B527-48AF-BC78-903F7C935517}" type="datetime1">
              <a:rPr lang="fi-FI" noProof="0" smtClean="0"/>
              <a:t>24.2.2018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9450789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2" y="0"/>
            <a:ext cx="12226777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065" y="982133"/>
            <a:ext cx="95986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2556932"/>
            <a:ext cx="95986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5241" y="5969000"/>
            <a:ext cx="15997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A9366B93-B527-48AF-BC78-903F7C935517}" type="datetime1">
              <a:rPr lang="fi-FI" noProof="0" smtClean="0"/>
              <a:t>24.2.2018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064" y="5969000"/>
            <a:ext cx="73039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1205" y="5969000"/>
            <a:ext cx="54255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25BA54BD-C84D-46CE-8B72-31BFB26ABA4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1730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665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457063" rtl="0" eaLnBrk="1" latinLnBrk="0" hangingPunct="1">
        <a:spcBef>
          <a:spcPct val="0"/>
        </a:spcBef>
        <a:buNone/>
        <a:defRPr sz="4399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3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9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7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NxxFhYa6w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rr0B_kBlCQ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Relationship Id="rId6" Type="http://schemas.openxmlformats.org/officeDocument/2006/relationships/comments" Target="../comments/commen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ll.fi/filebank/62-liikunnalliset_perustaidot_netti.pdf" TargetMode="External"/><Relationship Id="rId3" Type="http://schemas.openxmlformats.org/officeDocument/2006/relationships/hyperlink" Target="http://www.lts.fi/sites/default/files/page_attachment/lt2-3_16_40-44_lowres.pdf" TargetMode="External"/><Relationship Id="rId7" Type="http://schemas.openxmlformats.org/officeDocument/2006/relationships/hyperlink" Target="http://www.valmennustaito.info/taito/teoriaosuus/#oppiminen" TargetMode="External"/><Relationship Id="rId2" Type="http://schemas.openxmlformats.org/officeDocument/2006/relationships/hyperlink" Target="http://slideplayer.fi/slide/559266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seus.fi/bitstream/handle/10024/86058/Taitoharjoitteluopas.pdf?sequence=1" TargetMode="External"/><Relationship Id="rId11" Type="http://schemas.openxmlformats.org/officeDocument/2006/relationships/hyperlink" Target="http://www.innostunliikkumaan.fi/tiedosta/motoriikan-haasteet" TargetMode="External"/><Relationship Id="rId5" Type="http://schemas.openxmlformats.org/officeDocument/2006/relationships/hyperlink" Target="https://www.theseus.fi/bitstream/handle/10024/41546/Minahanosaan.pdf?sequence=1" TargetMode="External"/><Relationship Id="rId10" Type="http://schemas.openxmlformats.org/officeDocument/2006/relationships/hyperlink" Target="https://jyx.jyu.fi/dspace/bitstream/handle/123456789/9349/URN_NBN_fi_jyu-2006203.pdf?sequence=1" TargetMode="External"/><Relationship Id="rId4" Type="http://schemas.openxmlformats.org/officeDocument/2006/relationships/hyperlink" Target="https://www.jyu.fi/sport/opiskelijavalinta/lbi_lpe_lyt_2017_kirjalliseen-kokeen-aineisto/jaakkola" TargetMode="External"/><Relationship Id="rId9" Type="http://schemas.openxmlformats.org/officeDocument/2006/relationships/hyperlink" Target="http://www.theseus.fi/bitstream/handle/10024/72275/Posti_Veera+-+Toivola_Sonja+-+Pietila_Mari.pdf;jsessionid=796355F4CA7BE0360F804E77F265830B?sequence=1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peda.net/hankkeet/susicampus/opettajille/hjpkkh/hjpkkh3:file/download/cc356d08ffe52b7305bb054e74e9d74a16fd2f8c/Havaintomotoriikan%20harjoittelu%20-%20koripalloa%20hy%C3%B6dynt%C3%A4en.pdf" TargetMode="External"/><Relationship Id="rId3" Type="http://schemas.openxmlformats.org/officeDocument/2006/relationships/hyperlink" Target="http://www.innosport.fi/promo/Taidon_oppiminen_ja_opettaminen-Sami_Kalaja_1osa.pdf" TargetMode="External"/><Relationship Id="rId7" Type="http://schemas.openxmlformats.org/officeDocument/2006/relationships/hyperlink" Target="https://www.jyu.fi/sport/laitokset/liikunta/taydennyskoulutus/verkosto/taidonoppiminen" TargetMode="External"/><Relationship Id="rId12" Type="http://schemas.openxmlformats.org/officeDocument/2006/relationships/hyperlink" Target="https://yle.fi/uutiset/3-8021860" TargetMode="External"/><Relationship Id="rId2" Type="http://schemas.openxmlformats.org/officeDocument/2006/relationships/hyperlink" Target="https://peda.net/hankkeet/susicampus/kp/tok/tok:file/download/243168f85335f8dc4b205ffc990eb09a0e875f1b/Perustaitojen%20ydinkohtainen%20opettamin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33202576.weebly.com/uploads/1/4/6/8/14680198/tgmd-2-2.pdf" TargetMode="External"/><Relationship Id="rId11" Type="http://schemas.openxmlformats.org/officeDocument/2006/relationships/hyperlink" Target="https://jyx.jyu.fi/dspace/handle/123456789/22342" TargetMode="External"/><Relationship Id="rId5" Type="http://schemas.openxmlformats.org/officeDocument/2006/relationships/hyperlink" Target="http://www.lts.fi/sites/default/files/page_attachment/ktp16_timo_jaakkola_-_liikuntataitojen_oppiminen_ja_taidon_testaaminen.pdf" TargetMode="External"/><Relationship Id="rId10" Type="http://schemas.openxmlformats.org/officeDocument/2006/relationships/hyperlink" Target="https://www.theseus.fi/bitstream/handle/10024/11396/2008-04-07-01.pdf?sequence=1" TargetMode="External"/><Relationship Id="rId4" Type="http://schemas.openxmlformats.org/officeDocument/2006/relationships/hyperlink" Target="http://www.innosport.fi/promo/Taidon_oppiminen_ja_opettaminen-Sami_Kalaja_2osa.pdf" TargetMode="External"/><Relationship Id="rId9" Type="http://schemas.openxmlformats.org/officeDocument/2006/relationships/hyperlink" Target="https://jyx.jyu.fi/dspace/bitstream/handle/123456789/18437/URN_NBN_fi_jyu-200804041318.pdf?sequence=1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.fi/ops2016_tukimateriaalit/liikunnan_tavoitteisiin_liittyvat_keskeiset_sisaltoalueet" TargetMode="External"/><Relationship Id="rId3" Type="http://schemas.openxmlformats.org/officeDocument/2006/relationships/hyperlink" Target="http://docplayer.fi/7363100-Motoristen-taitojen-oppiminen-ja-opettaminen.html" TargetMode="External"/><Relationship Id="rId7" Type="http://schemas.openxmlformats.org/officeDocument/2006/relationships/hyperlink" Target="http://www.sotergo.fi/files/78/Marjo.Rinne_09062011.pdf" TargetMode="External"/><Relationship Id="rId2" Type="http://schemas.openxmlformats.org/officeDocument/2006/relationships/hyperlink" Target="https://jyx.jyu.fi/dspace/bitstream/handle/123456789/37029/URN:NBN:fi:jyu-2011120111753.pdf?sequence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ts.fi/sites/default/files/page_attachment/ktp16_marjo_rinne_-_aikuisten_liikehallinnan_testaamisella_tukea_harjoitteluun.pdf" TargetMode="External"/><Relationship Id="rId5" Type="http://schemas.openxmlformats.org/officeDocument/2006/relationships/hyperlink" Target="https://jyx.jyu.fi/dspace/bitstream/handle/123456789/40498/URN:NBN:fi:jyu-201211303165.pdf?sequence=1" TargetMode="External"/><Relationship Id="rId10" Type="http://schemas.openxmlformats.org/officeDocument/2006/relationships/hyperlink" Target="http://slideplayer.com/slide/2356575/" TargetMode="External"/><Relationship Id="rId4" Type="http://schemas.openxmlformats.org/officeDocument/2006/relationships/hyperlink" Target="http://docplayer.fi/2465700-Susanna-luontola-asento-hallinnassa-testeja-suunnistajan-asennon-hallinnan-arviointiin.html" TargetMode="External"/><Relationship Id="rId9" Type="http://schemas.openxmlformats.org/officeDocument/2006/relationships/hyperlink" Target="https://www.tiede.fi/artikkeli/jutut/artikkelit/leikki_treenaa_lapsen_urheilun_huipulle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unnistusliitto.fi/system/wp-content/uploads/2016/01/2013_NuortenUrheilijoidenErikoistuminen_Valmentajalehti1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ymppipaikka.fi/Tahden-kynasta/Jani-Sarajarvi-Paatoksia-paatoksi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75D7A7-3C36-4508-9BC6-70A93BD3C43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29" y="0"/>
            <a:ext cx="12227974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446D0E-6531-40B7-A182-FB860243977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1697" y="3522131"/>
            <a:ext cx="6813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8BABCA7-C1E0-41BA-A822-5F61251AA6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blipFill>
            <a:blip r:embed="rId5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E5D6EB5-6FDB-477A-98F5-7409CD53754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5650" cy="6872226"/>
            <a:chOff x="0" y="0"/>
            <a:chExt cx="12188825" cy="687222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BB75167-5757-4E5F-869B-5A350BF43A86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8338DAE-FFCB-472B-A9EE-77E42FDBD3D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2B2E0A0-4D94-4C05-97C1-32B5D88A2E89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91E75C9-3350-4F0B-993E-89D3DBD76CC0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89FB2CC-C7A1-4A53-A088-636FB487FE6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1697" y="3522131"/>
            <a:ext cx="681389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008CFB37-2AE9-4CA4-93BB-95F60F314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696" y="1871131"/>
            <a:ext cx="6813894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5400"/>
              <a:t>Lajitaitojen kehittäminen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1D506D-BF80-4904-8758-2936BAC16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696" y="3657597"/>
            <a:ext cx="6813894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defTabSz="457200">
              <a:buNone/>
            </a:pPr>
            <a:r>
              <a:rPr lang="en-US" sz="2100" dirty="0">
                <a:solidFill>
                  <a:schemeClr val="tx1"/>
                </a:solidFill>
              </a:rPr>
              <a:t>16.2.2018</a:t>
            </a:r>
          </a:p>
        </p:txBody>
      </p:sp>
    </p:spTree>
    <p:extLst>
      <p:ext uri="{BB962C8B-B14F-4D97-AF65-F5344CB8AC3E}">
        <p14:creationId xmlns:p14="http://schemas.microsoft.com/office/powerpoint/2010/main" val="41913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E1A539-E718-4E39-825F-7250D2823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Harjoittelumenetelmät</a:t>
            </a:r>
            <a:br>
              <a:rPr lang="fi-FI" dirty="0"/>
            </a:br>
            <a:r>
              <a:rPr lang="fi-FI" dirty="0"/>
              <a:t>Blokkiharjoittelu vs. vaihtelu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55786A-8FFF-4D8A-9C1B-6A1134AA2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Blokkiharjoittelussa harjoite pysyy samana koko harjoituksen ajan</a:t>
            </a:r>
          </a:p>
          <a:p>
            <a:r>
              <a:rPr lang="fi-FI" dirty="0"/>
              <a:t>Satunnaisharjoittelussa vaihdetaan opeteltavia taitoja muutamien toistojen jälkeen</a:t>
            </a:r>
          </a:p>
          <a:p>
            <a:r>
              <a:rPr lang="fi-FI" dirty="0"/>
              <a:t>Satunnaisharjoittelussa oppija ratkaisee huomattavasti enemmän ongelmia kuin blokkiharjoittelussa</a:t>
            </a:r>
          </a:p>
          <a:p>
            <a:r>
              <a:rPr lang="fi-FI" dirty="0"/>
              <a:t>Blokkiharjoittelu/keskitetty harjoittelu antaa nopeasti palkintoja tekijälle, joka motivoi, mutta palkinnot samanlaisia ja niihin tottuu.</a:t>
            </a:r>
          </a:p>
          <a:p>
            <a:r>
              <a:rPr lang="fi-FI" dirty="0"/>
              <a:t>Blokkiharjoittelu tehokasta yhden spesifin tehtävän tai taidon parantamisessa</a:t>
            </a:r>
          </a:p>
          <a:p>
            <a:r>
              <a:rPr lang="fi-FI" dirty="0"/>
              <a:t>Pitemmällä aikavälillä vaihteleva/hajautettu harjoittelu antaa paremmat tulokset.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671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Blokkiharjoittelu vs. vaihtelu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Blokkiharjoittelussa vaarana on se, että urheilija tuottaa liikeongelmaan vastauksen työmuististaan eikä prosessoi opeteltavaa asiaa</a:t>
            </a:r>
          </a:p>
          <a:p>
            <a:pPr marL="0" indent="0">
              <a:buNone/>
            </a:pPr>
            <a:r>
              <a:rPr lang="fi-FI" dirty="0"/>
              <a:t>			”Drillit ilman vaihtoehtoja tuhoavat oppimisen”</a:t>
            </a:r>
          </a:p>
          <a:p>
            <a:r>
              <a:rPr lang="fi-FI" dirty="0"/>
              <a:t>Vaihtelu tehostaa oppimista</a:t>
            </a:r>
          </a:p>
          <a:p>
            <a:pPr marL="0" indent="0">
              <a:buNone/>
            </a:pPr>
            <a:r>
              <a:rPr lang="fi-FI" dirty="0"/>
              <a:t>			</a:t>
            </a:r>
            <a:r>
              <a:rPr lang="fi-FI" sz="2400" dirty="0"/>
              <a:t>”Unohtaminen auttaa muistamaan”</a:t>
            </a:r>
          </a:p>
          <a:p>
            <a:r>
              <a:rPr lang="fi-FI" dirty="0">
                <a:hlinkClick r:id="rId2"/>
              </a:rPr>
              <a:t>https://www.youtube.com/watch?v=WNxxFhYa6wc</a:t>
            </a:r>
            <a:endParaRPr lang="fi-FI" dirty="0"/>
          </a:p>
          <a:p>
            <a:endParaRPr lang="fi-FI" dirty="0"/>
          </a:p>
          <a:p>
            <a:pPr marL="1028391" lvl="2" indent="0">
              <a:buNone/>
            </a:pPr>
            <a:r>
              <a:rPr lang="fi-FI" dirty="0"/>
              <a:t>	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58776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Blokkiharjoitus/satunnaisharjoitus?</a:t>
            </a:r>
          </a:p>
        </p:txBody>
      </p:sp>
      <p:pic>
        <p:nvPicPr>
          <p:cNvPr id="4" name="vrr0B_kBlC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5065" y="2420888"/>
            <a:ext cx="959869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9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Ydinkohtainen taitojen opettaminen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064" y="2492896"/>
            <a:ext cx="9598696" cy="3672408"/>
          </a:xfrm>
        </p:spPr>
        <p:txBody>
          <a:bodyPr>
            <a:normAutofit fontScale="55000" lnSpcReduction="20000"/>
          </a:bodyPr>
          <a:lstStyle/>
          <a:p>
            <a:r>
              <a:rPr lang="fi-FI" dirty="0"/>
              <a:t>Oppiminen rakentuu suorituksen ytimen ympärille</a:t>
            </a:r>
          </a:p>
          <a:p>
            <a:r>
              <a:rPr lang="fi-FI" dirty="0"/>
              <a:t>Tärkeää on, että urheilija löytää itse tai häntä autetaan löytämään harjoiteltavan kokonaisuuden ydinkohdat-&gt;ydinkohtien löytäminen?</a:t>
            </a:r>
          </a:p>
          <a:p>
            <a:r>
              <a:rPr lang="fi-FI" dirty="0"/>
              <a:t>Kronologinen eteneminen ei aina paras vaihtoehto</a:t>
            </a:r>
          </a:p>
          <a:p>
            <a:pPr marL="0" indent="0">
              <a:buNone/>
            </a:pPr>
            <a:r>
              <a:rPr lang="fi-FI" dirty="0"/>
              <a:t>1. Mielikuvat</a:t>
            </a:r>
          </a:p>
          <a:p>
            <a:pPr marL="0" indent="0">
              <a:buNone/>
            </a:pPr>
            <a:r>
              <a:rPr lang="fi-FI" dirty="0"/>
              <a:t>		”Ota piparit ylähyllyltä” ”piirrä s-kirjain”</a:t>
            </a:r>
          </a:p>
          <a:p>
            <a:pPr marL="0" indent="0">
              <a:buNone/>
            </a:pPr>
            <a:r>
              <a:rPr lang="fi-FI" dirty="0"/>
              <a:t>2. Ohjeiden antaminen</a:t>
            </a:r>
          </a:p>
          <a:p>
            <a:pPr marL="0" indent="0">
              <a:buNone/>
            </a:pPr>
            <a:r>
              <a:rPr lang="fi-FI" dirty="0"/>
              <a:t>		- eri aistikanavat, ohjeiden toistaminen ääneen, viive ohjeiden antamisen ja suorituksen väliin</a:t>
            </a:r>
          </a:p>
          <a:p>
            <a:pPr marL="0" indent="0">
              <a:buNone/>
            </a:pPr>
            <a:r>
              <a:rPr lang="fi-FI" dirty="0"/>
              <a:t>3. Mallin antaminen</a:t>
            </a:r>
          </a:p>
          <a:p>
            <a:pPr marL="0" indent="0">
              <a:buNone/>
            </a:pPr>
            <a:r>
              <a:rPr lang="fi-FI" dirty="0"/>
              <a:t>		- alussa taitavan suorittajan malli, myöhemmin saattaa johtaa kopiontii (oma motorinen käsiala puuttuu), malli hidastettuna ja oikealla tempolla tehtynä</a:t>
            </a:r>
          </a:p>
          <a:p>
            <a:pPr marL="0" indent="0">
              <a:buNone/>
            </a:pPr>
            <a:r>
              <a:rPr lang="fi-FI" dirty="0"/>
              <a:t>4. Palaute</a:t>
            </a:r>
          </a:p>
          <a:p>
            <a:pPr marL="0" indent="0">
              <a:buNone/>
            </a:pPr>
            <a:r>
              <a:rPr lang="fi-FI" dirty="0"/>
              <a:t>		-Harjoittelu ei tee mestaria vaan harjoittelun tuloksen tietäminen, palautteen annettavan informaatiota korjauksesta, palautetta joka viidennen suorituksen jälkeen, 5-10 sekuntia suorituksen jälkeen (prosessointi), ydinkohtiin paneutuvaa, harvenevaa, itsearviointia, liian vähän kuin liian paljon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20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Kysymys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064" y="2492896"/>
            <a:ext cx="9598696" cy="3382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dirty="0"/>
              <a:t>Pohdi yhtä teknistä suoritusta valitsemastasi lajista ja arvioi, mitkä ovat suorituksen ydinkohdat!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863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Palaute</a:t>
            </a:r>
            <a:br>
              <a:rPr lang="fi-FI" dirty="0"/>
            </a:br>
            <a:r>
              <a:rPr lang="fi-FI" dirty="0"/>
              <a:t>Sisäinen vs. ulkoinen palaute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Palautteen tarkoitus ylläpitää tai edistää oppimista ja muuttaa suoritusta positiiviseen suuntaan</a:t>
            </a:r>
          </a:p>
          <a:p>
            <a:r>
              <a:rPr lang="fi-FI" dirty="0"/>
              <a:t>Palautetta voi saada monesta lähteestä kuten kehon viestijärjestelmien kautta</a:t>
            </a:r>
          </a:p>
          <a:p>
            <a:r>
              <a:rPr lang="fi-FI" dirty="0"/>
              <a:t>Palautteen vaikutus voi olla harjoittelun jälkeen tärkeintä oppimiselle</a:t>
            </a:r>
          </a:p>
          <a:p>
            <a:r>
              <a:rPr lang="fi-FI" dirty="0"/>
              <a:t>Suorituksen hyvä tulos kannattaa huomioida-&gt;positiivinen palaute-&gt;itseluottamuksen kasvu</a:t>
            </a:r>
          </a:p>
          <a:p>
            <a:r>
              <a:rPr lang="fi-FI" dirty="0"/>
              <a:t>Sisäistä palautetta voidaan saada aistihavaintojen kautta</a:t>
            </a:r>
          </a:p>
          <a:p>
            <a:r>
              <a:rPr lang="fi-FI" dirty="0"/>
              <a:t>Sisäistä palautetta voi osata tulkita itse jo alussa-&gt; kehittyy tulkintataitojen parantuessa-&gt;voi huomata suorituksen epäonnistumisen kesken suorituksen ja jopa muuttaa sitä.</a:t>
            </a:r>
          </a:p>
          <a:p>
            <a:r>
              <a:rPr lang="fi-FI" dirty="0"/>
              <a:t>Ulkoinen palaute informaatiota eri tavoin esim. valmentajalta-&gt;tarkoitus täydentää sisäistä palautetta taidon karttuessa</a:t>
            </a:r>
          </a:p>
          <a:p>
            <a:r>
              <a:rPr lang="fi-FI" dirty="0"/>
              <a:t>Palaute suorituksesta eikä pelkästään tuloksesta-&gt; ”tipuit veteen selällesi, koska ojensit ylävartalosi liian myöhään” vs. ”tipuit veteen selällesi</a:t>
            </a:r>
          </a:p>
        </p:txBody>
      </p:sp>
    </p:spTree>
    <p:extLst>
      <p:ext uri="{BB962C8B-B14F-4D97-AF65-F5344CB8AC3E}">
        <p14:creationId xmlns:p14="http://schemas.microsoft.com/office/powerpoint/2010/main" val="85969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Palaute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”Ei”-sanasta ei synny mielikuvaa</a:t>
            </a:r>
          </a:p>
          <a:p>
            <a:r>
              <a:rPr lang="fi-FI" dirty="0"/>
              <a:t>”Älä tee jotain” luo kuvan virheellisestä suorituksesta eikä auta oppimista.</a:t>
            </a:r>
          </a:p>
          <a:p>
            <a:r>
              <a:rPr lang="fi-FI" dirty="0"/>
              <a:t>”Älä ajattele punaista Ruusua”!</a:t>
            </a:r>
          </a:p>
          <a:p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B7B0FB4-6113-4108-8086-0AEC4799A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26" y="3031064"/>
            <a:ext cx="3717487" cy="24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2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Taitojen opettaminen ja valmentaminen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Suurin osa suorituksesta ratkaistaan ennen suoritusta.</a:t>
            </a:r>
          </a:p>
          <a:p>
            <a:r>
              <a:rPr lang="fi-FI" dirty="0"/>
              <a:t>Valmentaja aloittaa usein toimintansa vasta liikkeen jälkeen palautteen avulla.</a:t>
            </a:r>
          </a:p>
          <a:p>
            <a:r>
              <a:rPr lang="fi-FI" dirty="0"/>
              <a:t>Tarkoitus luoda sellaiset olosuhteet, että oikeaan suoritukseen johtava väylä kapenee.</a:t>
            </a:r>
          </a:p>
          <a:p>
            <a:r>
              <a:rPr lang="fi-FI" dirty="0"/>
              <a:t>Tavoitteet asetettava yhdessä urheilijan kanssa.</a:t>
            </a:r>
          </a:p>
          <a:p>
            <a:r>
              <a:rPr lang="fi-FI" dirty="0"/>
              <a:t>Urheilijan kokemukset, oppistaidot- ja tyylit sekä ajattelukyky vaikuttaa oppimisprosessiin.</a:t>
            </a:r>
          </a:p>
          <a:p>
            <a:r>
              <a:rPr lang="fi-FI" dirty="0"/>
              <a:t>Urheilijan suoritusten virheitä ei saa pelätä, koska virheistä oppii ja ne aktivoivat ongelmanratkaisutoimintaa oppijassa.</a:t>
            </a:r>
          </a:p>
          <a:p>
            <a:r>
              <a:rPr lang="fi-FI" dirty="0"/>
              <a:t>Kun taitoharjoittelu ei suju niin tehtävää on muokattava. ”Puutarhuri vaihtaa mullan, ei kasvia”.</a:t>
            </a:r>
          </a:p>
        </p:txBody>
      </p:sp>
    </p:spTree>
    <p:extLst>
      <p:ext uri="{BB962C8B-B14F-4D97-AF65-F5344CB8AC3E}">
        <p14:creationId xmlns:p14="http://schemas.microsoft.com/office/powerpoint/2010/main" val="72065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5065" y="982133"/>
            <a:ext cx="9598696" cy="1303867"/>
          </a:xfrm>
        </p:spPr>
        <p:txBody>
          <a:bodyPr/>
          <a:lstStyle/>
          <a:p>
            <a:r>
              <a:rPr lang="fi-FI"/>
              <a:t>Taitojen opettaminen ja valmentaminen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064" y="2556932"/>
            <a:ext cx="9598696" cy="3318936"/>
          </a:xfrm>
        </p:spPr>
        <p:txBody>
          <a:bodyPr>
            <a:normAutofit lnSpcReduction="10000"/>
          </a:bodyPr>
          <a:lstStyle/>
          <a:p>
            <a:r>
              <a:rPr lang="fi-FI" dirty="0"/>
              <a:t>Taitoharjoittelua suunniteltaessa korostuu neljä tekijää:</a:t>
            </a:r>
          </a:p>
          <a:p>
            <a:pPr marL="0" indent="0">
              <a:buNone/>
            </a:pPr>
            <a:r>
              <a:rPr lang="fi-FI" dirty="0"/>
              <a:t>-harjoitusten representatiivisuus-&gt;harjoitus- ja kilpailutilanteen vastaavuus.</a:t>
            </a:r>
          </a:p>
          <a:p>
            <a:pPr marL="0" indent="0">
              <a:buNone/>
            </a:pPr>
            <a:r>
              <a:rPr lang="fi-FI" dirty="0"/>
              <a:t>-rajoitteiden manipulointi-&gt;muuttujia, joita muokkaamalla oppimista ohjataan (esim. ikää ja pituutta ei voi muokata).</a:t>
            </a:r>
          </a:p>
          <a:p>
            <a:pPr marL="0" indent="0">
              <a:buNone/>
            </a:pPr>
            <a:r>
              <a:rPr lang="fi-FI" dirty="0"/>
              <a:t>-informaation ja liikkeen yhdistäminen-&gt;urheilijan opettaminen havainnoimaan.</a:t>
            </a:r>
          </a:p>
          <a:p>
            <a:pPr marL="0" indent="0">
              <a:buNone/>
            </a:pPr>
            <a:r>
              <a:rPr lang="fi-FI" dirty="0"/>
              <a:t>-tarkkaavaisuuden suuntaaminen, aloittelijalle kehon sisälle (polven asento), myöhemmin kehon ulkopuolelle kuten palloon, huiput pallon lentorataan.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047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Taitoharjoittelun laatutekijät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Paljon tekemistä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Paljon vaihtelua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Yksilöllistä palautetta suorituksista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Intohimo harjoittelua kohtaan</a:t>
            </a:r>
          </a:p>
          <a:p>
            <a:pPr marL="457200" indent="-457200">
              <a:buFont typeface="+mj-lt"/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217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458F67-A4DB-4486-B55B-844EC9D69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Taitojen oppimisen nykyaikainen viitekehys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00987C-E6D7-4742-9C93-B704201E2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58726B9-DFFE-44B9-AAD4-445FA06BCEC1}"/>
              </a:ext>
            </a:extLst>
          </p:cNvPr>
          <p:cNvPicPr/>
          <p:nvPr/>
        </p:nvPicPr>
        <p:blipFill rotWithShape="1">
          <a:blip r:embed="rId2"/>
          <a:srcRect l="13218" t="17409" r="15933" b="26163"/>
          <a:stretch/>
        </p:blipFill>
        <p:spPr bwMode="auto">
          <a:xfrm>
            <a:off x="1295064" y="2286000"/>
            <a:ext cx="9598696" cy="3701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962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Laadukasta toimintaa?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66" y="2286000"/>
            <a:ext cx="9598696" cy="3951311"/>
          </a:xfrm>
        </p:spPr>
      </p:pic>
    </p:spTree>
    <p:extLst>
      <p:ext uri="{BB962C8B-B14F-4D97-AF65-F5344CB8AC3E}">
        <p14:creationId xmlns:p14="http://schemas.microsoft.com/office/powerpoint/2010/main" val="123033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Taitojen oppimiseen vaikuttavia asioita</a:t>
            </a:r>
            <a:br>
              <a:rPr lang="fi-FI" dirty="0"/>
            </a:br>
            <a:r>
              <a:rPr lang="fi-FI" dirty="0"/>
              <a:t>Oppimistyyli</a:t>
            </a:r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07" t="27258" r="24251" b="30200"/>
          <a:stretch/>
        </p:blipFill>
        <p:spPr>
          <a:xfrm>
            <a:off x="1701924" y="2420888"/>
            <a:ext cx="878497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2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59060" y="764704"/>
            <a:ext cx="9598696" cy="1303867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Taitojen oppimiseen vaikuttavia asioita</a:t>
            </a:r>
            <a:br>
              <a:rPr lang="fi-FI" dirty="0"/>
            </a:br>
            <a:r>
              <a:rPr lang="fi-FI" dirty="0"/>
              <a:t>Oppijatyyppi/Oppimisrooli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60" t="26268" r="22541" b="8623"/>
          <a:stretch/>
        </p:blipFill>
        <p:spPr>
          <a:xfrm>
            <a:off x="1053852" y="2204864"/>
            <a:ext cx="1000911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B9C3F6-28ED-46C0-9A9E-E3BE3969D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tunnistaa oppijatyyppi?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856FD3-63A0-475A-A81D-F007D2854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Miten ja mitä oppija kysyy.</a:t>
            </a:r>
          </a:p>
          <a:p>
            <a:r>
              <a:rPr lang="fi-FI" dirty="0"/>
              <a:t>Minkä aistikanavan tiedot toistuvat kysymyksissä.</a:t>
            </a:r>
          </a:p>
          <a:p>
            <a:r>
              <a:rPr lang="fi-FI" dirty="0"/>
              <a:t>Ohjaaja voi kysyä oppijalta, millä tavalla hän kokee oppivansa parhaiten.</a:t>
            </a:r>
          </a:p>
          <a:p>
            <a:r>
              <a:rPr lang="fi-FI" dirty="0"/>
              <a:t>Isossa ryhmässä käytettävä monia havainnollistamisen tapoja.</a:t>
            </a:r>
          </a:p>
          <a:p>
            <a:r>
              <a:rPr lang="fi-FI" dirty="0"/>
              <a:t>Valmentaja käyttää usein valmennuksessa tyyliä, jolla hän itse oppii parhaiten.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481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B9C3F6-28ED-46C0-9A9E-E3BE3969D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Oppimiskäsityksiä…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856FD3-63A0-475A-A81D-F007D2854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064" y="2556932"/>
            <a:ext cx="9598696" cy="3608372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Oppimiskäsitysten taustalla ihmiskuva.</a:t>
            </a:r>
          </a:p>
          <a:p>
            <a:r>
              <a:rPr lang="fi-FI" dirty="0"/>
              <a:t>Behavioristinen oppimiskäsitys-&gt;oppija vastaanottaja, joka oppii taitavan valmennuksen ansiosta-&gt; ohjaaja aktiivinen ja oppija passiivinen-&gt;tavoite oppimisesta ylhäältä.</a:t>
            </a:r>
          </a:p>
          <a:p>
            <a:r>
              <a:rPr lang="fi-FI" dirty="0"/>
              <a:t>Kognitiivinen oppimiskäsitys-&gt;oppija aktiivinen tiedonkäsittelijä-&gt;oppija havainnoi, valikoi, tallentaa ja tulkitsee informaatiota-&gt;ohjaajan tarkka suunnitelma oppimisen etenemisestä.</a:t>
            </a:r>
          </a:p>
          <a:p>
            <a:r>
              <a:rPr lang="fi-FI" dirty="0"/>
              <a:t>Konstruktivistinen oppimiskäsitys-&gt;oppija vastuussa omasta oppimisestaan-&gt;uusi tieto yhdistetään tai sovelletaan vanhaan tietoon-&gt;ohjaajalla tietoa oppijoiden aikaisemmista kokemuksista, tiedoista ja taidoista-&gt;yksilöllistä, eriyttävää, oppijakeskeistä-&gt;kaaos?</a:t>
            </a:r>
          </a:p>
          <a:p>
            <a:r>
              <a:rPr lang="fi-FI" dirty="0"/>
              <a:t>Humanistinen oppimiskäsitys-&gt;oppiminen perustuu yksilön omiin kokemuksiin-&gt;oppiminen tapahtuu oikeissa ympäristöissä-&gt;ohjaaja on opas ja tarvittaessa paikalla-&gt;tuetaan oppijan omia intressejä ja motivaatiota-&gt;itsereflektio-&gt;esim. elämäntapamuutos.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192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B9C3F6-28ED-46C0-9A9E-E3BE3969D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Kysymyksiä?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856FD3-63A0-475A-A81D-F007D2854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Tunnistatko ohjaamistasi ryhmistä tai yksilövalmennuksen liikkujista erilaisia oppijoita?</a:t>
            </a:r>
          </a:p>
          <a:p>
            <a:r>
              <a:rPr lang="fi-FI" dirty="0"/>
              <a:t>Mitä aistikanavia oppijat yleensä käyttävät oppimisessaan?</a:t>
            </a:r>
          </a:p>
          <a:p>
            <a:r>
              <a:rPr lang="fi-FI" dirty="0"/>
              <a:t>Minkälaiseen oppimiskäsitykseen perustat oman ohjauksesi?</a:t>
            </a:r>
          </a:p>
        </p:txBody>
      </p:sp>
    </p:spTree>
    <p:extLst>
      <p:ext uri="{BB962C8B-B14F-4D97-AF65-F5344CB8AC3E}">
        <p14:creationId xmlns:p14="http://schemas.microsoft.com/office/powerpoint/2010/main" val="164580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DEBC39A-B858-4A8F-8C57-8B8FC7119D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3242D4-46D0-4E6B-918E-6C98A64844A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1" y="496088"/>
            <a:ext cx="11215261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49F8FF-8A89-456E-BAEE-67E3A2D7864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853" y="609600"/>
            <a:ext cx="10969943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C56419-512E-40E0-9371-A35F07B0252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20597" y="4530873"/>
            <a:ext cx="694763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5063" y="4564524"/>
            <a:ext cx="9598696" cy="1285131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262626"/>
                </a:solidFill>
              </a:rPr>
              <a:t>Pohdintaa…</a:t>
            </a:r>
          </a:p>
        </p:txBody>
      </p:sp>
      <p:graphicFrame>
        <p:nvGraphicFramePr>
          <p:cNvPr id="5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160108"/>
              </p:ext>
            </p:extLst>
          </p:nvPr>
        </p:nvGraphicFramePr>
        <p:xfrm>
          <a:off x="1251153" y="1270754"/>
          <a:ext cx="9676809" cy="2781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268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CCD199-2860-4A3B-BFA8-B8E14E40E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Missä taito opitaan?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234CA02-FAAA-490E-8018-7445F914E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72" y="989907"/>
            <a:ext cx="5468938" cy="2439093"/>
          </a:xfrm>
          <a:effectLst>
            <a:innerShdw blurRad="114300">
              <a:prstClr val="black"/>
            </a:innerShdw>
          </a:effectLst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D15841E-EB28-4862-A593-31B7D4DD5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Tavoite harjoitella vai leikkiä?</a:t>
            </a:r>
          </a:p>
          <a:p>
            <a:r>
              <a:rPr lang="fi-FI" dirty="0"/>
              <a:t>Suunniteltu harjoittelu vai suunnittelematon leikkiminen?</a:t>
            </a:r>
          </a:p>
          <a:p>
            <a:r>
              <a:rPr lang="fi-FI" dirty="0"/>
              <a:t>Lasten ehdoilla vai aikuisen ehdoilla?</a:t>
            </a:r>
          </a:p>
          <a:p>
            <a:r>
              <a:rPr lang="fi-FI" dirty="0"/>
              <a:t>”Fun </a:t>
            </a:r>
            <a:r>
              <a:rPr lang="fi-FI" dirty="0" err="1"/>
              <a:t>factor</a:t>
            </a:r>
            <a:r>
              <a:rPr lang="fi-FI" dirty="0"/>
              <a:t>”</a:t>
            </a:r>
          </a:p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30F3176-9A6E-490F-AD6C-B31D73296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72" y="3717032"/>
            <a:ext cx="5468938" cy="201776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94840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DEBC39A-B858-4A8F-8C57-8B8FC7119D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3242D4-46D0-4E6B-918E-6C98A64844A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1" y="496088"/>
            <a:ext cx="11215261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49F8FF-8A89-456E-BAEE-67E3A2D7864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853" y="609600"/>
            <a:ext cx="10969943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C56419-512E-40E0-9371-A35F07B0252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20597" y="4530873"/>
            <a:ext cx="694763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5063" y="4564524"/>
            <a:ext cx="9598696" cy="1285131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262626"/>
                </a:solidFill>
              </a:rPr>
              <a:t>Pohdintaa…</a:t>
            </a:r>
          </a:p>
        </p:txBody>
      </p:sp>
      <p:graphicFrame>
        <p:nvGraphicFramePr>
          <p:cNvPr id="5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813635"/>
              </p:ext>
            </p:extLst>
          </p:nvPr>
        </p:nvGraphicFramePr>
        <p:xfrm>
          <a:off x="1251153" y="1270754"/>
          <a:ext cx="9676809" cy="2781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93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Taitojen oppimiseen vaikuttavia asioita</a:t>
            </a:r>
            <a:br>
              <a:rPr lang="fi-FI" dirty="0"/>
            </a:br>
            <a:r>
              <a:rPr lang="fi-FI" dirty="0"/>
              <a:t>Siirtovaikutus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Taitoa opettava henkilö kohtaa siirtovaikutusta lähes päivittäin.</a:t>
            </a:r>
          </a:p>
          <a:p>
            <a:r>
              <a:rPr lang="fi-FI" dirty="0"/>
              <a:t>Valmentajien tehtävä luoda harjoituksia, jotka tukevat toisiaan.</a:t>
            </a:r>
          </a:p>
          <a:p>
            <a:r>
              <a:rPr lang="fi-FI" dirty="0"/>
              <a:t>Keskushermosto sisältää yleisiä, jotka vastaavat kokonaisista samankaltaisten taidon sarjoista.</a:t>
            </a:r>
          </a:p>
          <a:p>
            <a:r>
              <a:rPr lang="fi-FI" dirty="0"/>
              <a:t>Motoriset ohjelmat tukevat uuden taidon oppimista (esim. heittäminen).</a:t>
            </a:r>
          </a:p>
          <a:p>
            <a:r>
              <a:rPr lang="fi-FI" dirty="0"/>
              <a:t>Siirtovaikutus voi olla positiivinen, negatiivinen, neutraali tai bilateraalinen.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636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3A32BFDF-AEC0-41BF-AAB3-A8A69448C4B1}"/>
              </a:ext>
            </a:extLst>
          </p:cNvPr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r>
              <a:rPr lang="fi-FI" dirty="0"/>
              <a:t>Mitä on taito?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32CB1841-2DDD-4CFF-A352-8CEF1167A8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352" y="2780929"/>
            <a:ext cx="4745068" cy="3094940"/>
          </a:xfrm>
          <a:scene3d>
            <a:camera prst="orthographicFront"/>
            <a:lightRig rig="threePt" dir="t"/>
          </a:scene3d>
          <a:sp3d>
            <a:bevelB w="152400" h="50800" prst="softRound"/>
          </a:sp3d>
        </p:spPr>
      </p:pic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01B64446-5D53-45D5-93CC-71278F8B4F3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21" y="2780929"/>
            <a:ext cx="4608512" cy="3094939"/>
          </a:xfrm>
          <a:scene3d>
            <a:camera prst="orthographicFront"/>
            <a:lightRig rig="threePt" dir="t"/>
          </a:scene3d>
          <a:sp3d>
            <a:bevelB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50144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197868" y="836712"/>
            <a:ext cx="3717487" cy="1371600"/>
          </a:xfrm>
        </p:spPr>
        <p:txBody>
          <a:bodyPr>
            <a:normAutofit/>
          </a:bodyPr>
          <a:lstStyle/>
          <a:p>
            <a:r>
              <a:rPr lang="fi-FI" sz="3600" dirty="0"/>
              <a:t>Positiivinen siirtovaikutus</a:t>
            </a:r>
          </a:p>
        </p:txBody>
      </p:sp>
      <p:pic>
        <p:nvPicPr>
          <p:cNvPr id="9" name="Sisällön paikkamerkki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25" y="2420889"/>
            <a:ext cx="3014663" cy="1721463"/>
          </a:xfrm>
        </p:spPr>
      </p:pic>
      <p:sp>
        <p:nvSpPr>
          <p:cNvPr id="7" name="Tekstin paikkamerkki 6"/>
          <p:cNvSpPr>
            <a:spLocks noGrp="1"/>
          </p:cNvSpPr>
          <p:nvPr>
            <p:ph type="body" sz="half" idx="2"/>
          </p:nvPr>
        </p:nvSpPr>
        <p:spPr>
          <a:xfrm>
            <a:off x="981844" y="2924944"/>
            <a:ext cx="4491374" cy="3240359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/>
              <a:t>Tehokkaimmillaan oppimisen alkuvaiheessa.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/>
              <a:t>Myöhemmin keskityttävä uuden taidon yksityiskohtiin.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/>
              <a:t>Mitä enemmän harjoitteluympäristö muistuttaa taidon kohdeympäristöä sitä paremmin siirtovaikutus toimii.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/>
              <a:t>Mitä lähempänä taidon ominaispiirteet ovat toisiaan sitä helpommin oppiminen tapahtuu.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/>
              <a:t>Kaksi taitoa sisältävät kognitiivisia samankaltaisuuksia.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/>
              <a:t>Samankaltaisuus suoritusten ideassa.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10" name="Sisällön paikkamerkki 9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26" y="4141017"/>
            <a:ext cx="3014662" cy="1697037"/>
          </a:xfr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220" y="2420889"/>
            <a:ext cx="2649705" cy="1721464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219" y="4141017"/>
            <a:ext cx="2649705" cy="169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6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1293474" y="1388534"/>
            <a:ext cx="3717487" cy="672314"/>
          </a:xfrm>
        </p:spPr>
        <p:txBody>
          <a:bodyPr>
            <a:noAutofit/>
          </a:bodyPr>
          <a:lstStyle/>
          <a:p>
            <a:r>
              <a:rPr lang="fi-FI" sz="3200" dirty="0"/>
              <a:t>Negatiivinen siirtovaikutus</a:t>
            </a:r>
          </a:p>
        </p:txBody>
      </p:sp>
      <p:pic>
        <p:nvPicPr>
          <p:cNvPr id="2" name="Sisällön paikkamerkki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1388534"/>
            <a:ext cx="2406054" cy="1906836"/>
          </a:xfrm>
        </p:spPr>
      </p:pic>
      <p:sp>
        <p:nvSpPr>
          <p:cNvPr id="9" name="Tekstin paikkamerkki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Jokin suoritus häiritsee toisen suorituksen oppimista ja tekemistä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Ei kannata pelätä, koska sitä esiintyy yleensä vain oppimisen alkuvaiheessa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Vanha motorinen malli uuden taidon toteuttamiseen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Sulkapallon ranneliikkeen siirtyminen tennikseen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Kahden pelin säännöt lähellä toisiaan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418" y="1384070"/>
            <a:ext cx="2407494" cy="191130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3295370"/>
            <a:ext cx="2376264" cy="225294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796" y="3295370"/>
            <a:ext cx="2465676" cy="225294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993FC6B7-9CEE-4828-B2BE-8806C22676AF}"/>
              </a:ext>
            </a:extLst>
          </p:cNvPr>
          <p:cNvSpPr txBox="1"/>
          <p:nvPr/>
        </p:nvSpPr>
        <p:spPr>
          <a:xfrm>
            <a:off x="5475657" y="739971"/>
            <a:ext cx="5185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Voiko yhtä aikaa olla kahta vastakkaista siirtovaikutusta?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566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Bilateraalinen siirtovaikutus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95" y="2728410"/>
            <a:ext cx="2619375" cy="1743075"/>
          </a:xfr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Toimii raajojen välillä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Kun toinen käsi tai jalka oppii jonkin suorituksen myös toinen puoli oppii samaa suoritusta ilman harjoitusta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Yleensä siirtyy dominoivasta ei-dominoivaan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Pitäisi aina harjoitella myös väärältä puolelta peilikuvana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770" y="2728410"/>
            <a:ext cx="2637209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Taitoharjoittelun tunnuspiirteet, Sami </a:t>
            </a:r>
            <a:r>
              <a:rPr lang="fi-FI" dirty="0" err="1"/>
              <a:t>Kalaja</a:t>
            </a:r>
            <a:r>
              <a:rPr lang="fi-FI" dirty="0"/>
              <a:t> 2011, </a:t>
            </a:r>
            <a:r>
              <a:rPr lang="fi-FI" dirty="0">
                <a:hlinkClick r:id="rId2"/>
              </a:rPr>
              <a:t>http://slideplayer.fi/slide/5592663/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Liikuntataitojen oppimisen ja opettamisen uudet suunnat, Sami </a:t>
            </a:r>
            <a:r>
              <a:rPr lang="fi-FI" dirty="0" err="1"/>
              <a:t>Kalaja</a:t>
            </a:r>
            <a:r>
              <a:rPr lang="fi-FI" dirty="0"/>
              <a:t> 2016, </a:t>
            </a:r>
            <a:r>
              <a:rPr lang="fi-FI" dirty="0">
                <a:hlinkClick r:id="rId3"/>
              </a:rPr>
              <a:t>http://www.lts.fi/sites/default/files/page_attachment/lt2-3_16_40-44_lowres.pdf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Taidon oppiminen rakentuu havainnon, toiminnan ja ympäristön vuorovaikutukselle, Timo Jaakkola 2016, </a:t>
            </a:r>
            <a:r>
              <a:rPr lang="fi-FI" dirty="0">
                <a:hlinkClick r:id="rId4"/>
              </a:rPr>
              <a:t>https://www.jyu.fi/sport/opiskelijavalinta/lbi_lpe_lyt_2017_kirjalliseen-kokeen-aineisto/jaakkola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Minähän osaan! Harjoituksia karkea- ja havaintomotoristen taitojen oppimisen tueksi leikki-ikäiselle. </a:t>
            </a:r>
            <a:r>
              <a:rPr lang="fi-FI" dirty="0">
                <a:hlinkClick r:id="rId5"/>
              </a:rPr>
              <a:t>https://www.theseus.fi/bitstream/handle/10024/41546/Minahanosaan.pdf?sequence=1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Fyysiset ominaisuudet ja motoriset taidot urheilevilla 10-12-vuotiailla tytöillä, Iivari Poijärvi &amp; Sami Sievänen, Pro-gradu –tutkielma 2017, </a:t>
            </a:r>
            <a:r>
              <a:rPr lang="fi-FI" dirty="0">
                <a:hlinkClick r:id="rId5"/>
              </a:rPr>
              <a:t>https://www.theseus.fi/bitstream/handle/10024/41546/Minahanosaan.pdf?sequence=1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Taitoharjoitteluopas, Liikkeitä  yhdistely- ja rytmikyvyn kehittämiseen, Emilia Laukka &amp; Mikko Korjonen 2014, </a:t>
            </a:r>
            <a:r>
              <a:rPr lang="fi-FI" dirty="0">
                <a:hlinkClick r:id="rId6"/>
              </a:rPr>
              <a:t>https://www.theseus.fi/bitstream/handle/10024/86058/Taitoharjoitteluopas.pdf?sequence=1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>
                <a:hlinkClick r:id="rId7"/>
              </a:rPr>
              <a:t>http://www.valmennustaito.info/taito/teoriaosuus/#oppiminen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Liikunnalliset perustaidot, Sami </a:t>
            </a:r>
            <a:r>
              <a:rPr lang="fi-FI" dirty="0" err="1"/>
              <a:t>Kalaja</a:t>
            </a:r>
            <a:r>
              <a:rPr lang="fi-FI" dirty="0"/>
              <a:t> &amp; Arja </a:t>
            </a:r>
            <a:r>
              <a:rPr lang="fi-FI" dirty="0" err="1"/>
              <a:t>Sääkslahti</a:t>
            </a:r>
            <a:r>
              <a:rPr lang="fi-FI" dirty="0"/>
              <a:t> 2009, </a:t>
            </a:r>
            <a:r>
              <a:rPr lang="fi-FI" dirty="0">
                <a:hlinkClick r:id="rId8"/>
              </a:rPr>
              <a:t>http://www.kll.fi/filebank/62-liikunnalliset_perustaidot_netti.pdf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Ota koppi! Opas lapsen pallonkäsittelytaitojen kehittymisestä, heittäminen ja kiinniottaminen, Mari Pietilä &amp; Veera Posti ja Sonja Toivola 2014, </a:t>
            </a:r>
            <a:r>
              <a:rPr lang="fi-FI" dirty="0">
                <a:hlinkClick r:id="rId9"/>
              </a:rPr>
              <a:t>http://www.theseus.fi/bitstream/handle/10024/72275/Posti_Veera+-+Toivola_Sonja+-+Pietila_Mari.pdf;jsessionid=796355F4CA7BE0360F804E77F265830B?sequence=1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Motorinen oppiminen 55-78-vuotiailla, Jarno </a:t>
            </a:r>
            <a:r>
              <a:rPr lang="fi-FI" dirty="0" err="1"/>
              <a:t>Purtsi</a:t>
            </a:r>
            <a:r>
              <a:rPr lang="fi-FI" dirty="0"/>
              <a:t> 2006, Pro gradu –tutkielma, </a:t>
            </a:r>
            <a:r>
              <a:rPr lang="fi-FI" dirty="0">
                <a:hlinkClick r:id="rId10"/>
              </a:rPr>
              <a:t>https://jyx.jyu.fi/dspace/bitstream/handle/123456789/9349/URN_NBN_fi_jyu-2006203.pdf?sequence=1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>
                <a:hlinkClick r:id="rId11"/>
              </a:rPr>
              <a:t>http://www.innostunliikkumaan.fi/tiedosta/motoriikan-haasteet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866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Perustaitojen ydinkohtainen opettaminen, </a:t>
            </a:r>
            <a:r>
              <a:rPr lang="fi-FI" dirty="0">
                <a:hlinkClick r:id="rId2"/>
              </a:rPr>
              <a:t>https://peda.net/hankkeet/susicampus/kp/tok/tok:file/download/243168f85335f8dc4b205ffc990eb09a0e875f1b/Perustaitojen%20ydinkohtainen%20opettaminen.pdf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Taidon oppimisesta ja opettamisesta Osa 1, Sami </a:t>
            </a:r>
            <a:r>
              <a:rPr lang="fi-FI" dirty="0" err="1"/>
              <a:t>Kalaja</a:t>
            </a:r>
            <a:r>
              <a:rPr lang="fi-FI" dirty="0"/>
              <a:t>, </a:t>
            </a:r>
            <a:r>
              <a:rPr lang="fi-FI" dirty="0">
                <a:hlinkClick r:id="rId3"/>
              </a:rPr>
              <a:t>http://www.innosport.fi/promo/Taidon_oppiminen_ja_opettaminen-Sami_Kalaja_1osa.pdf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Taidon oppimisesta ja opettamisesta Osa 2, Sami </a:t>
            </a:r>
            <a:r>
              <a:rPr lang="fi-FI" dirty="0" err="1"/>
              <a:t>Kalaja</a:t>
            </a:r>
            <a:r>
              <a:rPr lang="fi-FI" dirty="0"/>
              <a:t>, </a:t>
            </a:r>
            <a:r>
              <a:rPr lang="fi-FI" dirty="0">
                <a:hlinkClick r:id="rId4"/>
              </a:rPr>
              <a:t>http://www.innosport.fi/promo/Taidon_oppiminen_ja_opettaminen-Sami_Kalaja_2osa.pdf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Liikuntataitojen oppiminen ja taidon testaaminen, Timo Jaakkola 2016, </a:t>
            </a:r>
            <a:r>
              <a:rPr lang="fi-FI" dirty="0">
                <a:hlinkClick r:id="rId5"/>
              </a:rPr>
              <a:t>http://www.lts.fi/sites/default/files/page_attachment/ktp16_timo_jaakkola_-_liikuntataitojen_oppiminen_ja_taidon_testaaminen.pdf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Test</a:t>
            </a:r>
            <a:r>
              <a:rPr lang="fi-FI" dirty="0"/>
              <a:t> of </a:t>
            </a:r>
            <a:r>
              <a:rPr lang="fi-FI" dirty="0" err="1"/>
              <a:t>gross</a:t>
            </a:r>
            <a:r>
              <a:rPr lang="fi-FI" dirty="0"/>
              <a:t> </a:t>
            </a:r>
            <a:r>
              <a:rPr lang="fi-FI" dirty="0" err="1"/>
              <a:t>motor</a:t>
            </a:r>
            <a:r>
              <a:rPr lang="fi-FI" dirty="0"/>
              <a:t> </a:t>
            </a:r>
            <a:r>
              <a:rPr lang="fi-FI" dirty="0" err="1"/>
              <a:t>development</a:t>
            </a:r>
            <a:r>
              <a:rPr lang="fi-FI" dirty="0"/>
              <a:t>, </a:t>
            </a:r>
            <a:r>
              <a:rPr lang="fi-FI" dirty="0">
                <a:hlinkClick r:id="rId6"/>
              </a:rPr>
              <a:t>http://33202576.weebly.com/uploads/1/4/6/8/14680198/tgmd-2-2.pdf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Taitojen oppiminen, Timo Jaakkola, </a:t>
            </a:r>
            <a:r>
              <a:rPr lang="fi-FI" dirty="0">
                <a:hlinkClick r:id="rId7"/>
              </a:rPr>
              <a:t>https://www.jyu.fi/sport/laitokset/liikunta/taydennyskoulutus/verkosto/taidonoppiminen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Havaintomotoriikan hyödyntäminen koripalloa käyttäen, </a:t>
            </a:r>
            <a:r>
              <a:rPr lang="fi-FI" dirty="0">
                <a:hlinkClick r:id="rId8"/>
              </a:rPr>
              <a:t>https://peda.net/hankkeet/susicampus/opettajille/hjpkkh/hjpkkh3:file/download/cc356d08ffe52b7305bb054e74e9d74a16fd2f8c/Havaintomotoriikan%20harjoittelu%20-%20koripalloa%20hy%C3%B6dynt%C3%A4en.pdf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Seitsemäsluokkalaisten oppilaiden motoriset taidot eräässä Jyväskyläläisessä peruskoulussa, Ari Jutila &amp; Petri Virtanen 2008, Pro gradu –tutkielma, </a:t>
            </a:r>
            <a:r>
              <a:rPr lang="fi-FI" dirty="0">
                <a:hlinkClick r:id="rId9"/>
              </a:rPr>
              <a:t>https://jyx.jyu.fi/dspace/bitstream/handle/123456789/18437/URN_NBN_fi_jyu-200804041318.pdf?sequence=1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Koetun fyysisen pätevyyden ja mitatun kunnon yhteydet 10-13-vuotiailla heikkokuntoisilla lapsilla, Samuel Malk &amp; Juha Haapamäki ja Peter Högbäck 2006, </a:t>
            </a:r>
            <a:r>
              <a:rPr lang="fi-FI" dirty="0">
                <a:hlinkClick r:id="rId10"/>
              </a:rPr>
              <a:t>https://www.theseus.fi/bitstream/handle/10024/11396/2008-04-07-01.pdf?sequence=1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Hymyä ja hyvinvointia hakemassa-Aikuisten vapaa-aika- ja yrityspalvelutuotteisiin osallistuvien liikuntamotiivit ja liikuntaharrastuneisuus, Samuel Malk &amp; Raimo Taponen 2009, Pro gradu –tutkielma, </a:t>
            </a:r>
            <a:r>
              <a:rPr lang="fi-FI" dirty="0">
                <a:hlinkClick r:id="rId11"/>
              </a:rPr>
              <a:t>https://jyx.jyu.fi/dspace/handle/123456789/22342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>
                <a:hlinkClick r:id="rId12"/>
              </a:rPr>
              <a:t>https://yle.fi/uutiset/3-8021860</a:t>
            </a: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  <a:p>
            <a:pPr marL="457200" indent="-457200">
              <a:buFont typeface="+mj-lt"/>
              <a:buAutoNum type="arabicPeriod"/>
            </a:pPr>
            <a:endParaRPr lang="fi-FI" dirty="0"/>
          </a:p>
          <a:p>
            <a:pPr marL="457200" indent="-457200">
              <a:buFont typeface="+mj-lt"/>
              <a:buAutoNum type="arabicPeriod"/>
            </a:pPr>
            <a:endParaRPr lang="fi-FI" dirty="0"/>
          </a:p>
          <a:p>
            <a:pPr marL="457200" indent="-457200">
              <a:buFont typeface="+mj-lt"/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644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Motoristen perustaitojen ja fyysisen aktiivisuuden kehittyminen yläkoulun aikana, Mika Kinnunen &amp; Eero </a:t>
            </a:r>
            <a:r>
              <a:rPr lang="fi-FI" dirty="0" err="1"/>
              <a:t>Rahomäki</a:t>
            </a:r>
            <a:r>
              <a:rPr lang="fi-FI" dirty="0"/>
              <a:t> 2011, Pro gradu –tutkielma, </a:t>
            </a:r>
            <a:r>
              <a:rPr lang="fi-FI" dirty="0">
                <a:hlinkClick r:id="rId2"/>
              </a:rPr>
              <a:t>https://jyx.jyu.fi/dspace/bitstream/handle/123456789/37029/URN:NBN:fi:jyu-2011120111753.pdf?sequence=1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Motoristen taitojen oppiminen ja opettaminen, Pekka Hämäläinen 2013, </a:t>
            </a:r>
            <a:r>
              <a:rPr lang="fi-FI" dirty="0">
                <a:hlinkClick r:id="rId3"/>
              </a:rPr>
              <a:t>http://docplayer.fi/7363100-Motoristen-taitojen-oppiminen-ja-opettaminen.html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Asento hallinnassa? Testejä suunnistajan asennonhallinnan arviointiin, Susanna </a:t>
            </a:r>
            <a:r>
              <a:rPr lang="fi-FI" dirty="0" err="1"/>
              <a:t>Luontola</a:t>
            </a:r>
            <a:r>
              <a:rPr lang="fi-FI" dirty="0"/>
              <a:t> 2011, </a:t>
            </a:r>
            <a:r>
              <a:rPr lang="fi-FI" dirty="0">
                <a:hlinkClick r:id="rId4"/>
              </a:rPr>
              <a:t>http://docplayer.fi/2465700-Susanna-luontola-asento-hallinnassa-testeja-suunnistajan-asennon-hallinnan-arviointiin.html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Pesäpallon yliolanheiton tehokkuus ja oppiminen tarkkaavaisuuden suuntaamisen näkökulmasta, Juho Määttälä 2012, Pro gradu –tutkielma, </a:t>
            </a:r>
            <a:r>
              <a:rPr lang="fi-FI" dirty="0">
                <a:hlinkClick r:id="rId5"/>
              </a:rPr>
              <a:t>https://jyx.jyu.fi/dspace/bitstream/handle/123456789/40498/URN:NBN:fi:jyu-201211303165.pdf?sequence=1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Ikää tulee-pystynkö, kykenenkö? Aikuisten liikehallinnan testaamisella tukea harjoitteluun, Marjo Rinne 2016, </a:t>
            </a:r>
            <a:r>
              <a:rPr lang="fi-FI" dirty="0">
                <a:hlinkClick r:id="rId6"/>
              </a:rPr>
              <a:t>http://www.lts.fi/sites/default/files/page_attachment/ktp16_marjo_rinne_-_aikuisten_liikehallinnan_testaamisella_tukea_harjoitteluun.pdf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Käytä kehoasi, aktivoi aivojasi-haasteena liikkeiden hallinnan harjoittaminen, Marjo Rinne 2011, </a:t>
            </a:r>
            <a:r>
              <a:rPr lang="fi-FI" dirty="0">
                <a:hlinkClick r:id="rId7"/>
              </a:rPr>
              <a:t>http://www.sotergo.fi/files/78/Marjo.Rinne_09062011.pdf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>
                <a:hlinkClick r:id="rId8"/>
              </a:rPr>
              <a:t>http://www.edu.fi/ops2016_tukimateriaalit/liikunnan_tavoitteisiin_liittyvat_keskeiset_sisaltoalueet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>
                <a:hlinkClick r:id="rId9"/>
              </a:rPr>
              <a:t>https://www.tiede.fi/artikkeli/jutut/artikkelit/leikki_treenaa_lapsen_urheilun_huipulle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Taitoseminaari Lohja Kisakallio 15-17.11.2017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>
                <a:hlinkClick r:id="rId10"/>
              </a:rPr>
              <a:t>http://slideplayer.com/slide/2356575/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Liikuntataitojen oppiminen ja taitoharjoittelu, Timo Jaakkola, 2010.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https://neuvokasperhe.fi/liikunta/lapsen-motoristen-taitojen-vahvistaminen</a:t>
            </a:r>
          </a:p>
          <a:p>
            <a:pPr marL="457200" indent="-457200">
              <a:buFont typeface="+mj-lt"/>
              <a:buAutoNum type="arabicPeriod"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457200" indent="-457200">
              <a:buFont typeface="+mj-lt"/>
              <a:buAutoNum type="arabicPeriod"/>
            </a:pPr>
            <a:endParaRPr lang="fi-FI" dirty="0"/>
          </a:p>
          <a:p>
            <a:pPr marL="457200" indent="-457200">
              <a:buFont typeface="+mj-lt"/>
              <a:buAutoNum type="arabicPeriod"/>
            </a:pPr>
            <a:endParaRPr lang="fi-FI" dirty="0"/>
          </a:p>
          <a:p>
            <a:pPr marL="457200" indent="-457200">
              <a:buFont typeface="+mj-lt"/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110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dirty="0">
                <a:hlinkClick r:id="rId2"/>
              </a:rPr>
              <a:t>http://www.suunnistusliitto.fi/system/wp-content/uploads/2016/01/2013_NuortenUrheilijoidenErikoistuminen_Valmentajalehti1.pdf</a:t>
            </a: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  <a:p>
            <a:pPr marL="457200" indent="-457200">
              <a:buFont typeface="+mj-lt"/>
              <a:buAutoNum type="arabicPeriod"/>
            </a:pPr>
            <a:endParaRPr lang="fi-FI" dirty="0"/>
          </a:p>
          <a:p>
            <a:pPr marL="457200" indent="-457200">
              <a:buFont typeface="+mj-lt"/>
              <a:buAutoNum type="arabicPeriod"/>
            </a:pPr>
            <a:endParaRPr lang="fi-FI" dirty="0"/>
          </a:p>
          <a:p>
            <a:pPr marL="457200" indent="-457200">
              <a:buFont typeface="+mj-lt"/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484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F677C14A-6574-4574-B7CD-B095950C2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on taito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61C09B10-63EE-4504-AEE2-A9CEAF338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Tekniikka on eri liikuntamuotojen ja urheilulajien perusliikkeitä.</a:t>
            </a:r>
          </a:p>
          <a:p>
            <a:r>
              <a:rPr lang="fi-FI" dirty="0"/>
              <a:t>Lajit sisältävät useita erillisiä tekniikoita, joista muodostuu suoritus.</a:t>
            </a:r>
          </a:p>
          <a:p>
            <a:r>
              <a:rPr lang="fi-FI" dirty="0"/>
              <a:t>Taitona voidaan pitää erilaisten tekniikoiden oikea-aikaista ja onnistunutta valintaa ja suorittamista, joita kyvyt säätelee.</a:t>
            </a:r>
          </a:p>
          <a:p>
            <a:r>
              <a:rPr lang="fi-FI" dirty="0"/>
              <a:t>Taito on siis teknisen taidon, motoristen kykyjen, fyysisten ominaisuuksien, psyykkisten ominaisuuksien yhdistelmän lisäksi erityisesti päätöksentekokykyä, havainnointikykyä sekä kommunikointikykyä.</a:t>
            </a:r>
          </a:p>
          <a:p>
            <a:r>
              <a:rPr lang="fi-FI" dirty="0"/>
              <a:t>Jani Sarajärvi, jalkapallovalmentaja </a:t>
            </a:r>
            <a:r>
              <a:rPr lang="fi-FI" dirty="0">
                <a:hlinkClick r:id="rId2"/>
              </a:rPr>
              <a:t>http://www.kymppipaikka.fi/Tahden-kynasta/Jani-Sarajarvi-Paatoksia-paatoksia</a:t>
            </a:r>
            <a:endParaRPr lang="fi-FI" dirty="0"/>
          </a:p>
          <a:p>
            <a:r>
              <a:rPr lang="fi-FI" dirty="0"/>
              <a:t>Ruotsissa on voimakas keskustelu siitä, että pelaajat osaavat välineenhallinnan, mutta eivät osaa peliä.</a:t>
            </a:r>
          </a:p>
        </p:txBody>
      </p:sp>
    </p:spTree>
    <p:extLst>
      <p:ext uri="{BB962C8B-B14F-4D97-AF65-F5344CB8AC3E}">
        <p14:creationId xmlns:p14="http://schemas.microsoft.com/office/powerpoint/2010/main" val="39369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2BE4420-3B5F-4549-8B4A-77855B8215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7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5876F6-95D4-48CB-8E3E-4401A96E25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1" y="496088"/>
            <a:ext cx="3822219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B407EC4-5D16-4845-9840-4E28622B656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841" y="-2"/>
            <a:ext cx="7537984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1B84719-90BB-4D0C-92D8-61DC5512B3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853" y="609600"/>
            <a:ext cx="3551081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5EC87EE-EBC5-41CD-A9A4-B949D1530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324" y="1055077"/>
            <a:ext cx="2532249" cy="479457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262626"/>
                </a:solidFill>
              </a:rPr>
              <a:t>Mitä on talentti, mitä on taito?</a:t>
            </a:r>
          </a:p>
        </p:txBody>
      </p:sp>
      <p:graphicFrame>
        <p:nvGraphicFramePr>
          <p:cNvPr id="5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826940"/>
              </p:ext>
            </p:extLst>
          </p:nvPr>
        </p:nvGraphicFramePr>
        <p:xfrm>
          <a:off x="5468647" y="804670"/>
          <a:ext cx="591266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919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Liikuntataitojen oppiminen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Mitä enemmän taitoa opitaan sitä lähempänä suoritukset ovat toisiaan. (Pelitilanne?)</a:t>
            </a:r>
          </a:p>
          <a:p>
            <a:r>
              <a:rPr lang="fi-FI" dirty="0"/>
              <a:t>Liikuntataitojen oppiminen on suhteellisen pysyvää.</a:t>
            </a:r>
          </a:p>
          <a:p>
            <a:r>
              <a:rPr lang="fi-FI" dirty="0"/>
              <a:t>Oppimista voi tapahtua pitkään harjoittelun lopettamisen jälkeen.</a:t>
            </a:r>
          </a:p>
          <a:p>
            <a:r>
              <a:rPr lang="fi-FI" dirty="0"/>
              <a:t>Opittua taitoa voidaan soveltaa myös muissa ympäristöissä kuin missä sitä on opittu.</a:t>
            </a:r>
          </a:p>
          <a:p>
            <a:r>
              <a:rPr lang="fi-FI" dirty="0"/>
              <a:t>Oppiminen on harjoittelun tulos, kehittyminen iän mukanaan tuoma vaikutus.</a:t>
            </a:r>
          </a:p>
        </p:txBody>
      </p:sp>
    </p:spTree>
    <p:extLst>
      <p:ext uri="{BB962C8B-B14F-4D97-AF65-F5344CB8AC3E}">
        <p14:creationId xmlns:p14="http://schemas.microsoft.com/office/powerpoint/2010/main" val="327125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i-FI" dirty="0"/>
              <a:t>Liikuntataitojen oppiminen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Oppiminen voi olla lineaarista, negatiivisesti kääntynyttä, positiivisesti kääntynyttä tai s-kirjaimen muotoista.</a:t>
            </a:r>
          </a:p>
          <a:p>
            <a:r>
              <a:rPr lang="fi-FI" dirty="0"/>
              <a:t>Oppimista voidaan mitata pysyvyys tai siirtovaikutustestillä.</a:t>
            </a:r>
          </a:p>
          <a:p>
            <a:r>
              <a:rPr lang="fi-FI" dirty="0"/>
              <a:t>Eksplisiittinen oppiminen-&gt;tiedostettua-&gt;drilli tekniikan parantamiseksi</a:t>
            </a:r>
          </a:p>
          <a:p>
            <a:r>
              <a:rPr lang="fi-FI" dirty="0"/>
              <a:t>Implisiittinen oppiminen-&gt;tiedostamatonta (nykyopetuksen tavoite)-&gt;epätasaisella alustalla opittu pallonkuljetustaito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fi-FI" dirty="0"/>
              <a:t>Liikuntataitojen oppiminen </a:t>
            </a:r>
            <a:br>
              <a:rPr lang="fi-FI" dirty="0"/>
            </a:br>
            <a:endParaRPr lang="fi-FI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6095D335-3D19-4D81-B05E-2D241D4AC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394" t="17587" r="13394" b="2112"/>
          <a:stretch/>
        </p:blipFill>
        <p:spPr>
          <a:xfrm>
            <a:off x="1413892" y="2060848"/>
            <a:ext cx="936104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7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51BD15-0728-424B-AA6E-99B735889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Osaoppiminen vs. kokonaisoppiminen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39F296-BC0D-49EF-A7EC-C2E62475A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Kokonaismenetelmässä harjoiteltavat liikkeet muodostavat ehjän kokonaisuuden</a:t>
            </a:r>
          </a:p>
          <a:p>
            <a:r>
              <a:rPr lang="fi-FI" dirty="0"/>
              <a:t>Osamenetelmässä </a:t>
            </a:r>
          </a:p>
          <a:p>
            <a:pPr marL="457200" indent="-457200">
              <a:buAutoNum type="alphaLcParenR"/>
            </a:pPr>
            <a:r>
              <a:rPr lang="fi-FI" dirty="0"/>
              <a:t>liike pilkotaan pienempiin, erikseen harjoiteltaviin osiin</a:t>
            </a:r>
          </a:p>
          <a:p>
            <a:pPr marL="457200" indent="-457200">
              <a:buAutoNum type="alphaLcParenR"/>
            </a:pPr>
            <a:r>
              <a:rPr lang="fi-FI" dirty="0"/>
              <a:t>erillisiä osia harjoitellaan kehonosittain</a:t>
            </a:r>
          </a:p>
          <a:p>
            <a:pPr marL="457200" indent="-457200">
              <a:buAutoNum type="alphaLcParenR"/>
            </a:pPr>
            <a:r>
              <a:rPr lang="fi-FI" dirty="0"/>
              <a:t>liikesuoritusta harjoitellaan yksinkertaistettuna</a:t>
            </a:r>
          </a:p>
          <a:p>
            <a:pPr marL="457200" indent="-457200">
              <a:buAutoNum type="alphaLcParenR"/>
            </a:pPr>
            <a:r>
              <a:rPr lang="fi-FI" dirty="0"/>
              <a:t>kokonaissuoritusta harjoitellaan yksityiskohtaan keskittyen</a:t>
            </a:r>
          </a:p>
          <a:p>
            <a:r>
              <a:rPr lang="fi-FI" dirty="0"/>
              <a:t>Pääsääntöisesti kokonaismenetelmä parempi, koska ihmisen muodostamat liikekuvat ovat kokonaisia</a:t>
            </a:r>
          </a:p>
          <a:p>
            <a:r>
              <a:rPr lang="fi-FI" dirty="0"/>
              <a:t>Joissain tapauksissa liike on niin moniosainen, että se kannattaa opetella osissa kuten volttisarja tai pesäpallon lyönti</a:t>
            </a:r>
          </a:p>
          <a:p>
            <a:r>
              <a:rPr lang="fi-FI" dirty="0"/>
              <a:t>Kaikista suorituksista ei voi sanoa selvästi onko se kokonaistaito vai onko siinä erilaisia osia (uinti)</a:t>
            </a:r>
          </a:p>
        </p:txBody>
      </p:sp>
    </p:spTree>
    <p:extLst>
      <p:ext uri="{BB962C8B-B14F-4D97-AF65-F5344CB8AC3E}">
        <p14:creationId xmlns:p14="http://schemas.microsoft.com/office/powerpoint/2010/main" val="89985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e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14011</TotalTime>
  <Words>2265</Words>
  <Application>Microsoft Office PowerPoint</Application>
  <PresentationFormat>Mukautettu</PresentationFormat>
  <Paragraphs>206</Paragraphs>
  <Slides>36</Slides>
  <Notes>2</Notes>
  <HiddenSlides>0</HiddenSlides>
  <MMClips>1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36</vt:i4>
      </vt:variant>
    </vt:vector>
  </HeadingPairs>
  <TitlesOfParts>
    <vt:vector size="40" baseType="lpstr">
      <vt:lpstr>Arial</vt:lpstr>
      <vt:lpstr>Corbel</vt:lpstr>
      <vt:lpstr>Garamond</vt:lpstr>
      <vt:lpstr>Orgaaninen</vt:lpstr>
      <vt:lpstr>Lajitaitojen kehittäminen</vt:lpstr>
      <vt:lpstr>Taitojen oppimisen nykyaikainen viitekehys</vt:lpstr>
      <vt:lpstr>Mitä on taito?</vt:lpstr>
      <vt:lpstr>Mitä on taito</vt:lpstr>
      <vt:lpstr>Mitä on talentti, mitä on taito?</vt:lpstr>
      <vt:lpstr>Liikuntataitojen oppiminen</vt:lpstr>
      <vt:lpstr>Liikuntataitojen oppiminen</vt:lpstr>
      <vt:lpstr>Liikuntataitojen oppiminen  </vt:lpstr>
      <vt:lpstr>Osaoppiminen vs. kokonaisoppiminen</vt:lpstr>
      <vt:lpstr>Harjoittelumenetelmät Blokkiharjoittelu vs. vaihtelu</vt:lpstr>
      <vt:lpstr>Blokkiharjoittelu vs. vaihtelu</vt:lpstr>
      <vt:lpstr>Blokkiharjoitus/satunnaisharjoitus?</vt:lpstr>
      <vt:lpstr>Ydinkohtainen taitojen opettaminen</vt:lpstr>
      <vt:lpstr>Kysymys</vt:lpstr>
      <vt:lpstr>Palaute Sisäinen vs. ulkoinen palaute</vt:lpstr>
      <vt:lpstr>Palaute</vt:lpstr>
      <vt:lpstr>Taitojen opettaminen ja valmentaminen</vt:lpstr>
      <vt:lpstr>Taitojen opettaminen ja valmentaminen</vt:lpstr>
      <vt:lpstr>Taitoharjoittelun laatutekijät</vt:lpstr>
      <vt:lpstr>Laadukasta toimintaa?</vt:lpstr>
      <vt:lpstr>Taitojen oppimiseen vaikuttavia asioita Oppimistyyli</vt:lpstr>
      <vt:lpstr>Taitojen oppimiseen vaikuttavia asioita Oppijatyyppi/Oppimisrooli</vt:lpstr>
      <vt:lpstr>Miten tunnistaa oppijatyyppi?</vt:lpstr>
      <vt:lpstr>Oppimiskäsityksiä…</vt:lpstr>
      <vt:lpstr>Kysymyksiä?</vt:lpstr>
      <vt:lpstr>Pohdintaa…</vt:lpstr>
      <vt:lpstr>Missä taito opitaan?</vt:lpstr>
      <vt:lpstr>Pohdintaa…</vt:lpstr>
      <vt:lpstr>Taitojen oppimiseen vaikuttavia asioita Siirtovaikutus</vt:lpstr>
      <vt:lpstr>Positiivinen siirtovaikutus</vt:lpstr>
      <vt:lpstr>Negatiivinen siirtovaikutus</vt:lpstr>
      <vt:lpstr>Bilateraalinen siirtovaikutus</vt:lpstr>
      <vt:lpstr>Lähteet</vt:lpstr>
      <vt:lpstr>Lähteet</vt:lpstr>
      <vt:lpstr>Lähteet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Liikuntataitojen ohjaaminen</dc:title>
  <dc:creator>Samuel Malk</dc:creator>
  <cp:lastModifiedBy>Malk Samuel</cp:lastModifiedBy>
  <cp:revision>380</cp:revision>
  <dcterms:created xsi:type="dcterms:W3CDTF">2017-10-26T09:49:19Z</dcterms:created>
  <dcterms:modified xsi:type="dcterms:W3CDTF">2018-02-24T10:33:07Z</dcterms:modified>
</cp:coreProperties>
</file>