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6"/>
  </p:notesMasterIdLst>
  <p:handoutMasterIdLst>
    <p:handoutMasterId r:id="rId37"/>
  </p:handoutMasterIdLst>
  <p:sldIdLst>
    <p:sldId id="368" r:id="rId2"/>
    <p:sldId id="366" r:id="rId3"/>
    <p:sldId id="367" r:id="rId4"/>
    <p:sldId id="313" r:id="rId5"/>
    <p:sldId id="320" r:id="rId6"/>
    <p:sldId id="319" r:id="rId7"/>
    <p:sldId id="333" r:id="rId8"/>
    <p:sldId id="326" r:id="rId9"/>
    <p:sldId id="358" r:id="rId10"/>
    <p:sldId id="371" r:id="rId11"/>
    <p:sldId id="372" r:id="rId12"/>
    <p:sldId id="327" r:id="rId13"/>
    <p:sldId id="360" r:id="rId14"/>
    <p:sldId id="361" r:id="rId15"/>
    <p:sldId id="363" r:id="rId16"/>
    <p:sldId id="334" r:id="rId17"/>
    <p:sldId id="359" r:id="rId18"/>
    <p:sldId id="328" r:id="rId19"/>
    <p:sldId id="285" r:id="rId20"/>
    <p:sldId id="347" r:id="rId21"/>
    <p:sldId id="322" r:id="rId22"/>
    <p:sldId id="330" r:id="rId23"/>
    <p:sldId id="370" r:id="rId24"/>
    <p:sldId id="369" r:id="rId25"/>
    <p:sldId id="323" r:id="rId26"/>
    <p:sldId id="364" r:id="rId27"/>
    <p:sldId id="365" r:id="rId28"/>
    <p:sldId id="362" r:id="rId29"/>
    <p:sldId id="336" r:id="rId30"/>
    <p:sldId id="298" r:id="rId31"/>
    <p:sldId id="331" r:id="rId32"/>
    <p:sldId id="332" r:id="rId33"/>
    <p:sldId id="335" r:id="rId34"/>
    <p:sldId id="356" r:id="rId35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uel Malk" initials="SM" lastIdx="1" clrIdx="0">
    <p:extLst>
      <p:ext uri="{19B8F6BF-5375-455C-9EA6-DF929625EA0E}">
        <p15:presenceInfo xmlns:p15="http://schemas.microsoft.com/office/powerpoint/2012/main" userId="a972f9ee90e3c51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5" autoAdjust="0"/>
    <p:restoredTop sz="94599" autoAdjust="0"/>
  </p:normalViewPr>
  <p:slideViewPr>
    <p:cSldViewPr>
      <p:cViewPr varScale="1">
        <p:scale>
          <a:sx n="67" d="100"/>
          <a:sy n="67" d="100"/>
        </p:scale>
        <p:origin x="528" y="6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3330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E12C571-E2FB-4A91-8B6F-C976F790AD5C}" type="datetime1">
              <a:rPr lang="fi-FI" smtClean="0"/>
              <a:t>22.2.2018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fi-FI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A472951-136F-4586-B937-7809F6BF5FD6}" type="datetime1">
              <a:rPr lang="fi-FI" noProof="0" smtClean="0"/>
              <a:t>22.2.2018</a:t>
            </a:fld>
            <a:endParaRPr lang="fi-FI" noProof="0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 noProof="0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F2A70B-78F2-4DCF-B53B-C990D2FAFB8A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0" y="0"/>
            <a:ext cx="12227975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1697" y="1871132"/>
            <a:ext cx="6813894" cy="1515533"/>
          </a:xfrm>
        </p:spPr>
        <p:txBody>
          <a:bodyPr anchor="b">
            <a:noAutofit/>
          </a:bodyPr>
          <a:lstStyle>
            <a:lvl1pPr algn="ctr">
              <a:defRPr sz="5398">
                <a:effectLst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1697" y="3657597"/>
            <a:ext cx="6813894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099">
                <a:solidFill>
                  <a:schemeClr val="tx1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1154" y="5037663"/>
            <a:ext cx="897233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1696" y="5037663"/>
            <a:ext cx="5213277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4568" y="5037663"/>
            <a:ext cx="551023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1698" y="3522131"/>
            <a:ext cx="68138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44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4" y="4815415"/>
            <a:ext cx="9607163" cy="566738"/>
          </a:xfrm>
        </p:spPr>
        <p:txBody>
          <a:bodyPr anchor="b">
            <a:normAutofit/>
          </a:bodyPr>
          <a:lstStyle>
            <a:lvl1pPr algn="ctr">
              <a:defRPr sz="2399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156" y="1041400"/>
            <a:ext cx="10103340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064" y="5382153"/>
            <a:ext cx="9607163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9366B93-B527-48AF-BC78-903F7C935517}" type="datetime1">
              <a:rPr lang="fi-FI" noProof="0" smtClean="0"/>
              <a:t>22.2.2018</a:t>
            </a:fld>
            <a:endParaRPr lang="fi-FI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i-FI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60494385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528" y="982132"/>
            <a:ext cx="9590234" cy="2954868"/>
          </a:xfrm>
        </p:spPr>
        <p:txBody>
          <a:bodyPr anchor="ctr">
            <a:normAutofit/>
          </a:bodyPr>
          <a:lstStyle>
            <a:lvl1pPr algn="ctr">
              <a:defRPr sz="3199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528" y="4343400"/>
            <a:ext cx="9590234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9366B93-B527-48AF-BC78-903F7C935517}" type="datetime1">
              <a:rPr lang="fi-FI" noProof="0" smtClean="0"/>
              <a:t>22.2.2018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5806" y="4140199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59904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836" y="982132"/>
            <a:ext cx="9293977" cy="2370668"/>
          </a:xfrm>
        </p:spPr>
        <p:txBody>
          <a:bodyPr anchor="ctr">
            <a:normAutofit/>
          </a:bodyPr>
          <a:lstStyle>
            <a:lvl1pPr algn="ctr">
              <a:defRPr sz="3199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376" y="3352800"/>
            <a:ext cx="8836900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999"/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4" y="4343400"/>
            <a:ext cx="9607163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9366B93-B527-48AF-BC78-903F7C935517}" type="datetime1">
              <a:rPr lang="fi-FI" noProof="0" smtClean="0"/>
              <a:t>22.2.2018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4" name="TextBox 13"/>
          <p:cNvSpPr txBox="1"/>
          <p:nvPr/>
        </p:nvSpPr>
        <p:spPr>
          <a:xfrm>
            <a:off x="861789" y="879961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597507" y="2827870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5806" y="4140199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74957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5" y="3308581"/>
            <a:ext cx="9607165" cy="1468800"/>
          </a:xfrm>
        </p:spPr>
        <p:txBody>
          <a:bodyPr anchor="b">
            <a:normAutofit/>
          </a:bodyPr>
          <a:lstStyle>
            <a:lvl1pPr algn="l">
              <a:defRPr sz="3199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4" y="4777381"/>
            <a:ext cx="9607165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9366B93-B527-48AF-BC78-903F7C935517}" type="datetime1">
              <a:rPr lang="fi-FI" noProof="0" smtClean="0"/>
              <a:t>22.2.2018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68557583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836" y="982132"/>
            <a:ext cx="9293977" cy="2243668"/>
          </a:xfrm>
        </p:spPr>
        <p:txBody>
          <a:bodyPr anchor="ctr">
            <a:normAutofit/>
          </a:bodyPr>
          <a:lstStyle>
            <a:lvl1pPr algn="ctr">
              <a:defRPr sz="3199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064" y="3639312"/>
            <a:ext cx="9607165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3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4" y="4529667"/>
            <a:ext cx="9607165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9366B93-B527-48AF-BC78-903F7C935517}" type="datetime1">
              <a:rPr lang="fi-FI" noProof="0" smtClean="0"/>
              <a:t>22.2.2018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2" name="TextBox 11"/>
          <p:cNvSpPr txBox="1"/>
          <p:nvPr/>
        </p:nvSpPr>
        <p:spPr>
          <a:xfrm>
            <a:off x="861789" y="879961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97507" y="2599261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5806" y="3429000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58026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4" y="982132"/>
            <a:ext cx="9607163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064" y="3630168"/>
            <a:ext cx="9607165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3" y="4470400"/>
            <a:ext cx="9607167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9366B93-B527-48AF-BC78-903F7C935517}" type="datetime1">
              <a:rPr lang="fi-FI" noProof="0" smtClean="0"/>
              <a:t>22.2.2018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5806" y="3429000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31502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9366B93-B527-48AF-BC78-903F7C935517}" type="datetime1">
              <a:rPr lang="fi-FI" noProof="0" smtClean="0"/>
              <a:t>22.2.2018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88655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7013" y="982132"/>
            <a:ext cx="1890403" cy="4893735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061" y="982132"/>
            <a:ext cx="7431089" cy="4893734"/>
          </a:xfrm>
        </p:spPr>
        <p:txBody>
          <a:bodyPr vert="eaVert"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9366B93-B527-48AF-BC78-903F7C935517}" type="datetime1">
              <a:rPr lang="fi-FI" noProof="0" smtClean="0"/>
              <a:t>22.2.2018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1582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999750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grpSp>
        <p:nvGrpSpPr>
          <p:cNvPr id="160" name="rivi" descr="Viivagrafiikk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Puolivapaa piirto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62" name="Puolivapaa piirto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63" name="Puolivapaa piirto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64" name="Puolivapaa piirto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65" name="Puolivapaa piirto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66" name="Puolivapaa piirto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67" name="Puolivapaa piirto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68" name="Puolivapaa piirto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69" name="Puolivapaa piirto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0" name="Puolivapaa piirto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1" name="Puolivapaa piirto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2" name="Puolivapaa piirto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3" name="Puolivapaa piirto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4" name="Puolivapaa piirto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5" name="Puolivapaa piirto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6" name="Puolivapaa piirto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7" name="Puolivapaa piirto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8" name="Puolivapaa piirto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9" name="Puolivapaa piirto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0" name="Puolivapaa piirto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1" name="Puolivapaa piirto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2" name="Puolivapaa piirto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3" name="Puolivapaa piirto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4" name="Puolivapaa piirto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5" name="Puolivapaa piirto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6" name="Puolivapaa piirto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7" name="Puolivapaa piirto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8" name="Puolivapaa piirto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9" name="Puolivapaa piirto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0" name="Puolivapaa piirto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1" name="Puolivapaa piirto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2" name="Puolivapaa piirto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3" name="Puolivapaa piirto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4" name="Puolivapaa piirto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5" name="Puolivapaa piirto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6" name="Puolivapaa piirto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7" name="Puolivapaa piirto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8" name="Puolivapaa piirto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9" name="Puolivapaa piirto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0" name="Puolivapaa piirto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1" name="Puolivapaa piirto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2" name="Puolivapaa piirto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3" name="Puolivapaa piirto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4" name="Puolivapaa piirto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5" name="Puolivapaa piirto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6" name="Puolivapaa piirto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7" name="Puolivapaa piirto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8" name="Puolivapaa piirto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9" name="Puolivapaa piirto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0" name="Puolivapaa piirto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1" name="Puolivapaa piirto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2" name="Puolivapaa piirto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3" name="Puolivapaa piirto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4" name="Puolivapaa piirto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5" name="Puolivapaa piirto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6" name="Puolivapaa piirto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7" name="Puolivapaa piirto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8" name="Puolivapaa piirto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9" name="Puolivapaa piirto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0" name="Puolivapaa piirto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1" name="Puolivapaa piirto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2" name="Puolivapaa piirto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3" name="Puolivapaa piirto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4" name="Puolivapaa piirto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5" name="Puolivapaa piirto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6" name="Puolivapaa piirto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7" name="Puolivapaa piirto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8" name="Puolivapaa piirto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9" name="Puolivapaa piirto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30" name="Puolivapaa piirto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31" name="Puolivapaa piirto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32" name="Puolivapaa piirto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33" name="Puolivapaa piirto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34" name="Puolivapaa piirto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</p:grp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</a:t>
            </a: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F8916D-FF96-4E06-9EDD-8023374722A7}" type="datetime1">
              <a:rPr lang="fi-FI" noProof="0" smtClean="0"/>
              <a:t>22.2.2018</a:t>
            </a:fld>
            <a:endParaRPr lang="fi-FI" noProof="0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fi-FI" noProof="0"/>
              <a:t>‹#›</a:t>
            </a:fld>
            <a:endParaRPr lang="fi-FI" noProof="0" dirty="0"/>
          </a:p>
        </p:txBody>
      </p:sp>
      <p:sp>
        <p:nvSpPr>
          <p:cNvPr id="86" name="Sisällön paikkamerkki 3"/>
          <p:cNvSpPr>
            <a:spLocks noGrp="1"/>
          </p:cNvSpPr>
          <p:nvPr>
            <p:ph sz="half" idx="13"/>
          </p:nvPr>
        </p:nvSpPr>
        <p:spPr>
          <a:xfrm>
            <a:off x="6257925" y="2819398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382D84B-EE3B-49C8-AC95-986F7C2CE5CC}" type="datetime1">
              <a:rPr lang="fi-FI" noProof="0" smtClean="0"/>
              <a:t>22.2.2018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32735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4544" y="1752606"/>
            <a:ext cx="8156563" cy="1822514"/>
          </a:xfrm>
        </p:spPr>
        <p:txBody>
          <a:bodyPr anchor="b">
            <a:normAutofit/>
          </a:bodyPr>
          <a:lstStyle>
            <a:lvl1pPr algn="ctr">
              <a:defRPr sz="4399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4542" y="3846052"/>
            <a:ext cx="8156565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3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9366B93-B527-48AF-BC78-903F7C935517}" type="datetime1">
              <a:rPr lang="fi-FI" noProof="0" smtClean="0"/>
              <a:t>22.2.2018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199" y="3710585"/>
            <a:ext cx="816125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76234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110" y="2560320"/>
            <a:ext cx="4717075" cy="3310128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9734" y="2560320"/>
            <a:ext cx="4717075" cy="3310128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A53787D-06F4-43D8-9275-FF796A394DAA}" type="datetime1">
              <a:rPr lang="fi-FI" noProof="0" smtClean="0"/>
              <a:t>22.2.2018</a:t>
            </a:fld>
            <a:endParaRPr lang="fi-FI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i-FI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91234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3" y="2658533"/>
            <a:ext cx="4717075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7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063" y="3243263"/>
            <a:ext cx="4717075" cy="2632605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9061" y="2658533"/>
            <a:ext cx="4717075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7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9061" y="3243263"/>
            <a:ext cx="4717075" cy="2632605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BF8916D-FF96-4E06-9EDD-8023374722A7}" type="datetime1">
              <a:rPr lang="fi-FI" noProof="0" smtClean="0"/>
              <a:t>22.2.2018</a:t>
            </a:fld>
            <a:endParaRPr lang="fi-FI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i-FI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fi-FI" noProof="0" smtClean="0"/>
              <a:t>‹#›</a:t>
            </a:fld>
            <a:endParaRPr lang="fi-FI" noProof="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49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BAA3E95-B317-4CF3-9E3D-7FC9D469BD5E}" type="datetime1">
              <a:rPr lang="fi-FI" noProof="0" smtClean="0"/>
              <a:t>22.2.2018</a:t>
            </a:fld>
            <a:endParaRPr lang="fi-FI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i-FI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fi-FI" noProof="0" smtClean="0"/>
              <a:t>‹#›</a:t>
            </a:fld>
            <a:endParaRPr lang="fi-FI" noProof="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72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E694674-C951-460D-A0FC-2EFD23F6EAC8}" type="datetime1">
              <a:rPr lang="fi-FI" noProof="0" smtClean="0"/>
              <a:t>22.2.2018</a:t>
            </a:fld>
            <a:endParaRPr lang="fi-FI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i-FI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94923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474" y="1388534"/>
            <a:ext cx="3717487" cy="1371600"/>
          </a:xfrm>
        </p:spPr>
        <p:txBody>
          <a:bodyPr anchor="b">
            <a:normAutofit/>
          </a:bodyPr>
          <a:lstStyle>
            <a:lvl1pPr algn="ctr">
              <a:defRPr sz="2399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7257" y="982132"/>
            <a:ext cx="5468042" cy="4893735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474" y="3031065"/>
            <a:ext cx="3717487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47D5352-C5BC-4D39-B442-DAAB4F9C73F6}" type="datetime1">
              <a:rPr lang="fi-FI" noProof="0" smtClean="0"/>
              <a:t>22.2.2018</a:t>
            </a:fld>
            <a:endParaRPr lang="fi-FI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i-FI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fi-FI" noProof="0" smtClean="0"/>
              <a:t>‹#›</a:t>
            </a:fld>
            <a:endParaRPr lang="fi-FI" noProof="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5805" y="2912533"/>
            <a:ext cx="35135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75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1" y="1883832"/>
            <a:ext cx="6240191" cy="1371600"/>
          </a:xfrm>
        </p:spPr>
        <p:txBody>
          <a:bodyPr anchor="b">
            <a:normAutofit/>
          </a:bodyPr>
          <a:lstStyle>
            <a:lvl1pPr algn="ctr">
              <a:defRPr sz="2799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2724" y="1041400"/>
            <a:ext cx="3062549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061" y="3255432"/>
            <a:ext cx="624019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9366B93-B527-48AF-BC78-903F7C935517}" type="datetime1">
              <a:rPr lang="fi-FI" noProof="0" smtClean="0"/>
              <a:t>22.2.2018</a:t>
            </a:fld>
            <a:endParaRPr lang="fi-FI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i-FI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59450789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2" y="0"/>
            <a:ext cx="12226777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065" y="982133"/>
            <a:ext cx="95986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4" y="2556932"/>
            <a:ext cx="95986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5241" y="5969000"/>
            <a:ext cx="15997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A9366B93-B527-48AF-BC78-903F7C935517}" type="datetime1">
              <a:rPr lang="fi-FI" noProof="0" smtClean="0"/>
              <a:t>22.2.2018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064" y="5969000"/>
            <a:ext cx="73039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1205" y="5969000"/>
            <a:ext cx="542556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25BA54BD-C84D-46CE-8B72-31BFB26ABA4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117306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665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457063" rtl="0" eaLnBrk="1" latinLnBrk="0" hangingPunct="1">
        <a:spcBef>
          <a:spcPct val="0"/>
        </a:spcBef>
        <a:buNone/>
        <a:defRPr sz="4399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664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39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99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199790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79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2587" indent="-171399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999650" indent="-171399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0B5V65sZTzC6SNVJCcVhZak14UGs/view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0B5V65sZTzC6SNVJCcVhZak14UGs/view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CfntaYBeqs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3ZfAgGtMsM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NcUkvIX6no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S6bcgv5mV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pCJO79QN38?start=76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ll.fi/filebank/62-liikunnalliset_perustaidot_netti.pdf" TargetMode="External"/><Relationship Id="rId3" Type="http://schemas.openxmlformats.org/officeDocument/2006/relationships/hyperlink" Target="http://www.lts.fi/sites/default/files/page_attachment/lt2-3_16_40-44_lowres.pdf" TargetMode="External"/><Relationship Id="rId7" Type="http://schemas.openxmlformats.org/officeDocument/2006/relationships/hyperlink" Target="http://www.valmennustaito.info/taito/teoriaosuus/#oppiminen" TargetMode="External"/><Relationship Id="rId2" Type="http://schemas.openxmlformats.org/officeDocument/2006/relationships/hyperlink" Target="http://slideplayer.fi/slide/5592663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heseus.fi/bitstream/handle/10024/86058/Taitoharjoitteluopas.pdf?sequence=1" TargetMode="External"/><Relationship Id="rId11" Type="http://schemas.openxmlformats.org/officeDocument/2006/relationships/hyperlink" Target="http://www.innostunliikkumaan.fi/tiedosta/motoriikan-haasteet" TargetMode="External"/><Relationship Id="rId5" Type="http://schemas.openxmlformats.org/officeDocument/2006/relationships/hyperlink" Target="https://www.theseus.fi/bitstream/handle/10024/41546/Minahanosaan.pdf?sequence=1" TargetMode="External"/><Relationship Id="rId10" Type="http://schemas.openxmlformats.org/officeDocument/2006/relationships/hyperlink" Target="https://jyx.jyu.fi/dspace/bitstream/handle/123456789/9349/URN_NBN_fi_jyu-2006203.pdf?sequence=1" TargetMode="External"/><Relationship Id="rId4" Type="http://schemas.openxmlformats.org/officeDocument/2006/relationships/hyperlink" Target="https://www.jyu.fi/sport/opiskelijavalinta/lbi_lpe_lyt_2017_kirjalliseen-kokeen-aineisto/jaakkola" TargetMode="External"/><Relationship Id="rId9" Type="http://schemas.openxmlformats.org/officeDocument/2006/relationships/hyperlink" Target="http://www.theseus.fi/bitstream/handle/10024/72275/Posti_Veera+-+Toivola_Sonja+-+Pietila_Mari.pdf;jsessionid=796355F4CA7BE0360F804E77F265830B?sequence=1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peda.net/hankkeet/susicampus/opettajille/hjpkkh/hjpkkh3:file/download/cc356d08ffe52b7305bb054e74e9d74a16fd2f8c/Havaintomotoriikan%20harjoittelu%20-%20koripalloa%20hy%C3%B6dynt%C3%A4en.pdf" TargetMode="External"/><Relationship Id="rId3" Type="http://schemas.openxmlformats.org/officeDocument/2006/relationships/hyperlink" Target="http://www.innosport.fi/promo/Taidon_oppiminen_ja_opettaminen-Sami_Kalaja_1osa.pdf" TargetMode="External"/><Relationship Id="rId7" Type="http://schemas.openxmlformats.org/officeDocument/2006/relationships/hyperlink" Target="https://www.jyu.fi/sport/laitokset/liikunta/taydennyskoulutus/verkosto/taidonoppiminen" TargetMode="External"/><Relationship Id="rId12" Type="http://schemas.openxmlformats.org/officeDocument/2006/relationships/hyperlink" Target="https://yle.fi/uutiset/3-8021860" TargetMode="External"/><Relationship Id="rId2" Type="http://schemas.openxmlformats.org/officeDocument/2006/relationships/hyperlink" Target="https://peda.net/hankkeet/susicampus/kp/tok/tok:file/download/243168f85335f8dc4b205ffc990eb09a0e875f1b/Perustaitojen%20ydinkohtainen%20opettaminen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33202576.weebly.com/uploads/1/4/6/8/14680198/tgmd-2-2.pdf" TargetMode="External"/><Relationship Id="rId11" Type="http://schemas.openxmlformats.org/officeDocument/2006/relationships/hyperlink" Target="https://jyx.jyu.fi/dspace/handle/123456789/22342" TargetMode="External"/><Relationship Id="rId5" Type="http://schemas.openxmlformats.org/officeDocument/2006/relationships/hyperlink" Target="http://www.lts.fi/sites/default/files/page_attachment/ktp16_timo_jaakkola_-_liikuntataitojen_oppiminen_ja_taidon_testaaminen.pdf" TargetMode="External"/><Relationship Id="rId10" Type="http://schemas.openxmlformats.org/officeDocument/2006/relationships/hyperlink" Target="https://www.theseus.fi/bitstream/handle/10024/11396/2008-04-07-01.pdf?sequence=1" TargetMode="External"/><Relationship Id="rId4" Type="http://schemas.openxmlformats.org/officeDocument/2006/relationships/hyperlink" Target="http://www.innosport.fi/promo/Taidon_oppiminen_ja_opettaminen-Sami_Kalaja_2osa.pdf" TargetMode="External"/><Relationship Id="rId9" Type="http://schemas.openxmlformats.org/officeDocument/2006/relationships/hyperlink" Target="https://jyx.jyu.fi/dspace/bitstream/handle/123456789/18437/URN_NBN_fi_jyu-200804041318.pdf?sequence=1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du.fi/ops2016_tukimateriaalit/liikunnan_tavoitteisiin_liittyvat_keskeiset_sisaltoalueet" TargetMode="External"/><Relationship Id="rId3" Type="http://schemas.openxmlformats.org/officeDocument/2006/relationships/hyperlink" Target="http://docplayer.fi/7363100-Motoristen-taitojen-oppiminen-ja-opettaminen.html" TargetMode="External"/><Relationship Id="rId7" Type="http://schemas.openxmlformats.org/officeDocument/2006/relationships/hyperlink" Target="http://www.sotergo.fi/files/78/Marjo.Rinne_09062011.pdf" TargetMode="External"/><Relationship Id="rId2" Type="http://schemas.openxmlformats.org/officeDocument/2006/relationships/hyperlink" Target="https://jyx.jyu.fi/dspace/bitstream/handle/123456789/37029/URN:NBN:fi:jyu-2011120111753.pdf?sequence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ts.fi/sites/default/files/page_attachment/ktp16_marjo_rinne_-_aikuisten_liikehallinnan_testaamisella_tukea_harjoitteluun.pdf" TargetMode="External"/><Relationship Id="rId5" Type="http://schemas.openxmlformats.org/officeDocument/2006/relationships/hyperlink" Target="https://jyx.jyu.fi/dspace/bitstream/handle/123456789/40498/URN:NBN:fi:jyu-201211303165.pdf?sequence=1" TargetMode="External"/><Relationship Id="rId10" Type="http://schemas.openxmlformats.org/officeDocument/2006/relationships/hyperlink" Target="http://slideplayer.com/slide/2356575/" TargetMode="External"/><Relationship Id="rId4" Type="http://schemas.openxmlformats.org/officeDocument/2006/relationships/hyperlink" Target="http://docplayer.fi/2465700-Susanna-luontola-asento-hallinnassa-testeja-suunnistajan-asennon-hallinnan-arviointiin.html" TargetMode="External"/><Relationship Id="rId9" Type="http://schemas.openxmlformats.org/officeDocument/2006/relationships/hyperlink" Target="https://www.tiede.fi/artikkeli/jutut/artikkelit/leikki_treenaa_lapsen_urheilun_huipulle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seus.fi/bitstream/handle/10024/135171/luukkala_tiia.pdf?sequence=1&amp;isAllowed=y" TargetMode="External"/><Relationship Id="rId2" Type="http://schemas.openxmlformats.org/officeDocument/2006/relationships/hyperlink" Target="http://www.suunnistusliitto.fi/system/wp-content/uploads/2016/01/2013_NuortenUrheilijoidenErikoistuminen_Valmentajalehti1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oniviestin.jyu.fi/ohjelmat/sport/eki/ko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49AA1C-2750-4001-A0CB-EBA47A442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Lajitaitojen ohjaaminen ja oppimista edistävän ympäristön luominen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442B682-2BDE-4228-B11B-B45663C03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23.2.2018</a:t>
            </a:r>
          </a:p>
        </p:txBody>
      </p:sp>
    </p:spTree>
    <p:extLst>
      <p:ext uri="{BB962C8B-B14F-4D97-AF65-F5344CB8AC3E}">
        <p14:creationId xmlns:p14="http://schemas.microsoft.com/office/powerpoint/2010/main" val="46131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0F549E-58D2-45FF-9064-C74E9A697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Mielikuvaharjoittelu (valmistautuminen)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5640D4-9195-4C62-8DA6-B889853EA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https://drive.google.com/file/d/0B5V65sZTzC6SNVJCcVhZak14UGs/view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8442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BAB0E2-782E-44F5-A740-387C40571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Mielikuvaharjoittelu (epäonnistumisten käsittely)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2E1412C-7573-406D-BD03-05067DD65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https://drive.google.com/file/d/0B5V65sZTzC6SNVJCcVhZak14UGs/view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6824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819">
              <a:srgbClr val="DDE9AF"/>
            </a:gs>
            <a:gs pos="44264">
              <a:srgbClr val="F3F7E2"/>
            </a:gs>
            <a:gs pos="3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/>
              <a:t>Taitojen oppimiseen vaikuttavia asioita</a:t>
            </a:r>
            <a:br>
              <a:rPr lang="fi-FI" dirty="0"/>
            </a:br>
            <a:r>
              <a:rPr lang="fi-FI" dirty="0"/>
              <a:t>Motivaatio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Motivaatio vaikuttaa toiminnan intensiteettiin, pysyvyyteen eli oppija pysyy tehtävässä pidempään, tehtävienvalintaan sekä itse suoritukseen.</a:t>
            </a:r>
          </a:p>
          <a:p>
            <a:r>
              <a:rPr lang="fi-FI" dirty="0"/>
              <a:t>Sisäisessä motivaatiossa toimintaan osallistutaan toiminnan itsensä takia ja siitä saatavan ilon ja kokemusten takia.</a:t>
            </a:r>
          </a:p>
          <a:p>
            <a:r>
              <a:rPr lang="fi-FI" dirty="0"/>
              <a:t>Ulkoisessa motivaatiossa toimintaan osallistutaan palkintojen tai ulkoisen pakotteen takia.</a:t>
            </a:r>
          </a:p>
          <a:p>
            <a:r>
              <a:rPr lang="fi-FI" dirty="0"/>
              <a:t>Tärkeää on lisätä oppijan autonomian kokemusta, koettua pätevyyttä ja yhteenkuuluvuuden tunnetta.</a:t>
            </a:r>
          </a:p>
        </p:txBody>
      </p:sp>
    </p:spTree>
    <p:extLst>
      <p:ext uri="{BB962C8B-B14F-4D97-AF65-F5344CB8AC3E}">
        <p14:creationId xmlns:p14="http://schemas.microsoft.com/office/powerpoint/2010/main" val="6101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819">
              <a:srgbClr val="DDE9AF"/>
            </a:gs>
            <a:gs pos="44264">
              <a:srgbClr val="F3F7E2"/>
            </a:gs>
            <a:gs pos="3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/>
              <a:t>Taitojen oppimiseen vaikuttavia asioita</a:t>
            </a:r>
            <a:br>
              <a:rPr lang="fi-FI" dirty="0"/>
            </a:br>
            <a:r>
              <a:rPr lang="fi-FI" dirty="0"/>
              <a:t>Motivaatio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Autonomiaa voidaan lisätä antamalla oppijalle mahdollisuus valita liikuntamuotoja (erityisesti niiden järjestys päivän harjoituksessa), harjoiteltavia taitoja tai toimintatapoja. Ohjaaja kiinnostunut urheilijasta ja urheilija voi olla oma itsensä.</a:t>
            </a:r>
          </a:p>
          <a:p>
            <a:r>
              <a:rPr lang="fi-FI" dirty="0"/>
              <a:t>Pätevyyden kokemiseen voidaan vaikuttaa soveltuvilla tehtävillä, jotka luovat onnistumisen tunteita sekä kannustavalla ja positiivisella palautteella.</a:t>
            </a:r>
          </a:p>
          <a:p>
            <a:r>
              <a:rPr lang="fi-FI" dirty="0"/>
              <a:t>Yhteenkuuluvuuden tunnetta voidaan parantaa yhdessä tekemällä ja sitouttamalla joukkueen jäseniä auttamaan toisiaan.</a:t>
            </a:r>
          </a:p>
        </p:txBody>
      </p:sp>
    </p:spTree>
    <p:extLst>
      <p:ext uri="{BB962C8B-B14F-4D97-AF65-F5344CB8AC3E}">
        <p14:creationId xmlns:p14="http://schemas.microsoft.com/office/powerpoint/2010/main" val="246979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819">
              <a:srgbClr val="DDE9AF"/>
            </a:gs>
            <a:gs pos="44264">
              <a:srgbClr val="F3F7E2"/>
            </a:gs>
            <a:gs pos="3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3625F34-E920-4734-9523-76D9394FB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Autonomian lisääminen (keskustelu)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896C08A-A823-4141-918A-D8551A17F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063" y="2492896"/>
            <a:ext cx="4717075" cy="741899"/>
          </a:xfrm>
        </p:spPr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Autonomiaa vähentävä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4EC4DCB-7659-4755-8889-CAE2D4DE15B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i-FI" dirty="0"/>
              <a:t>U:taasko tätä samaa.</a:t>
            </a:r>
          </a:p>
          <a:p>
            <a:r>
              <a:rPr lang="fi-FI" dirty="0"/>
              <a:t>V:Älä liioittele, ei tätä aina ole.</a:t>
            </a:r>
          </a:p>
          <a:p>
            <a:r>
              <a:rPr lang="fi-FI" dirty="0"/>
              <a:t>U:Onpas, tehtiin tiistainakin ja inhoan tätä harjoitusta.</a:t>
            </a:r>
          </a:p>
          <a:p>
            <a:r>
              <a:rPr lang="fi-FI" dirty="0"/>
              <a:t>V:Sinun pitää oppia tekemään asioita, joista et pidä.</a:t>
            </a:r>
          </a:p>
          <a:p>
            <a:r>
              <a:rPr lang="fi-FI" dirty="0"/>
              <a:t>U:Emme koskaan pelaa vaan aina vain samoja drillejä.</a:t>
            </a:r>
          </a:p>
          <a:p>
            <a:r>
              <a:rPr lang="fi-FI" dirty="0"/>
              <a:t>V:Älä ole epäkunnioittava vaan ala treenaamaan.</a:t>
            </a:r>
          </a:p>
          <a:p>
            <a:r>
              <a:rPr lang="fi-FI" dirty="0"/>
              <a:t>U:Aloittaa harjoittelemaan ärsyyntyneenä.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D47CB0B5-6F15-4593-B00F-E04D92F5F0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Autonomiaa lisäävä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DAA945A7-F4E5-4B27-BF3C-697A2390B6C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i-FI" dirty="0"/>
              <a:t>U:Taasko tätä samaa</a:t>
            </a:r>
          </a:p>
          <a:p>
            <a:r>
              <a:rPr lang="fi-FI" dirty="0"/>
              <a:t>V:Etkö halua harjoitella tänään tätä? </a:t>
            </a:r>
          </a:p>
          <a:p>
            <a:r>
              <a:rPr lang="fi-FI" dirty="0"/>
              <a:t>U:En, koska teimme samaa eilen.</a:t>
            </a:r>
          </a:p>
          <a:p>
            <a:r>
              <a:rPr lang="fi-FI" dirty="0"/>
              <a:t>V:Voimme tehdä tänään toista harjoitusta, mutta minkä takia tämän harjoituksen tekeminen on tärkeää kehittymisen kannalta?</a:t>
            </a:r>
          </a:p>
          <a:p>
            <a:r>
              <a:rPr lang="fi-FI" dirty="0"/>
              <a:t>U: En ole varma…taisit puhua eilen jotain että heittoni nopeutuu kun harjoittelemme tätä.</a:t>
            </a:r>
          </a:p>
          <a:p>
            <a:r>
              <a:rPr lang="fi-FI" dirty="0"/>
              <a:t>V:Niin, on tärkeää, että heittosi lähtee nopeammin kädestäsi pallon saatuasi. Silloin vastustaja ei ehdi estämään heittoasi ja onnistut suorituksessasi useammin. Haluatko tehdä tämän vai teemmekö toisia harjoituksia tänään.</a:t>
            </a:r>
          </a:p>
        </p:txBody>
      </p:sp>
    </p:spTree>
    <p:extLst>
      <p:ext uri="{BB962C8B-B14F-4D97-AF65-F5344CB8AC3E}">
        <p14:creationId xmlns:p14="http://schemas.microsoft.com/office/powerpoint/2010/main" val="143071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819">
              <a:srgbClr val="DDE9AF"/>
            </a:gs>
            <a:gs pos="44264">
              <a:srgbClr val="F3F7E2"/>
            </a:gs>
            <a:gs pos="3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E69785-543A-4848-9260-2FADE02FB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Tehtäväorientaatio harjoituksissa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4AF0D46-4144-4262-9098-B833DA484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Oppijat mukana suunnittelemassa ja vaikuttamassa.</a:t>
            </a:r>
          </a:p>
          <a:p>
            <a:r>
              <a:rPr lang="fi-FI" dirty="0"/>
              <a:t>Tehtävät etenee oppijan osaamisen mukaan-&gt;eriyttäminen.</a:t>
            </a:r>
          </a:p>
          <a:p>
            <a:r>
              <a:rPr lang="fi-FI" dirty="0"/>
              <a:t>Ajankäyttö joustavaa.</a:t>
            </a:r>
          </a:p>
          <a:p>
            <a:r>
              <a:rPr lang="fi-FI" dirty="0"/>
              <a:t>Tavoitteen asettelu oppijasta lähtöisin.</a:t>
            </a:r>
          </a:p>
          <a:p>
            <a:r>
              <a:rPr lang="fi-FI" dirty="0"/>
              <a:t>Jokaisella tärkeä rooli.</a:t>
            </a:r>
          </a:p>
          <a:p>
            <a:r>
              <a:rPr lang="fi-FI" dirty="0"/>
              <a:t>Palaute on yksityistä.</a:t>
            </a:r>
          </a:p>
          <a:p>
            <a:r>
              <a:rPr lang="fi-FI" dirty="0"/>
              <a:t>Virheet osana oppimista.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475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819">
              <a:srgbClr val="DDE9AF"/>
            </a:gs>
            <a:gs pos="44264">
              <a:srgbClr val="F3F7E2"/>
            </a:gs>
            <a:gs pos="3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Tehtäväorientaatio urheilija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/>
              <a:t>Tehtäväsuuntautunut oppija kokee pätevyyttä ja onnistumista kun hän kehittyy, yrittää ja tekee yhteistyötä.</a:t>
            </a:r>
          </a:p>
          <a:p>
            <a:r>
              <a:rPr lang="fi-FI" dirty="0"/>
              <a:t>Muiden menestyminen ei heikennä omaa pätevyyden kokemista. </a:t>
            </a:r>
          </a:p>
          <a:p>
            <a:r>
              <a:rPr lang="fi-FI" dirty="0"/>
              <a:t>Kun urheilijoilla on enemmän sosiaalinen päämäärä/ohjaus takana (näyttää vanhemmille) kuin kehittyä ja menestyä todennäköisyys luoda itselleen esteitä vaikeissa tilanteissa ja isoissa peleissä kasvaa.</a:t>
            </a:r>
          </a:p>
          <a:p>
            <a:r>
              <a:rPr lang="fi-FI" dirty="0"/>
              <a:t>Tärkeää ego-orientaatio ja tehtäväorientaatio jolloin kilpailuhenkisyys säilyy, mutta osaa nauttia hyvistä suorituksista ja pelistä ja kehittymisestä.</a:t>
            </a:r>
          </a:p>
          <a:p>
            <a:r>
              <a:rPr lang="fi-FI" dirty="0"/>
              <a:t>Tehtäväsuuntautuneisuuden ollessa vähintään yhtä suuri kuin kilpailusuuntautuneisuuden niin oppija säilyttää paremmin motivaationsa.</a:t>
            </a:r>
          </a:p>
          <a:p>
            <a:endParaRPr lang="fi-FI" dirty="0"/>
          </a:p>
          <a:p>
            <a:pPr marL="457200" indent="-457200">
              <a:buFont typeface="+mj-lt"/>
              <a:buAutoNum type="arabicPeriod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7777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819">
              <a:srgbClr val="DDE9AF"/>
            </a:gs>
            <a:gs pos="44264">
              <a:srgbClr val="F3F7E2"/>
            </a:gs>
            <a:gs pos="3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D8220F-D7C6-4561-9346-245DEB1C6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Miten valmentaja myy tarpeen?</a:t>
            </a:r>
          </a:p>
        </p:txBody>
      </p:sp>
      <p:pic>
        <p:nvPicPr>
          <p:cNvPr id="4" name="Online-media 3">
            <a:hlinkClick r:id="" action="ppaction://media"/>
            <a:extLst>
              <a:ext uri="{FF2B5EF4-FFF2-40B4-BE49-F238E27FC236}">
                <a16:creationId xmlns:a16="http://schemas.microsoft.com/office/drawing/2014/main" id="{198D1E5C-95BC-4CBC-AA6B-406E6BC45B2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13892" y="2420888"/>
            <a:ext cx="936104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819">
              <a:srgbClr val="DDE9AF"/>
            </a:gs>
            <a:gs pos="44264">
              <a:srgbClr val="F3F7E2"/>
            </a:gs>
            <a:gs pos="3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/>
              <a:t>Taitojen oppimiseen vaikuttavia asioita</a:t>
            </a:r>
            <a:br>
              <a:rPr lang="fi-FI" dirty="0"/>
            </a:br>
            <a:r>
              <a:rPr lang="fi-FI" dirty="0"/>
              <a:t>Vireystila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i-FI" dirty="0"/>
              <a:t>Vireystilan vaikutus oppimiseen on harjoituskohtainen, mutta merkittävä.</a:t>
            </a:r>
          </a:p>
          <a:p>
            <a:r>
              <a:rPr lang="fi-FI" dirty="0"/>
              <a:t>Harjoitteluvaiheessa ei yleensä tarvitse huolehtia.</a:t>
            </a:r>
          </a:p>
          <a:p>
            <a:r>
              <a:rPr lang="fi-FI" dirty="0"/>
              <a:t>Ohjaajan ymmärrettävä perusasiat vireystilan muodostumisesta ja siihen vaikuttamisesta-&gt;mielikuva ja keskittymisharjoitukset, oppijan keskittyminen omaan suoritukseen, itsepuhelu.</a:t>
            </a:r>
          </a:p>
          <a:p>
            <a:r>
              <a:rPr lang="fi-FI" dirty="0"/>
              <a:t>Harjoitustilanteessa vireystila muodostuu tulkinnoista: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Tilanne (tehtävän vaikeus ja sen vaatimukset)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Kognitiivinen arviointi (vaatimukset, omat resurssit, seuraukset ja niiden merkitykset itselle, kehon reaktiot)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Emotionaalinen tai fysiologinen reaktio (syke, lihasjännitys, aivoaallot)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Käyttäytyminen (motorinen käyttäytyminen, päätöksenteko, havaitseminen, aiemmin opitun palauttaminen muistista.)</a:t>
            </a:r>
          </a:p>
          <a:p>
            <a:r>
              <a:rPr lang="fi-FI" dirty="0"/>
              <a:t>Tulkintoihin vaikuttaa oppijan kunto- ja taitotaso sekä aiemmat kokemukset.</a:t>
            </a:r>
          </a:p>
        </p:txBody>
      </p:sp>
    </p:spTree>
    <p:extLst>
      <p:ext uri="{BB962C8B-B14F-4D97-AF65-F5344CB8AC3E}">
        <p14:creationId xmlns:p14="http://schemas.microsoft.com/office/powerpoint/2010/main" val="166384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819">
              <a:srgbClr val="DDE9AF"/>
            </a:gs>
            <a:gs pos="44264">
              <a:srgbClr val="F3F7E2"/>
            </a:gs>
            <a:gs pos="3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A4B640-BB7F-4272-A710-068DBA9F9A6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3083" y="0"/>
            <a:ext cx="7535742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43BE08-0ED1-4B73-AC6D-B7E26A59CDA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539" y="469900"/>
            <a:ext cx="3694040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6B2094-7FC0-45FC-BFED-3CB88CEE63F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501" y="635508"/>
            <a:ext cx="3364116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51860" y="954756"/>
            <a:ext cx="2729703" cy="4946003"/>
          </a:xfrm>
        </p:spPr>
        <p:txBody>
          <a:bodyPr>
            <a:normAutofit/>
          </a:bodyPr>
          <a:lstStyle/>
          <a:p>
            <a:r>
              <a:rPr lang="fi-FI" sz="2700">
                <a:solidFill>
                  <a:srgbClr val="FFFFFF"/>
                </a:solidFill>
              </a:rPr>
              <a:t>Havaintomotoriset taidot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39595" y="469900"/>
            <a:ext cx="5952079" cy="540596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i-FI" sz="2200" dirty="0"/>
              <a:t>LIIKE LÄHTEE LANTIOSTA?</a:t>
            </a:r>
          </a:p>
        </p:txBody>
      </p:sp>
    </p:spTree>
    <p:extLst>
      <p:ext uri="{BB962C8B-B14F-4D97-AF65-F5344CB8AC3E}">
        <p14:creationId xmlns:p14="http://schemas.microsoft.com/office/powerpoint/2010/main" val="76380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AE7E54-D0BE-41A2-B89C-BD7FC6D5E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Lajitaidon testaaminen</a:t>
            </a:r>
          </a:p>
        </p:txBody>
      </p:sp>
      <p:pic>
        <p:nvPicPr>
          <p:cNvPr id="4" name="Online-media 3">
            <a:hlinkClick r:id="" action="ppaction://media"/>
            <a:extLst>
              <a:ext uri="{FF2B5EF4-FFF2-40B4-BE49-F238E27FC236}">
                <a16:creationId xmlns:a16="http://schemas.microsoft.com/office/drawing/2014/main" id="{D87053F4-72C0-4010-9E87-8930743848D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95065" y="2420888"/>
            <a:ext cx="9598696" cy="37444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0766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819">
              <a:srgbClr val="DDE9AF"/>
            </a:gs>
            <a:gs pos="44264">
              <a:srgbClr val="F3F7E2"/>
            </a:gs>
            <a:gs pos="3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A4B640-BB7F-4272-A710-068DBA9F9A6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3083" y="0"/>
            <a:ext cx="7535742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43BE08-0ED1-4B73-AC6D-B7E26A59CDA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539" y="469900"/>
            <a:ext cx="3694040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6B2094-7FC0-45FC-BFED-3CB88CEE63F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501" y="635508"/>
            <a:ext cx="3364116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51860" y="954756"/>
            <a:ext cx="2729703" cy="4946003"/>
          </a:xfrm>
        </p:spPr>
        <p:txBody>
          <a:bodyPr>
            <a:normAutofit/>
          </a:bodyPr>
          <a:lstStyle/>
          <a:p>
            <a:r>
              <a:rPr lang="fi-FI" sz="2700">
                <a:solidFill>
                  <a:srgbClr val="FFFFFF"/>
                </a:solidFill>
              </a:rPr>
              <a:t>Havaintomotoriset taidot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39595" y="469900"/>
            <a:ext cx="5952079" cy="540596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i-FI" sz="2200" dirty="0"/>
              <a:t>Havaintomotoriikka tarkoittaa sitä, että yksilö kerää aistien avulla tietoa itsestään ja ympäristöstään ja tuottaa sen avulla tilanteeseen sopivan motorisen taidon</a:t>
            </a:r>
          </a:p>
          <a:p>
            <a:pPr>
              <a:lnSpc>
                <a:spcPct val="90000"/>
              </a:lnSpc>
            </a:pPr>
            <a:r>
              <a:rPr lang="fi-FI" sz="2200" dirty="0"/>
              <a:t>Liike vaatii havainnointia ja havainnointi liikettä</a:t>
            </a:r>
          </a:p>
          <a:p>
            <a:pPr>
              <a:lnSpc>
                <a:spcPct val="90000"/>
              </a:lnSpc>
            </a:pPr>
            <a:r>
              <a:rPr lang="fi-FI" sz="2200" dirty="0"/>
              <a:t>Havaintomotoriikan opettaminen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200" dirty="0"/>
              <a:t>		- esim. silmät kiinni tekeminen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200" dirty="0"/>
              <a:t>		- liiketehtävän ratkaisun kytkeminen 				havaintoon (maa-meri-laiva)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200" dirty="0"/>
              <a:t>		- erilaisissa ympäristöissä liikkuminen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200" dirty="0"/>
              <a:t>		- valmentaja esittää kysymyksiä 					ratkaisuvaihtoehdoista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200" dirty="0"/>
              <a:t>		- päätöksen tekoa vaativien tilanteiden 			luominen</a:t>
            </a:r>
          </a:p>
        </p:txBody>
      </p:sp>
    </p:spTree>
    <p:extLst>
      <p:ext uri="{BB962C8B-B14F-4D97-AF65-F5344CB8AC3E}">
        <p14:creationId xmlns:p14="http://schemas.microsoft.com/office/powerpoint/2010/main" val="392483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819">
              <a:srgbClr val="DDE9AF"/>
            </a:gs>
            <a:gs pos="44264">
              <a:srgbClr val="F3F7E2"/>
            </a:gs>
            <a:gs pos="3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A4B640-BB7F-4272-A710-068DBA9F9A6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3083" y="0"/>
            <a:ext cx="7535742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43BE08-0ED1-4B73-AC6D-B7E26A59CDA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539" y="469900"/>
            <a:ext cx="3694040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6B2094-7FC0-45FC-BFED-3CB88CEE63F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501" y="635508"/>
            <a:ext cx="3364116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51860" y="954756"/>
            <a:ext cx="2729703" cy="4946003"/>
          </a:xfrm>
        </p:spPr>
        <p:txBody>
          <a:bodyPr>
            <a:normAutofit/>
          </a:bodyPr>
          <a:lstStyle/>
          <a:p>
            <a:r>
              <a:rPr lang="fi-FI" sz="2700">
                <a:solidFill>
                  <a:srgbClr val="FFFFFF"/>
                </a:solidFill>
              </a:rPr>
              <a:t>Havaintomotoriset taidot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39595" y="469900"/>
            <a:ext cx="5952079" cy="5405968"/>
          </a:xfrm>
        </p:spPr>
        <p:txBody>
          <a:bodyPr anchor="ctr">
            <a:normAutofit/>
          </a:bodyPr>
          <a:lstStyle/>
          <a:p>
            <a:r>
              <a:rPr lang="fi-FI" dirty="0"/>
              <a:t>Tavoitteena, että oppija oppii:</a:t>
            </a:r>
          </a:p>
          <a:p>
            <a:pPr marL="0" indent="0">
              <a:buNone/>
            </a:pPr>
            <a:r>
              <a:rPr lang="fi-FI" dirty="0"/>
              <a:t>	- hahmottamaan itsensä ja muiden väliset 	etäisyydet</a:t>
            </a:r>
          </a:p>
          <a:p>
            <a:pPr marL="0" indent="0">
              <a:buNone/>
            </a:pPr>
            <a:r>
              <a:rPr lang="fi-FI" dirty="0"/>
              <a:t>	- havainnoimaan vaihtoehtoja ja osaa valita 	niistä parhaan</a:t>
            </a:r>
          </a:p>
          <a:p>
            <a:pPr marL="0" indent="0">
              <a:buNone/>
            </a:pPr>
            <a:r>
              <a:rPr lang="fi-FI" dirty="0"/>
              <a:t>	- osaa tehdä nopeita päätöksiä eri tilanteissa</a:t>
            </a:r>
          </a:p>
          <a:p>
            <a:pPr marL="0" indent="0">
              <a:buNone/>
            </a:pPr>
            <a:r>
              <a:rPr lang="fi-FI" dirty="0"/>
              <a:t>	- oppii varioimaan ratkaisua tilanteen 	mukaan eikä noudata välttämättä ennalta 	valittua ratkaisua</a:t>
            </a:r>
          </a:p>
        </p:txBody>
      </p:sp>
    </p:spTree>
    <p:extLst>
      <p:ext uri="{BB962C8B-B14F-4D97-AF65-F5344CB8AC3E}">
        <p14:creationId xmlns:p14="http://schemas.microsoft.com/office/powerpoint/2010/main" val="201179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819">
              <a:srgbClr val="DDE9AF"/>
            </a:gs>
            <a:gs pos="44264">
              <a:srgbClr val="F3F7E2"/>
            </a:gs>
            <a:gs pos="3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A4B640-BB7F-4272-A710-068DBA9F9A6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3083" y="0"/>
            <a:ext cx="7535742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43BE08-0ED1-4B73-AC6D-B7E26A59CDA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539" y="469900"/>
            <a:ext cx="3694040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6B2094-7FC0-45FC-BFED-3CB88CEE63F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501" y="635508"/>
            <a:ext cx="3364116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51860" y="954756"/>
            <a:ext cx="2729703" cy="4946003"/>
          </a:xfrm>
        </p:spPr>
        <p:txBody>
          <a:bodyPr>
            <a:normAutofit/>
          </a:bodyPr>
          <a:lstStyle/>
          <a:p>
            <a:r>
              <a:rPr lang="fi-FI" sz="2700">
                <a:solidFill>
                  <a:srgbClr val="FFFFFF"/>
                </a:solidFill>
              </a:rPr>
              <a:t>Havaintomotoriset taidot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39595" y="469900"/>
            <a:ext cx="5952079" cy="540596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i-FI" dirty="0" err="1"/>
              <a:t>Quiet</a:t>
            </a:r>
            <a:r>
              <a:rPr lang="fi-FI" dirty="0"/>
              <a:t> </a:t>
            </a:r>
            <a:r>
              <a:rPr lang="fi-FI" dirty="0" err="1"/>
              <a:t>eye</a:t>
            </a:r>
            <a:r>
              <a:rPr lang="fi-FI" dirty="0"/>
              <a:t>-tutkimus</a:t>
            </a:r>
          </a:p>
          <a:p>
            <a:pPr marL="0" indent="0">
              <a:buNone/>
            </a:pPr>
            <a:r>
              <a:rPr lang="fi-FI" dirty="0"/>
              <a:t>Näköaistin dominoivuuden takia motorisessa oppimisessa näön ja toiminnan yhteyksiä tutkitaan paljon.</a:t>
            </a:r>
          </a:p>
          <a:p>
            <a:pPr marL="0" indent="0">
              <a:buNone/>
            </a:pPr>
            <a:r>
              <a:rPr lang="fi-FI" dirty="0"/>
              <a:t>Mihin katse kohdistuu juuri ennen suorituksen loppua?</a:t>
            </a:r>
          </a:p>
          <a:p>
            <a:pPr marL="0" indent="0">
              <a:buNone/>
            </a:pPr>
            <a:r>
              <a:rPr lang="fi-FI" dirty="0"/>
              <a:t>Taitavat kohdistavat katsettaan harvemmin ja tarkemmin samaan kohtaan.</a:t>
            </a:r>
          </a:p>
          <a:p>
            <a:pPr marL="0" indent="0">
              <a:buNone/>
            </a:pPr>
            <a:r>
              <a:rPr lang="fi-FI" dirty="0"/>
              <a:t>Katseen käyttö ennakoinnissa tärkeää (esim. jalkapallomaalivahti joutuu ennakoimaan rangaistuspotkua).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633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819">
              <a:srgbClr val="DDE9AF"/>
            </a:gs>
            <a:gs pos="44264">
              <a:srgbClr val="F3F7E2"/>
            </a:gs>
            <a:gs pos="3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128936-2ECF-4CC0-85CA-DE1023A95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Huippu-urheilijan kyky havainnoida</a:t>
            </a:r>
          </a:p>
        </p:txBody>
      </p:sp>
      <p:pic>
        <p:nvPicPr>
          <p:cNvPr id="4" name="Online-media 3">
            <a:hlinkClick r:id="" action="ppaction://media"/>
            <a:extLst>
              <a:ext uri="{FF2B5EF4-FFF2-40B4-BE49-F238E27FC236}">
                <a16:creationId xmlns:a16="http://schemas.microsoft.com/office/drawing/2014/main" id="{41C9DD41-B44F-4FA5-9518-9C9D9A61729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95065" y="2492896"/>
            <a:ext cx="9598696" cy="3672408"/>
          </a:xfrm>
          <a:prstGeom prst="rect">
            <a:avLst/>
          </a:prstGeom>
          <a:ln>
            <a:noFill/>
          </a:ln>
          <a:effectLst>
            <a:outerShdw blurRad="127000" dist="190500" dir="8100000" algn="tr" rotWithShape="0">
              <a:srgbClr val="000000">
                <a:alpha val="40000"/>
              </a:srgbClr>
            </a:outerShdw>
          </a:effectLst>
          <a:scene3d>
            <a:camera prst="orthographicFront"/>
            <a:lightRig rig="flood" dir="t">
              <a:rot lat="0" lon="0" rev="8100000"/>
            </a:lightRig>
          </a:scene3d>
          <a:sp3d prstMaterial="plastic">
            <a:bevelT w="508000" h="50800" prst="cross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7112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819">
              <a:srgbClr val="DDE9AF"/>
            </a:gs>
            <a:gs pos="44264">
              <a:srgbClr val="F3F7E2"/>
            </a:gs>
            <a:gs pos="3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DDBBE8-08EB-4290-B581-11227EFBF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Huippu-urheilijan kyky havainnoida</a:t>
            </a:r>
          </a:p>
        </p:txBody>
      </p:sp>
      <p:pic>
        <p:nvPicPr>
          <p:cNvPr id="4" name="Online-media 3">
            <a:hlinkClick r:id="" action="ppaction://media"/>
            <a:extLst>
              <a:ext uri="{FF2B5EF4-FFF2-40B4-BE49-F238E27FC236}">
                <a16:creationId xmlns:a16="http://schemas.microsoft.com/office/drawing/2014/main" id="{F612D7BE-8ED5-49C1-AE40-871AFE50C45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95065" y="2204864"/>
            <a:ext cx="9598696" cy="3960440"/>
          </a:xfrm>
          <a:prstGeom prst="rect">
            <a:avLst/>
          </a:prstGeom>
          <a:ln w="127000" cap="flat">
            <a:solidFill>
              <a:srgbClr val="D9D9D9"/>
            </a:solidFill>
            <a:miter lim="800000"/>
          </a:ln>
          <a:effectLst>
            <a:outerShdw blurRad="190500" dist="25400" dir="5400000" sx="104000" sy="104000" kx="100000" ky="100000" algn="t" rotWithShape="0">
              <a:srgbClr val="000000">
                <a:alpha val="18000"/>
              </a:srgbClr>
            </a:outerShdw>
          </a:effectLst>
          <a:scene3d>
            <a:camera prst="orthographicFront"/>
            <a:lightRig rig="threePt" dir="t"/>
          </a:scene3d>
          <a:sp3d contourW="25400"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9359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107">
              <a:srgbClr val="F4F8E3"/>
            </a:gs>
            <a:gs pos="43950">
              <a:srgbClr val="F4F8E3"/>
            </a:gs>
            <a:gs pos="43637">
              <a:srgbClr val="F4F8E4"/>
            </a:gs>
            <a:gs pos="43011">
              <a:srgbClr val="F4F8E5"/>
            </a:gs>
            <a:gs pos="100000">
              <a:srgbClr val="DDE9AF"/>
            </a:gs>
            <a:gs pos="44264">
              <a:srgbClr val="F3F7E2"/>
            </a:gs>
            <a:gs pos="10000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100000">
              <a:srgbClr val="0070C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Havainnointi (1.16-1.21)</a:t>
            </a:r>
          </a:p>
        </p:txBody>
      </p:sp>
      <p:pic>
        <p:nvPicPr>
          <p:cNvPr id="15" name="Online-media 14">
            <a:hlinkClick r:id="" action="ppaction://media"/>
            <a:extLst>
              <a:ext uri="{FF2B5EF4-FFF2-40B4-BE49-F238E27FC236}">
                <a16:creationId xmlns:a16="http://schemas.microsoft.com/office/drawing/2014/main" id="{70CBFFEC-6116-47D6-96DB-0FCDD1D9EF6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95065" y="2492896"/>
            <a:ext cx="9598696" cy="36724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230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819">
              <a:srgbClr val="DDE9AF"/>
            </a:gs>
            <a:gs pos="44264">
              <a:srgbClr val="F3F7E2"/>
            </a:gs>
            <a:gs pos="3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760E1C-DC73-40EF-B0B4-3EF4E5FBB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Ympäristön luominen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7E277A3-EC5B-43C3-A1C2-ED70D58B5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/>
              <a:t>Apuopettajien käyttöä (seinän käyttö krooliuinnin kyynärpään noston harjoittelussa).</a:t>
            </a:r>
          </a:p>
          <a:p>
            <a:r>
              <a:rPr lang="fi-FI" dirty="0"/>
              <a:t>Välineiden muuntelua (paino, koko, korkeus, muoto yms.).</a:t>
            </a:r>
          </a:p>
          <a:p>
            <a:r>
              <a:rPr lang="fi-FI" dirty="0"/>
              <a:t>Kentän tai alueen koon vaihteluita. </a:t>
            </a:r>
          </a:p>
          <a:p>
            <a:r>
              <a:rPr lang="fi-FI" dirty="0"/>
              <a:t>Pelaajien tai toimijoiden määrän muutokset kesken harjoituksen.</a:t>
            </a:r>
          </a:p>
          <a:p>
            <a:r>
              <a:rPr lang="fi-FI" dirty="0"/>
              <a:t>Sääntöjen ja aikarajojen muutokset.</a:t>
            </a:r>
          </a:p>
          <a:p>
            <a:r>
              <a:rPr lang="fi-FI" dirty="0"/>
              <a:t>Pelaajien erilaiset tehtävät tai pisteytykset.</a:t>
            </a:r>
          </a:p>
          <a:p>
            <a:r>
              <a:rPr lang="fi-FI" dirty="0"/>
              <a:t>Äänen käytön kieltäminen.</a:t>
            </a:r>
          </a:p>
        </p:txBody>
      </p:sp>
    </p:spTree>
    <p:extLst>
      <p:ext uri="{BB962C8B-B14F-4D97-AF65-F5344CB8AC3E}">
        <p14:creationId xmlns:p14="http://schemas.microsoft.com/office/powerpoint/2010/main" val="312094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819">
              <a:srgbClr val="DDE9AF"/>
            </a:gs>
            <a:gs pos="44264">
              <a:srgbClr val="F3F7E2"/>
            </a:gs>
            <a:gs pos="3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760E1C-DC73-40EF-B0B4-3EF4E5FBB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Ympäristön luominen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7E277A3-EC5B-43C3-A1C2-ED70D58B5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/>
              <a:t>Huonomman puolen käyttäminen.</a:t>
            </a:r>
          </a:p>
          <a:p>
            <a:r>
              <a:rPr lang="fi-FI" dirty="0"/>
              <a:t>Toiminta erilaisissa rasitustiloissa.</a:t>
            </a:r>
          </a:p>
          <a:p>
            <a:r>
              <a:rPr lang="fi-FI" dirty="0"/>
              <a:t>Ongelmatilanteiden luominen. (tuomarivirheet)</a:t>
            </a:r>
          </a:p>
          <a:p>
            <a:r>
              <a:rPr lang="fi-FI" dirty="0"/>
              <a:t>Erilainen maasto, kentän laatu, valaistustaso, lämpötila yms.</a:t>
            </a:r>
          </a:p>
          <a:p>
            <a:r>
              <a:rPr lang="fi-FI" dirty="0"/>
              <a:t>Motivaatioilmasto</a:t>
            </a:r>
          </a:p>
          <a:p>
            <a:r>
              <a:rPr lang="fi-FI" dirty="0"/>
              <a:t>Motivointi</a:t>
            </a:r>
          </a:p>
          <a:p>
            <a:r>
              <a:rPr lang="fi-FI" dirty="0"/>
              <a:t>Vireystila</a:t>
            </a:r>
          </a:p>
          <a:p>
            <a:r>
              <a:rPr lang="fi-FI" dirty="0"/>
              <a:t>Eriyttäminen</a:t>
            </a:r>
          </a:p>
          <a:p>
            <a:r>
              <a:rPr lang="fi-FI" dirty="0"/>
              <a:t>Erilaiset opetusmenetelmät</a:t>
            </a:r>
          </a:p>
          <a:p>
            <a:r>
              <a:rPr lang="fi-FI" dirty="0"/>
              <a:t>Perheen sitouttaminen (kulttuurin luominen ja oppijan tukeminen).</a:t>
            </a:r>
          </a:p>
        </p:txBody>
      </p:sp>
    </p:spTree>
    <p:extLst>
      <p:ext uri="{BB962C8B-B14F-4D97-AF65-F5344CB8AC3E}">
        <p14:creationId xmlns:p14="http://schemas.microsoft.com/office/powerpoint/2010/main" val="171535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819">
              <a:srgbClr val="DDE9AF"/>
            </a:gs>
            <a:gs pos="44264">
              <a:srgbClr val="F3F7E2"/>
            </a:gs>
            <a:gs pos="3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B4D705-DBEE-4E13-BFDF-349A98E14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Taitavuuden kehittämistapoja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CDF194A-0D45-4ADF-9E8F-78502571E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Epätavallisten alkuasentojen käyttäminen </a:t>
            </a:r>
          </a:p>
          <a:p>
            <a:r>
              <a:rPr lang="fi-FI" dirty="0"/>
              <a:t>Peilikuvana suorittaminen </a:t>
            </a:r>
          </a:p>
          <a:p>
            <a:r>
              <a:rPr lang="fi-FI" dirty="0"/>
              <a:t>Liikenopeuden muuntelu </a:t>
            </a:r>
          </a:p>
          <a:p>
            <a:r>
              <a:rPr lang="fi-FI" dirty="0"/>
              <a:t>Suoritustavan vaihtelu </a:t>
            </a:r>
          </a:p>
          <a:p>
            <a:r>
              <a:rPr lang="fi-FI" dirty="0"/>
              <a:t>Vaikeuden lisääminen </a:t>
            </a:r>
          </a:p>
          <a:p>
            <a:r>
              <a:rPr lang="fi-FI" dirty="0"/>
              <a:t>Entuudestaan osattujen suoritusten tekeminen uusissa yhteyksissä </a:t>
            </a:r>
          </a:p>
          <a:p>
            <a:r>
              <a:rPr lang="fi-FI" dirty="0"/>
              <a:t>Epätavallisten olosuhteiden luominen</a:t>
            </a:r>
          </a:p>
        </p:txBody>
      </p:sp>
    </p:spTree>
    <p:extLst>
      <p:ext uri="{BB962C8B-B14F-4D97-AF65-F5344CB8AC3E}">
        <p14:creationId xmlns:p14="http://schemas.microsoft.com/office/powerpoint/2010/main" val="325295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819">
              <a:srgbClr val="DDE9AF"/>
            </a:gs>
            <a:gs pos="44264">
              <a:srgbClr val="F3F7E2"/>
            </a:gs>
            <a:gs pos="3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Erikoistuminen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/>
              <a:t>Lajiin erikoistuminen tarkoittaa yhden lajin intensiivistä ja ympärivuotista harjoittelua muut lajit pois jättäen.</a:t>
            </a:r>
          </a:p>
          <a:p>
            <a:r>
              <a:rPr lang="fi-FI" dirty="0"/>
              <a:t>Erikoistuminen riittää yleensä n.15-vuotiaana pois lukien aikaisen erikoistumisen lajit kuten taitoluistelu ja uinti.</a:t>
            </a:r>
          </a:p>
          <a:p>
            <a:r>
              <a:rPr lang="fi-FI" dirty="0"/>
              <a:t>Taustalla pitää olla monipuolista ja riittävää liikuntaa.</a:t>
            </a:r>
          </a:p>
          <a:p>
            <a:r>
              <a:rPr lang="fi-FI" dirty="0"/>
              <a:t>Mitä aikaisemmin on aloittanut myös lajiharjoittelun sitä paremmaksi tulee, mutta aikainen erikoistuminen heikentää mahdollisuuksia huipulle-&gt;suunnittelematonta lajiharjoittelua lisää!</a:t>
            </a:r>
          </a:p>
          <a:p>
            <a:r>
              <a:rPr lang="fi-FI" dirty="0"/>
              <a:t>Ennen 15-ikävuotta keskitason urheilijat voivat olla jopa parempia-&gt;yksipuoleinen lajiharjoittelu vie tiettyyn tasoon asti-&gt;siitä eteenpäin alkaa tulevien huippujen tulokset lähteä nousuun.</a:t>
            </a:r>
          </a:p>
          <a:p>
            <a:r>
              <a:rPr lang="fi-FI" dirty="0"/>
              <a:t>Tehdäänkö hyviä junioreita vain hyviä ja liikkuvia aikuisia? </a:t>
            </a:r>
            <a:r>
              <a:rPr lang="fi-FI" dirty="0" err="1"/>
              <a:t>Drop</a:t>
            </a:r>
            <a:r>
              <a:rPr lang="fi-FI" dirty="0"/>
              <a:t>-out…</a:t>
            </a:r>
          </a:p>
        </p:txBody>
      </p:sp>
    </p:spTree>
    <p:extLst>
      <p:ext uri="{BB962C8B-B14F-4D97-AF65-F5344CB8AC3E}">
        <p14:creationId xmlns:p14="http://schemas.microsoft.com/office/powerpoint/2010/main" val="145931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378DE0-E02D-4AE9-9766-FF5E5E1BF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Lajitaitojen testaaminen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D193F9-9356-4CA3-ABF3-5BEBCCB1D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6000" dirty="0"/>
              <a:t>Mitä pitää ottaa huomioon?</a:t>
            </a:r>
          </a:p>
          <a:p>
            <a:r>
              <a:rPr lang="fi-FI" sz="6000" dirty="0"/>
              <a:t>Mitä hyötyä lajitaidon testeistä on?</a:t>
            </a:r>
          </a:p>
        </p:txBody>
      </p:sp>
    </p:spTree>
    <p:extLst>
      <p:ext uri="{BB962C8B-B14F-4D97-AF65-F5344CB8AC3E}">
        <p14:creationId xmlns:p14="http://schemas.microsoft.com/office/powerpoint/2010/main" val="29934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819">
              <a:srgbClr val="DDE9AF"/>
            </a:gs>
            <a:gs pos="44264">
              <a:srgbClr val="F3F7E2"/>
            </a:gs>
            <a:gs pos="3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493AEB-4383-4B32-8FBD-1789A6415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Urheilijan valmistautuminen kilpailuun taidon hyödyntämisen näkökulmasta?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977EAC6-6302-4013-BD28-0BF470FAB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Hannu Manninen öljymäki</a:t>
            </a:r>
          </a:p>
          <a:p>
            <a:r>
              <a:rPr lang="fi-FI" dirty="0"/>
              <a:t>Albert </a:t>
            </a:r>
            <a:r>
              <a:rPr lang="fi-FI" dirty="0" err="1"/>
              <a:t>Celades</a:t>
            </a:r>
            <a:r>
              <a:rPr lang="fi-FI" dirty="0"/>
              <a:t> kentän huono kunto</a:t>
            </a:r>
          </a:p>
          <a:p>
            <a:r>
              <a:rPr lang="fi-FI" dirty="0"/>
              <a:t>Kaisa Mäkäräinen vaikea tuuli</a:t>
            </a:r>
          </a:p>
          <a:p>
            <a:r>
              <a:rPr lang="fi-FI" dirty="0"/>
              <a:t>”Tulee helposti yliajateltua ja silloin ajamisesta tulee vähemmän luonnollista” Valtteri </a:t>
            </a:r>
            <a:r>
              <a:rPr lang="fi-FI" dirty="0" err="1"/>
              <a:t>Bottas</a:t>
            </a:r>
            <a:r>
              <a:rPr lang="fi-FI" dirty="0"/>
              <a:t> 2017 kauden suoritustason notkahduksestaan</a:t>
            </a:r>
          </a:p>
          <a:p>
            <a:r>
              <a:rPr lang="fi-FI" dirty="0"/>
              <a:t>Urheilijan joutuessa paineistettuun tilanteeseen suorituksen aikana intensiivisesti harjoiteltu automatisoitu taito voi siirtyä tiedostamattomasta säätelystä tietoiselle puolelle.</a:t>
            </a:r>
          </a:p>
        </p:txBody>
      </p:sp>
    </p:spTree>
    <p:extLst>
      <p:ext uri="{BB962C8B-B14F-4D97-AF65-F5344CB8AC3E}">
        <p14:creationId xmlns:p14="http://schemas.microsoft.com/office/powerpoint/2010/main" val="226204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819">
              <a:srgbClr val="DDE9AF"/>
            </a:gs>
            <a:gs pos="44264">
              <a:srgbClr val="F3F7E2"/>
            </a:gs>
            <a:gs pos="3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Lähteet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dirty="0"/>
              <a:t>Taitoharjoittelun tunnuspiirteet, Sami </a:t>
            </a:r>
            <a:r>
              <a:rPr lang="fi-FI" dirty="0" err="1"/>
              <a:t>Kalaja</a:t>
            </a:r>
            <a:r>
              <a:rPr lang="fi-FI" dirty="0"/>
              <a:t> 2011, </a:t>
            </a:r>
            <a:r>
              <a:rPr lang="fi-FI" dirty="0">
                <a:hlinkClick r:id="rId2"/>
              </a:rPr>
              <a:t>http://slideplayer.fi/slide/5592663/</a:t>
            </a:r>
            <a:endParaRPr lang="fi-FI" dirty="0"/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Liikuntataitojen oppimisen ja opettamisen uudet suunnat, Sami </a:t>
            </a:r>
            <a:r>
              <a:rPr lang="fi-FI" dirty="0" err="1"/>
              <a:t>Kalaja</a:t>
            </a:r>
            <a:r>
              <a:rPr lang="fi-FI" dirty="0"/>
              <a:t> 2016, </a:t>
            </a:r>
            <a:r>
              <a:rPr lang="fi-FI" dirty="0">
                <a:hlinkClick r:id="rId3"/>
              </a:rPr>
              <a:t>http://www.lts.fi/sites/default/files/page_attachment/lt2-3_16_40-44_lowres.pdf</a:t>
            </a:r>
            <a:endParaRPr lang="fi-FI" dirty="0"/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Taidon oppiminen rakentuu havainnon, toiminnan ja ympäristön vuorovaikutukselle, Timo Jaakkola 2016, </a:t>
            </a:r>
            <a:r>
              <a:rPr lang="fi-FI" dirty="0">
                <a:hlinkClick r:id="rId4"/>
              </a:rPr>
              <a:t>https://www.jyu.fi/sport/opiskelijavalinta/lbi_lpe_lyt_2017_kirjalliseen-kokeen-aineisto/jaakkola</a:t>
            </a:r>
            <a:endParaRPr lang="fi-FI" dirty="0"/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Minähän osaan! Harjoituksia karkea- ja havaintomotoristen taitojen oppimisen tueksi leikki-ikäiselle. </a:t>
            </a:r>
            <a:r>
              <a:rPr lang="fi-FI" dirty="0">
                <a:hlinkClick r:id="rId5"/>
              </a:rPr>
              <a:t>https://www.theseus.fi/bitstream/handle/10024/41546/Minahanosaan.pdf?sequence=1</a:t>
            </a:r>
            <a:endParaRPr lang="fi-FI" dirty="0"/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Fyysiset ominaisuudet ja motoriset taidot urheilevilla 10-12-vuotiailla tytöillä, Iivari Poijärvi &amp; Sami Sievänen, Pro-gradu –tutkielma 2017, </a:t>
            </a:r>
            <a:r>
              <a:rPr lang="fi-FI" dirty="0">
                <a:hlinkClick r:id="rId5"/>
              </a:rPr>
              <a:t>https://www.theseus.fi/bitstream/handle/10024/41546/Minahanosaan.pdf?sequence=1</a:t>
            </a:r>
            <a:endParaRPr lang="fi-FI" dirty="0"/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Taitoharjoitteluopas, Liikkeitä  yhdistely- ja rytmikyvyn kehittämiseen, Emilia Laukka &amp; Mikko Korjonen 2014, </a:t>
            </a:r>
            <a:r>
              <a:rPr lang="fi-FI" dirty="0">
                <a:hlinkClick r:id="rId6"/>
              </a:rPr>
              <a:t>https://www.theseus.fi/bitstream/handle/10024/86058/Taitoharjoitteluopas.pdf?sequence=1</a:t>
            </a:r>
            <a:endParaRPr lang="fi-FI" dirty="0"/>
          </a:p>
          <a:p>
            <a:pPr marL="457200" indent="-457200">
              <a:buFont typeface="+mj-lt"/>
              <a:buAutoNum type="arabicPeriod"/>
            </a:pPr>
            <a:r>
              <a:rPr lang="fi-FI" dirty="0">
                <a:hlinkClick r:id="rId7"/>
              </a:rPr>
              <a:t>http://www.valmennustaito.info/taito/teoriaosuus/#oppiminen</a:t>
            </a:r>
            <a:endParaRPr lang="fi-FI" dirty="0"/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Liikunnalliset perustaidot, Sami </a:t>
            </a:r>
            <a:r>
              <a:rPr lang="fi-FI" dirty="0" err="1"/>
              <a:t>Kalaja</a:t>
            </a:r>
            <a:r>
              <a:rPr lang="fi-FI" dirty="0"/>
              <a:t> &amp; Arja </a:t>
            </a:r>
            <a:r>
              <a:rPr lang="fi-FI" dirty="0" err="1"/>
              <a:t>Sääkslahti</a:t>
            </a:r>
            <a:r>
              <a:rPr lang="fi-FI" dirty="0"/>
              <a:t> 2009, </a:t>
            </a:r>
            <a:r>
              <a:rPr lang="fi-FI" dirty="0">
                <a:hlinkClick r:id="rId8"/>
              </a:rPr>
              <a:t>http://www.kll.fi/filebank/62-liikunnalliset_perustaidot_netti.pdf</a:t>
            </a:r>
            <a:endParaRPr lang="fi-FI" dirty="0"/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Ota koppi! Opas lapsen pallonkäsittelytaitojen kehittymisestä, heittäminen ja kiinniottaminen, Mari Pietilä &amp; Veera Posti ja Sonja Toivola 2014, </a:t>
            </a:r>
            <a:r>
              <a:rPr lang="fi-FI" dirty="0">
                <a:hlinkClick r:id="rId9"/>
              </a:rPr>
              <a:t>http://www.theseus.fi/bitstream/handle/10024/72275/Posti_Veera+-+Toivola_Sonja+-+Pietila_Mari.pdf;jsessionid=796355F4CA7BE0360F804E77F265830B?sequence=1</a:t>
            </a:r>
            <a:endParaRPr lang="fi-FI" dirty="0"/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Motorinen oppiminen 55-78-vuotiailla, Jarno </a:t>
            </a:r>
            <a:r>
              <a:rPr lang="fi-FI" dirty="0" err="1"/>
              <a:t>Purtsi</a:t>
            </a:r>
            <a:r>
              <a:rPr lang="fi-FI" dirty="0"/>
              <a:t> 2006, Pro gradu –tutkielma, </a:t>
            </a:r>
            <a:r>
              <a:rPr lang="fi-FI" dirty="0">
                <a:hlinkClick r:id="rId10"/>
              </a:rPr>
              <a:t>https://jyx.jyu.fi/dspace/bitstream/handle/123456789/9349/URN_NBN_fi_jyu-2006203.pdf?sequence=1</a:t>
            </a:r>
            <a:endParaRPr lang="fi-FI" dirty="0"/>
          </a:p>
          <a:p>
            <a:pPr marL="457200" indent="-457200">
              <a:buFont typeface="+mj-lt"/>
              <a:buAutoNum type="arabicPeriod"/>
            </a:pPr>
            <a:r>
              <a:rPr lang="fi-FI" dirty="0">
                <a:hlinkClick r:id="rId11"/>
              </a:rPr>
              <a:t>http://www.innostunliikkumaan.fi/tiedosta/motoriikan-haasteet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866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819">
              <a:srgbClr val="DDE9AF"/>
            </a:gs>
            <a:gs pos="44264">
              <a:srgbClr val="F3F7E2"/>
            </a:gs>
            <a:gs pos="3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Lähteet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dirty="0"/>
              <a:t>Perustaitojen ydinkohtainen opettaminen, </a:t>
            </a:r>
            <a:r>
              <a:rPr lang="fi-FI" dirty="0">
                <a:hlinkClick r:id="rId2"/>
              </a:rPr>
              <a:t>https://peda.net/hankkeet/susicampus/kp/tok/tok:file/download/243168f85335f8dc4b205ffc990eb09a0e875f1b/Perustaitojen%20ydinkohtainen%20opettaminen.pdf</a:t>
            </a:r>
            <a:endParaRPr lang="fi-FI" dirty="0"/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Taidon oppimisesta ja opettamisesta Osa 1, Sami </a:t>
            </a:r>
            <a:r>
              <a:rPr lang="fi-FI" dirty="0" err="1"/>
              <a:t>Kalaja</a:t>
            </a:r>
            <a:r>
              <a:rPr lang="fi-FI" dirty="0"/>
              <a:t>, </a:t>
            </a:r>
            <a:r>
              <a:rPr lang="fi-FI" dirty="0">
                <a:hlinkClick r:id="rId3"/>
              </a:rPr>
              <a:t>http://www.innosport.fi/promo/Taidon_oppiminen_ja_opettaminen-Sami_Kalaja_1osa.pdf</a:t>
            </a:r>
            <a:endParaRPr lang="fi-FI" dirty="0"/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Taidon oppimisesta ja opettamisesta Osa 2, Sami </a:t>
            </a:r>
            <a:r>
              <a:rPr lang="fi-FI" dirty="0" err="1"/>
              <a:t>Kalaja</a:t>
            </a:r>
            <a:r>
              <a:rPr lang="fi-FI" dirty="0"/>
              <a:t>, </a:t>
            </a:r>
            <a:r>
              <a:rPr lang="fi-FI" dirty="0">
                <a:hlinkClick r:id="rId4"/>
              </a:rPr>
              <a:t>http://www.innosport.fi/promo/Taidon_oppiminen_ja_opettaminen-Sami_Kalaja_2osa.pdf</a:t>
            </a:r>
            <a:endParaRPr lang="fi-FI" dirty="0"/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Liikuntataitojen oppiminen ja taidon testaaminen, Timo Jaakkola 2016, </a:t>
            </a:r>
            <a:r>
              <a:rPr lang="fi-FI" dirty="0">
                <a:hlinkClick r:id="rId5"/>
              </a:rPr>
              <a:t>http://www.lts.fi/sites/default/files/page_attachment/ktp16_timo_jaakkola_-_liikuntataitojen_oppiminen_ja_taidon_testaaminen.pdf</a:t>
            </a:r>
            <a:endParaRPr lang="fi-FI" dirty="0"/>
          </a:p>
          <a:p>
            <a:pPr marL="457200" indent="-457200">
              <a:buFont typeface="+mj-lt"/>
              <a:buAutoNum type="arabicPeriod"/>
            </a:pPr>
            <a:r>
              <a:rPr lang="fi-FI" dirty="0" err="1"/>
              <a:t>Test</a:t>
            </a:r>
            <a:r>
              <a:rPr lang="fi-FI" dirty="0"/>
              <a:t> of </a:t>
            </a:r>
            <a:r>
              <a:rPr lang="fi-FI" dirty="0" err="1"/>
              <a:t>gross</a:t>
            </a:r>
            <a:r>
              <a:rPr lang="fi-FI" dirty="0"/>
              <a:t> </a:t>
            </a:r>
            <a:r>
              <a:rPr lang="fi-FI" dirty="0" err="1"/>
              <a:t>motor</a:t>
            </a:r>
            <a:r>
              <a:rPr lang="fi-FI" dirty="0"/>
              <a:t> </a:t>
            </a:r>
            <a:r>
              <a:rPr lang="fi-FI" dirty="0" err="1"/>
              <a:t>development</a:t>
            </a:r>
            <a:r>
              <a:rPr lang="fi-FI" dirty="0"/>
              <a:t>, </a:t>
            </a:r>
            <a:r>
              <a:rPr lang="fi-FI" dirty="0">
                <a:hlinkClick r:id="rId6"/>
              </a:rPr>
              <a:t>http://33202576.weebly.com/uploads/1/4/6/8/14680198/tgmd-2-2.pdf</a:t>
            </a:r>
            <a:endParaRPr lang="fi-FI" dirty="0"/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Taitojen oppiminen, Timo Jaakkola, </a:t>
            </a:r>
            <a:r>
              <a:rPr lang="fi-FI" dirty="0">
                <a:hlinkClick r:id="rId7"/>
              </a:rPr>
              <a:t>https://www.jyu.fi/sport/laitokset/liikunta/taydennyskoulutus/verkosto/taidonoppiminen</a:t>
            </a:r>
            <a:endParaRPr lang="fi-FI" dirty="0"/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Havaintomotoriikan hyödyntäminen koripalloa käyttäen, </a:t>
            </a:r>
            <a:r>
              <a:rPr lang="fi-FI" dirty="0">
                <a:hlinkClick r:id="rId8"/>
              </a:rPr>
              <a:t>https://peda.net/hankkeet/susicampus/opettajille/hjpkkh/hjpkkh3:file/download/cc356d08ffe52b7305bb054e74e9d74a16fd2f8c/Havaintomotoriikan%20harjoittelu%20-%20koripalloa%20hy%C3%B6dynt%C3%A4en.pdf</a:t>
            </a:r>
            <a:endParaRPr lang="fi-FI" dirty="0"/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Seitsemäsluokkalaisten oppilaiden motoriset taidot eräässä Jyväskyläläisessä peruskoulussa, Ari Jutila &amp; Petri Virtanen 2008, Pro gradu –tutkielma, </a:t>
            </a:r>
            <a:r>
              <a:rPr lang="fi-FI" dirty="0">
                <a:hlinkClick r:id="rId9"/>
              </a:rPr>
              <a:t>https://jyx.jyu.fi/dspace/bitstream/handle/123456789/18437/URN_NBN_fi_jyu-200804041318.pdf?sequence=1</a:t>
            </a:r>
            <a:endParaRPr lang="fi-FI" dirty="0"/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Koetun fyysisen pätevyyden ja mitatun kunnon yhteydet 10-13-vuotiailla heikkokuntoisilla lapsilla, Samuel Malk &amp; Juha Haapamäki ja Peter Högbäck 2006, </a:t>
            </a:r>
            <a:r>
              <a:rPr lang="fi-FI" dirty="0">
                <a:hlinkClick r:id="rId10"/>
              </a:rPr>
              <a:t>https://www.theseus.fi/bitstream/handle/10024/11396/2008-04-07-01.pdf?sequence=1</a:t>
            </a:r>
            <a:endParaRPr lang="fi-FI" dirty="0"/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Hymyä ja hyvinvointia hakemassa-Aikuisten vapaa-aika- ja yrityspalvelutuotteisiin osallistuvien liikuntamotiivit ja liikuntaharrastuneisuus, Samuel Malk &amp; Raimo Taponen 2009, Pro gradu –tutkielma, </a:t>
            </a:r>
            <a:r>
              <a:rPr lang="fi-FI" dirty="0">
                <a:hlinkClick r:id="rId11"/>
              </a:rPr>
              <a:t>https://jyx.jyu.fi/dspace/handle/123456789/22342</a:t>
            </a:r>
            <a:endParaRPr lang="fi-FI" dirty="0"/>
          </a:p>
          <a:p>
            <a:pPr marL="457200" indent="-457200">
              <a:buFont typeface="+mj-lt"/>
              <a:buAutoNum type="arabicPeriod"/>
            </a:pPr>
            <a:r>
              <a:rPr lang="fi-FI" dirty="0">
                <a:hlinkClick r:id="rId12"/>
              </a:rPr>
              <a:t>https://yle.fi/uutiset/3-8021860</a:t>
            </a:r>
            <a:r>
              <a:rPr lang="fi-FI" dirty="0"/>
              <a:t> </a:t>
            </a:r>
          </a:p>
          <a:p>
            <a:pPr marL="0" indent="0">
              <a:buNone/>
            </a:pPr>
            <a:endParaRPr lang="fi-FI" dirty="0"/>
          </a:p>
          <a:p>
            <a:pPr marL="457200" indent="-457200">
              <a:buFont typeface="+mj-lt"/>
              <a:buAutoNum type="arabicPeriod"/>
            </a:pPr>
            <a:endParaRPr lang="fi-FI" dirty="0"/>
          </a:p>
          <a:p>
            <a:pPr marL="457200" indent="-457200">
              <a:buFont typeface="+mj-lt"/>
              <a:buAutoNum type="arabicPeriod"/>
            </a:pPr>
            <a:endParaRPr lang="fi-FI" dirty="0"/>
          </a:p>
          <a:p>
            <a:pPr marL="457200" indent="-457200">
              <a:buFont typeface="+mj-lt"/>
              <a:buAutoNum type="arabicPeriod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644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819">
              <a:srgbClr val="DDE9AF"/>
            </a:gs>
            <a:gs pos="44264">
              <a:srgbClr val="F3F7E2"/>
            </a:gs>
            <a:gs pos="3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Lähteet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dirty="0"/>
              <a:t>Motoristen perustaitojen ja fyysisen aktiivisuuden kehittyminen yläkoulun aikana, Mika Kinnunen &amp; Eero </a:t>
            </a:r>
            <a:r>
              <a:rPr lang="fi-FI" dirty="0" err="1"/>
              <a:t>Rahomäki</a:t>
            </a:r>
            <a:r>
              <a:rPr lang="fi-FI" dirty="0"/>
              <a:t> 2011, Pro gradu –tutkielma, </a:t>
            </a:r>
            <a:r>
              <a:rPr lang="fi-FI" dirty="0">
                <a:hlinkClick r:id="rId2"/>
              </a:rPr>
              <a:t>https://jyx.jyu.fi/dspace/bitstream/handle/123456789/37029/URN:NBN:fi:jyu-2011120111753.pdf?sequence=1</a:t>
            </a:r>
            <a:endParaRPr lang="fi-FI" dirty="0"/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Motoristen taitojen oppiminen ja opettaminen, Pekka Hämäläinen 2013, </a:t>
            </a:r>
            <a:r>
              <a:rPr lang="fi-FI" dirty="0">
                <a:hlinkClick r:id="rId3"/>
              </a:rPr>
              <a:t>http://docplayer.fi/7363100-Motoristen-taitojen-oppiminen-ja-opettaminen.html</a:t>
            </a:r>
            <a:endParaRPr lang="fi-FI" dirty="0"/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Asento hallinnassa? Testejä suunnistajan asennonhallinnan arviointiin, Susanna </a:t>
            </a:r>
            <a:r>
              <a:rPr lang="fi-FI" dirty="0" err="1"/>
              <a:t>Luontola</a:t>
            </a:r>
            <a:r>
              <a:rPr lang="fi-FI" dirty="0"/>
              <a:t> 2011, </a:t>
            </a:r>
            <a:r>
              <a:rPr lang="fi-FI" dirty="0">
                <a:hlinkClick r:id="rId4"/>
              </a:rPr>
              <a:t>http://docplayer.fi/2465700-Susanna-luontola-asento-hallinnassa-testeja-suunnistajan-asennon-hallinnan-arviointiin.html</a:t>
            </a:r>
            <a:endParaRPr lang="fi-FI" dirty="0"/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Pesäpallon yliolanheiton tehokkuus ja oppiminen tarkkaavaisuuden suuntaamisen näkökulmasta, Juho Määttälä 2012, Pro gradu –tutkielma, </a:t>
            </a:r>
            <a:r>
              <a:rPr lang="fi-FI" dirty="0">
                <a:hlinkClick r:id="rId5"/>
              </a:rPr>
              <a:t>https://jyx.jyu.fi/dspace/bitstream/handle/123456789/40498/URN:NBN:fi:jyu-201211303165.pdf?sequence=1</a:t>
            </a:r>
            <a:endParaRPr lang="fi-FI" dirty="0"/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Ikää tulee-pystynkö, kykenenkö? Aikuisten liikehallinnan testaamisella tukea harjoitteluun, Marjo Rinne 2016, </a:t>
            </a:r>
            <a:r>
              <a:rPr lang="fi-FI" dirty="0">
                <a:hlinkClick r:id="rId6"/>
              </a:rPr>
              <a:t>http://www.lts.fi/sites/default/files/page_attachment/ktp16_marjo_rinne_-_aikuisten_liikehallinnan_testaamisella_tukea_harjoitteluun.pdf</a:t>
            </a:r>
            <a:endParaRPr lang="fi-FI" dirty="0"/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Käytä kehoasi, aktivoi aivojasi-haasteena liikkeiden hallinnan harjoittaminen, Marjo Rinne 2011, </a:t>
            </a:r>
            <a:r>
              <a:rPr lang="fi-FI" dirty="0">
                <a:hlinkClick r:id="rId7"/>
              </a:rPr>
              <a:t>http://www.sotergo.fi/files/78/Marjo.Rinne_09062011.pdf</a:t>
            </a:r>
            <a:endParaRPr lang="fi-FI" dirty="0"/>
          </a:p>
          <a:p>
            <a:pPr marL="457200" indent="-457200">
              <a:buFont typeface="+mj-lt"/>
              <a:buAutoNum type="arabicPeriod"/>
            </a:pPr>
            <a:r>
              <a:rPr lang="fi-FI" dirty="0">
                <a:hlinkClick r:id="rId8"/>
              </a:rPr>
              <a:t>http://www.edu.fi/ops2016_tukimateriaalit/liikunnan_tavoitteisiin_liittyvat_keskeiset_sisaltoalueet</a:t>
            </a:r>
            <a:endParaRPr lang="fi-FI" dirty="0"/>
          </a:p>
          <a:p>
            <a:pPr marL="457200" indent="-457200">
              <a:buFont typeface="+mj-lt"/>
              <a:buAutoNum type="arabicPeriod"/>
            </a:pPr>
            <a:r>
              <a:rPr lang="fi-FI" dirty="0">
                <a:hlinkClick r:id="rId9"/>
              </a:rPr>
              <a:t>https://www.tiede.fi/artikkeli/jutut/artikkelit/leikki_treenaa_lapsen_urheilun_huipulle</a:t>
            </a:r>
            <a:endParaRPr lang="fi-FI" dirty="0"/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Taitoseminaari Lohja Kisakallio 15-17.11.2017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>
                <a:hlinkClick r:id="rId10"/>
              </a:rPr>
              <a:t>http://slideplayer.com/slide/2356575/</a:t>
            </a:r>
            <a:endParaRPr lang="fi-FI" dirty="0"/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Liikuntataitojen oppiminen ja taitoharjoittelu, Timo Jaakkola, 2010.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https://neuvokasperhe.fi/liikunta/lapsen-motoristen-taitojen-vahvistaminen</a:t>
            </a:r>
          </a:p>
          <a:p>
            <a:pPr marL="457200" indent="-457200">
              <a:buFont typeface="+mj-lt"/>
              <a:buAutoNum type="arabicPeriod"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457200" indent="-457200">
              <a:buFont typeface="+mj-lt"/>
              <a:buAutoNum type="arabicPeriod"/>
            </a:pPr>
            <a:endParaRPr lang="fi-FI" dirty="0"/>
          </a:p>
          <a:p>
            <a:pPr marL="457200" indent="-457200">
              <a:buFont typeface="+mj-lt"/>
              <a:buAutoNum type="arabicPeriod"/>
            </a:pPr>
            <a:endParaRPr lang="fi-FI" dirty="0"/>
          </a:p>
          <a:p>
            <a:pPr marL="457200" indent="-457200">
              <a:buFont typeface="+mj-lt"/>
              <a:buAutoNum type="arabicPeriod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6110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819">
              <a:srgbClr val="DDE9AF"/>
            </a:gs>
            <a:gs pos="44264">
              <a:srgbClr val="F3F7E2"/>
            </a:gs>
            <a:gs pos="3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Lähteet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dirty="0">
                <a:hlinkClick r:id="rId2"/>
              </a:rPr>
              <a:t>http://www.suunnistusliitto.fi/system/wp-content/uploads/2016/01/2013_NuortenUrheilijoidenErikoistuminen_Valmentajalehti1.pdf</a:t>
            </a:r>
            <a:r>
              <a:rPr lang="fi-FI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>
                <a:hlinkClick r:id="rId3"/>
              </a:rPr>
              <a:t>https://www.theseus.fi/bitstream/handle/10024/135171/luukkala_tiia.pdf?sequence=1&amp;isAllowed=y</a:t>
            </a:r>
            <a:endParaRPr lang="fi-FI" dirty="0"/>
          </a:p>
          <a:p>
            <a:pPr marL="457200" indent="-457200">
              <a:buFont typeface="+mj-lt"/>
              <a:buAutoNum type="arabicPeriod"/>
            </a:pPr>
            <a:r>
              <a:rPr lang="fi-FI">
                <a:hlinkClick r:id="rId4"/>
              </a:rPr>
              <a:t>https://moniviestin.jyu.fi/ohjelmat/sport/eki/koe</a:t>
            </a:r>
            <a:endParaRPr lang="fi-FI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457200" indent="-457200">
              <a:buFont typeface="+mj-lt"/>
              <a:buAutoNum type="arabicPeriod"/>
            </a:pPr>
            <a:endParaRPr lang="fi-FI" dirty="0"/>
          </a:p>
          <a:p>
            <a:pPr marL="457200" indent="-457200">
              <a:buFont typeface="+mj-lt"/>
              <a:buAutoNum type="arabicPeriod"/>
            </a:pPr>
            <a:endParaRPr lang="fi-FI" dirty="0"/>
          </a:p>
          <a:p>
            <a:pPr marL="457200" indent="-457200">
              <a:buFont typeface="+mj-lt"/>
              <a:buAutoNum type="arabicPeriod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484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819">
              <a:srgbClr val="DDE9AF"/>
            </a:gs>
            <a:gs pos="44264">
              <a:srgbClr val="F3F7E2"/>
            </a:gs>
            <a:gs pos="3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Taitoharjoittelun ohjelmointi</a:t>
            </a:r>
            <a:br>
              <a:rPr lang="fi-FI" dirty="0"/>
            </a:br>
            <a:r>
              <a:rPr lang="fi-FI" dirty="0"/>
              <a:t>Keskitetty vs. hajautettu harjoittelu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/>
              <a:t>Suorituskyvyn nopea nostaminen onnistuu keskitetyllä harjoittelulla, jossa harjoitellaan paljon lyhyessä ajassa-&gt;tärkeä peli </a:t>
            </a:r>
          </a:p>
          <a:p>
            <a:r>
              <a:rPr lang="fi-FI" dirty="0"/>
              <a:t>Pysyvien oppimistulosten saavuttamiseksi useat toistuvat harjoittelujaksot ovat tehokkaampia</a:t>
            </a:r>
          </a:p>
          <a:p>
            <a:r>
              <a:rPr lang="fi-FI" dirty="0"/>
              <a:t>Taitoharjoittelun organisoinnin kannalta lyhyet taitoharjoitukset usein ovat hyvä ratkaisu-&gt;vähemmän </a:t>
            </a:r>
            <a:r>
              <a:rPr lang="fi-FI" dirty="0" err="1"/>
              <a:t>automatisaatiota</a:t>
            </a:r>
            <a:r>
              <a:rPr lang="fi-FI" dirty="0"/>
              <a:t> harjoituksen sisällä, vähemmän väsymistä ja parempilaatuisia suorituksia-&gt;enemmän tiedollisen kapasiteetin käyttämistä.</a:t>
            </a:r>
          </a:p>
          <a:p>
            <a:r>
              <a:rPr lang="fi-FI" dirty="0"/>
              <a:t>Yksittäisissä harjoituksissa ei montaa taitoharjoitetta peräkkäin</a:t>
            </a:r>
          </a:p>
        </p:txBody>
      </p:sp>
    </p:spTree>
    <p:extLst>
      <p:ext uri="{BB962C8B-B14F-4D97-AF65-F5344CB8AC3E}">
        <p14:creationId xmlns:p14="http://schemas.microsoft.com/office/powerpoint/2010/main" val="302841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819">
              <a:srgbClr val="DDE9AF"/>
            </a:gs>
            <a:gs pos="44264">
              <a:srgbClr val="F3F7E2"/>
            </a:gs>
            <a:gs pos="3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Taitoharjoittelun ohjelmointi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Taitoharjoitusten ollessa intensiivisiä valmentajan on mietittävä kokonaiskuormitusta ja taitoharjoittelun sijoittelua</a:t>
            </a:r>
          </a:p>
          <a:p>
            <a:r>
              <a:rPr lang="fi-FI" dirty="0"/>
              <a:t>Väärin ajoitettu taitoharjoitus haittaa muuta harjoittelua ja päinvastoin</a:t>
            </a:r>
          </a:p>
          <a:p>
            <a:r>
              <a:rPr lang="fi-FI" dirty="0"/>
              <a:t>Oppijan tulisi olla mahdollisimman vastaanottavainen kognitiivisesti ja fyysisesti-&gt;harjoitteet lepopäivien ja kevyempien päivien jälkeen</a:t>
            </a:r>
          </a:p>
        </p:txBody>
      </p:sp>
    </p:spTree>
    <p:extLst>
      <p:ext uri="{BB962C8B-B14F-4D97-AF65-F5344CB8AC3E}">
        <p14:creationId xmlns:p14="http://schemas.microsoft.com/office/powerpoint/2010/main" val="241170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819">
              <a:srgbClr val="DDE9AF"/>
            </a:gs>
            <a:gs pos="44264">
              <a:srgbClr val="F3F7E2"/>
            </a:gs>
            <a:gs pos="3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Harjoittelun määrä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Puhutaan usein 10000 h intensiivisestä harjoittelusta=viitteellistä</a:t>
            </a:r>
          </a:p>
          <a:p>
            <a:r>
              <a:rPr lang="fi-FI" dirty="0"/>
              <a:t>Barcelonan jalkapalloyliopiston mukaan 24000 h huippujalkapalloilijaksi</a:t>
            </a:r>
          </a:p>
          <a:p>
            <a:r>
              <a:rPr lang="fi-FI" dirty="0"/>
              <a:t>Amerikkalaisen jalkapallon huippupelinrakentaja 1.4milj. syöttöä</a:t>
            </a:r>
          </a:p>
          <a:p>
            <a:r>
              <a:rPr lang="fi-FI" dirty="0"/>
              <a:t>Koripallo 500 vaparia päivässä</a:t>
            </a:r>
          </a:p>
          <a:p>
            <a:r>
              <a:rPr lang="fi-FI" dirty="0"/>
              <a:t>Pesäpalloilija 15000 lyöntiä vuodessa</a:t>
            </a:r>
          </a:p>
          <a:p>
            <a:r>
              <a:rPr lang="fi-FI" dirty="0"/>
              <a:t>Huippuvoimistelija 300-310 harjoittelupäivää vuodessa, harjoituksia 850 vuodessa, harjoitustunteja 1500 vuodessa, liikeosien määrä 200000</a:t>
            </a:r>
          </a:p>
        </p:txBody>
      </p:sp>
    </p:spTree>
    <p:extLst>
      <p:ext uri="{BB962C8B-B14F-4D97-AF65-F5344CB8AC3E}">
        <p14:creationId xmlns:p14="http://schemas.microsoft.com/office/powerpoint/2010/main" val="67331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819">
              <a:srgbClr val="DDE9AF"/>
            </a:gs>
            <a:gs pos="44264">
              <a:srgbClr val="F3F7E2"/>
            </a:gs>
            <a:gs pos="3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/>
              <a:t>Taitojen oppimiseen vaikuttavia asioita </a:t>
            </a:r>
            <a:r>
              <a:rPr lang="fi-FI" dirty="0"/>
              <a:t>Muisti taitojen oppimisessa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/>
              <a:t>Liikuntataitojen muistamisen erityispiirre on se, että liikuntataitojen muisti sijaitsee aivojen tiedostamattomalla alueella-&gt;osaamista ei välttämättä tiedosteta.</a:t>
            </a:r>
          </a:p>
          <a:p>
            <a:r>
              <a:rPr lang="fi-FI" dirty="0"/>
              <a:t>Sensorinen muisti 1-2 sekuntia (valmentajan viimeiset sanat)</a:t>
            </a:r>
          </a:p>
          <a:p>
            <a:r>
              <a:rPr lang="fi-FI" dirty="0"/>
              <a:t>Työmuisti 1-60 sekuntia (5-9 tietoyksikköä), kineettinen muisti 1-30 sekuntia (suoritus)</a:t>
            </a:r>
          </a:p>
          <a:p>
            <a:r>
              <a:rPr lang="fi-FI" dirty="0"/>
              <a:t>Säilömuisti rajaton</a:t>
            </a:r>
          </a:p>
          <a:p>
            <a:r>
              <a:rPr lang="fi-FI" dirty="0"/>
              <a:t>Taitoja harjoiteltava ympäristöissä ja tilanteissa joissa taitoja tarvitaan-&gt;muistista haku.</a:t>
            </a:r>
          </a:p>
          <a:p>
            <a:r>
              <a:rPr lang="fi-FI" dirty="0"/>
              <a:t>Säilyvyys välittömässä muistissa paranee, jos oppija toistaa ohjeet tai selostaa sanallisesti näytön.</a:t>
            </a:r>
          </a:p>
          <a:p>
            <a:r>
              <a:rPr lang="fi-FI" dirty="0"/>
              <a:t>Vaikeampia avainsanoja, vaihtelevia ympäristöjä, apuopettajia, liikeytimen ympärille keskittyvä harjoittelu, luokittelu (tanssin askeleet), lyhyet ja vähäiset ohjeet-&gt;pitkäkestoisen muistiin</a:t>
            </a:r>
          </a:p>
          <a:p>
            <a:endParaRPr lang="fi-FI" dirty="0"/>
          </a:p>
          <a:p>
            <a:pPr marL="457200" indent="-457200">
              <a:buFont typeface="+mj-lt"/>
              <a:buAutoNum type="arabicPeriod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897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819">
              <a:srgbClr val="DDE9AF"/>
            </a:gs>
            <a:gs pos="44264">
              <a:srgbClr val="F3F7E2"/>
            </a:gs>
            <a:gs pos="3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/>
              <a:t>Taitojen oppimiseen vaikuttavia asioita</a:t>
            </a:r>
            <a:br>
              <a:rPr lang="fi-FI" dirty="0"/>
            </a:br>
            <a:r>
              <a:rPr lang="fi-FI" dirty="0"/>
              <a:t>Mielikuvat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/>
              <a:t>Mielikuvat liikkeistä ovat suorituksen toteuttamisen ja säätelyn keskiössä</a:t>
            </a:r>
          </a:p>
          <a:p>
            <a:r>
              <a:rPr lang="fi-FI" dirty="0"/>
              <a:t>Aivojen motorinen ohjelma=hermoverkko</a:t>
            </a:r>
          </a:p>
          <a:p>
            <a:r>
              <a:rPr lang="fi-FI" dirty="0"/>
              <a:t>Lihaksille lähtevät käskyt vastaavat taitotasoa ja mielikuvaa suorituksesta</a:t>
            </a:r>
          </a:p>
          <a:p>
            <a:r>
              <a:rPr lang="fi-FI" dirty="0"/>
              <a:t>Kehosta tulevia viestejä verrataan mielikuvaan-&gt;aistitieto poikkeaa mielikuvista-&gt;muutetaan mielikuvaa ja tehostetaan suoritusta</a:t>
            </a:r>
          </a:p>
          <a:p>
            <a:r>
              <a:rPr lang="fi-FI" dirty="0"/>
              <a:t>Palauteluuppi=sensorisen tiedon palautuminen keskushermostoon-&gt;1. lihaksen ja niiden pituus 2. jänteet ja nivelet 3. havainnot ja aistit (erityisesti näköaisti)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789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819">
              <a:srgbClr val="DDE9AF"/>
            </a:gs>
            <a:gs pos="44264">
              <a:srgbClr val="F3F7E2"/>
            </a:gs>
            <a:gs pos="3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/>
              <a:t>Taitojen oppimiseen vaikuttavia asioita</a:t>
            </a:r>
            <a:br>
              <a:rPr lang="fi-FI" dirty="0"/>
            </a:br>
            <a:r>
              <a:rPr lang="fi-FI" dirty="0"/>
              <a:t>Mielikuvat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Mielikuvien käyttäminen luo tehtävään konkreettisuutta ja mielekkyyttä</a:t>
            </a:r>
          </a:p>
          <a:p>
            <a:r>
              <a:rPr lang="fi-FI" dirty="0"/>
              <a:t>Mielikuvien luonti oppimisympäristöjä muokkaamalla, ohjaajan </a:t>
            </a:r>
            <a:r>
              <a:rPr lang="fi-FI" dirty="0" err="1"/>
              <a:t>instruktioiden</a:t>
            </a:r>
            <a:r>
              <a:rPr lang="fi-FI" dirty="0"/>
              <a:t> ja palautteen kautta.</a:t>
            </a:r>
          </a:p>
          <a:p>
            <a:r>
              <a:rPr lang="fi-FI" dirty="0"/>
              <a:t>Oppimisympäristön muokkaus esim. este tai kuminauha pituushypyn ponnistuskohdan eteen&gt;pystympi ponnistusasento ja vapaan jalan aktiivisempi käyttö.</a:t>
            </a:r>
          </a:p>
          <a:p>
            <a:r>
              <a:rPr lang="fi-FI" dirty="0"/>
              <a:t>Avainsanoja kuten ”pusu hauikseen” tai ”pehmeästi kuin kananmunan kiinniotto”.</a:t>
            </a:r>
          </a:p>
        </p:txBody>
      </p:sp>
    </p:spTree>
    <p:extLst>
      <p:ext uri="{BB962C8B-B14F-4D97-AF65-F5344CB8AC3E}">
        <p14:creationId xmlns:p14="http://schemas.microsoft.com/office/powerpoint/2010/main" val="174081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aninen">
  <a:themeElements>
    <a:clrScheme name="Orgaaninen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aninen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anine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-teema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14183</TotalTime>
  <Words>2390</Words>
  <Application>Microsoft Office PowerPoint</Application>
  <PresentationFormat>Mukautettu</PresentationFormat>
  <Paragraphs>211</Paragraphs>
  <Slides>34</Slides>
  <Notes>0</Notes>
  <HiddenSlides>0</HiddenSlides>
  <MMClips>5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34</vt:i4>
      </vt:variant>
    </vt:vector>
  </HeadingPairs>
  <TitlesOfParts>
    <vt:vector size="38" baseType="lpstr">
      <vt:lpstr>Arial</vt:lpstr>
      <vt:lpstr>Corbel</vt:lpstr>
      <vt:lpstr>Garamond</vt:lpstr>
      <vt:lpstr>Orgaaninen</vt:lpstr>
      <vt:lpstr>Lajitaitojen ohjaaminen ja oppimista edistävän ympäristön luominen</vt:lpstr>
      <vt:lpstr>Lajitaidon testaaminen</vt:lpstr>
      <vt:lpstr>Lajitaitojen testaaminen</vt:lpstr>
      <vt:lpstr>Taitoharjoittelun ohjelmointi Keskitetty vs. hajautettu harjoittelu</vt:lpstr>
      <vt:lpstr>Taitoharjoittelun ohjelmointi</vt:lpstr>
      <vt:lpstr>Harjoittelun määrä</vt:lpstr>
      <vt:lpstr>Taitojen oppimiseen vaikuttavia asioita Muisti taitojen oppimisessa</vt:lpstr>
      <vt:lpstr>Taitojen oppimiseen vaikuttavia asioita Mielikuvat</vt:lpstr>
      <vt:lpstr>Taitojen oppimiseen vaikuttavia asioita Mielikuvat</vt:lpstr>
      <vt:lpstr>Mielikuvaharjoittelu (valmistautuminen)</vt:lpstr>
      <vt:lpstr>Mielikuvaharjoittelu (epäonnistumisten käsittely)</vt:lpstr>
      <vt:lpstr>Taitojen oppimiseen vaikuttavia asioita Motivaatio</vt:lpstr>
      <vt:lpstr>Taitojen oppimiseen vaikuttavia asioita Motivaatio</vt:lpstr>
      <vt:lpstr>Autonomian lisääminen (keskustelu)</vt:lpstr>
      <vt:lpstr>Tehtäväorientaatio harjoituksissa</vt:lpstr>
      <vt:lpstr>Tehtäväorientaatio urheilija</vt:lpstr>
      <vt:lpstr>Miten valmentaja myy tarpeen?</vt:lpstr>
      <vt:lpstr>Taitojen oppimiseen vaikuttavia asioita Vireystila</vt:lpstr>
      <vt:lpstr>Havaintomotoriset taidot</vt:lpstr>
      <vt:lpstr>Havaintomotoriset taidot</vt:lpstr>
      <vt:lpstr>Havaintomotoriset taidot</vt:lpstr>
      <vt:lpstr>Havaintomotoriset taidot</vt:lpstr>
      <vt:lpstr>Huippu-urheilijan kyky havainnoida</vt:lpstr>
      <vt:lpstr>Huippu-urheilijan kyky havainnoida</vt:lpstr>
      <vt:lpstr>Havainnointi (1.16-1.21)</vt:lpstr>
      <vt:lpstr>Ympäristön luominen</vt:lpstr>
      <vt:lpstr>Ympäristön luominen</vt:lpstr>
      <vt:lpstr>Taitavuuden kehittämistapoja</vt:lpstr>
      <vt:lpstr>Erikoistuminen</vt:lpstr>
      <vt:lpstr>Urheilijan valmistautuminen kilpailuun taidon hyödyntämisen näkökulmasta?</vt:lpstr>
      <vt:lpstr>Lähteet</vt:lpstr>
      <vt:lpstr>Lähteet</vt:lpstr>
      <vt:lpstr>Lähteet</vt:lpstr>
      <vt:lpstr>Lähteet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Liikuntataitojen ohjaaminen</dc:title>
  <dc:creator>Samuel Malk</dc:creator>
  <cp:lastModifiedBy>Samuel Malk</cp:lastModifiedBy>
  <cp:revision>388</cp:revision>
  <dcterms:created xsi:type="dcterms:W3CDTF">2017-10-26T09:49:19Z</dcterms:created>
  <dcterms:modified xsi:type="dcterms:W3CDTF">2018-02-22T19:53:10Z</dcterms:modified>
</cp:coreProperties>
</file>