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0" r:id="rId7"/>
    <p:sldId id="261" r:id="rId8"/>
    <p:sldId id="270" r:id="rId9"/>
    <p:sldId id="271" r:id="rId10"/>
    <p:sldId id="272" r:id="rId11"/>
    <p:sldId id="273" r:id="rId12"/>
    <p:sldId id="274" r:id="rId13"/>
    <p:sldId id="285" r:id="rId14"/>
    <p:sldId id="276" r:id="rId15"/>
    <p:sldId id="284" r:id="rId16"/>
    <p:sldId id="275" r:id="rId17"/>
    <p:sldId id="282" r:id="rId18"/>
    <p:sldId id="277" r:id="rId19"/>
    <p:sldId id="278" r:id="rId20"/>
    <p:sldId id="279" r:id="rId21"/>
    <p:sldId id="280" r:id="rId22"/>
    <p:sldId id="286" r:id="rId23"/>
    <p:sldId id="265" r:id="rId24"/>
    <p:sldId id="266" r:id="rId25"/>
    <p:sldId id="283" r:id="rId26"/>
    <p:sldId id="267" r:id="rId27"/>
    <p:sldId id="287" r:id="rId28"/>
    <p:sldId id="268" r:id="rId29"/>
    <p:sldId id="269"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115" d="100"/>
          <a:sy n="115" d="100"/>
        </p:scale>
        <p:origin x="3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dirty="0"/>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dirty="0"/>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i-FI" smtClean="0"/>
              <a:t>Muokkaa perustyyl. napsautt.</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dirty="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913795" y="2912232"/>
            <a:ext cx="5107208" cy="287896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172200" y="2912232"/>
            <a:ext cx="5095357" cy="287896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i-FI" smtClean="0"/>
              <a:t>Muokkaa perustyyl. napsautt.</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11/3/2017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port.mbnet.fi/js/ukktest.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lekiyu.net/home/files/Cooper-taulukko.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painoindeksi.org/omena-paaryna-indeks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Mittaukset ja testaaminen</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20705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fi-FI" altLang="fi-FI"/>
              <a:t>Ihopoimumittaus</a:t>
            </a:r>
          </a:p>
        </p:txBody>
      </p:sp>
      <p:sp>
        <p:nvSpPr>
          <p:cNvPr id="13315" name="Rectangle 3"/>
          <p:cNvSpPr>
            <a:spLocks noGrp="1" noRot="1" noChangeArrowheads="1"/>
          </p:cNvSpPr>
          <p:nvPr>
            <p:ph type="body" idx="1"/>
          </p:nvPr>
        </p:nvSpPr>
        <p:spPr/>
        <p:txBody>
          <a:bodyPr>
            <a:normAutofit lnSpcReduction="10000"/>
          </a:bodyPr>
          <a:lstStyle/>
          <a:p>
            <a:pPr>
              <a:lnSpc>
                <a:spcPct val="90000"/>
              </a:lnSpc>
            </a:pPr>
            <a:r>
              <a:rPr lang="fi-FI" altLang="fi-FI" sz="2800" dirty="0"/>
              <a:t>Erityisellä ihopoimumittarilla (pihdeillä) mitataan kaksoisihopoimun paksuus (mm) tarkasti määritellyistä kohdista </a:t>
            </a:r>
          </a:p>
          <a:p>
            <a:pPr>
              <a:lnSpc>
                <a:spcPct val="90000"/>
              </a:lnSpc>
            </a:pPr>
            <a:r>
              <a:rPr lang="fi-FI" altLang="fi-FI" sz="2800" dirty="0"/>
              <a:t>Useimmiten mitataan neljä ihopoimua: olkavarren etupinnalta (</a:t>
            </a:r>
            <a:r>
              <a:rPr lang="fi-FI" altLang="fi-FI" sz="2800" dirty="0" err="1"/>
              <a:t>biceps</a:t>
            </a:r>
            <a:r>
              <a:rPr lang="fi-FI" altLang="fi-FI" sz="2800" dirty="0"/>
              <a:t>), olkavarren takapinnalta (</a:t>
            </a:r>
            <a:r>
              <a:rPr lang="fi-FI" altLang="fi-FI" sz="2800" dirty="0" err="1"/>
              <a:t>triceps</a:t>
            </a:r>
            <a:r>
              <a:rPr lang="fi-FI" altLang="fi-FI" sz="2800" dirty="0"/>
              <a:t>), lapaluun kärjen alapuolelta (</a:t>
            </a:r>
            <a:r>
              <a:rPr lang="fi-FI" altLang="fi-FI" sz="2800" dirty="0" err="1"/>
              <a:t>subscapularis</a:t>
            </a:r>
            <a:r>
              <a:rPr lang="fi-FI" altLang="fi-FI" sz="2800" dirty="0"/>
              <a:t>) ja suoliluun harjanteen yläpuolelta (</a:t>
            </a:r>
            <a:r>
              <a:rPr lang="fi-FI" altLang="fi-FI" sz="2800" dirty="0" err="1"/>
              <a:t>suprailiaca</a:t>
            </a:r>
            <a:r>
              <a:rPr lang="fi-FI" altLang="fi-FI" sz="2800" dirty="0"/>
              <a:t>)</a:t>
            </a:r>
          </a:p>
          <a:p>
            <a:pPr>
              <a:lnSpc>
                <a:spcPct val="90000"/>
              </a:lnSpc>
            </a:pPr>
            <a:r>
              <a:rPr lang="fi-FI" altLang="fi-FI" sz="2800" dirty="0"/>
              <a:t>Lasketaan yhteen ihopoimujen summa (mm) ja katsotaan taulukosta (</a:t>
            </a:r>
            <a:r>
              <a:rPr lang="fi-FI" altLang="fi-FI" sz="2800" dirty="0" err="1"/>
              <a:t>Durnin</a:t>
            </a:r>
            <a:r>
              <a:rPr lang="fi-FI" altLang="fi-FI" sz="2800" dirty="0"/>
              <a:t> &amp; </a:t>
            </a:r>
            <a:r>
              <a:rPr lang="fi-FI" altLang="fi-FI" sz="2800" dirty="0" err="1"/>
              <a:t>Womerslay</a:t>
            </a:r>
            <a:r>
              <a:rPr lang="fi-FI" altLang="fi-FI" sz="2800" dirty="0"/>
              <a:t>) rasvaprosenttiarvo</a:t>
            </a:r>
          </a:p>
        </p:txBody>
      </p:sp>
    </p:spTree>
    <p:extLst>
      <p:ext uri="{BB962C8B-B14F-4D97-AF65-F5344CB8AC3E}">
        <p14:creationId xmlns:p14="http://schemas.microsoft.com/office/powerpoint/2010/main" val="2329632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fi-FI" altLang="fi-FI"/>
              <a:t>Ihopoimumittaus</a:t>
            </a:r>
          </a:p>
        </p:txBody>
      </p:sp>
      <p:sp>
        <p:nvSpPr>
          <p:cNvPr id="15363" name="Rectangle 3"/>
          <p:cNvSpPr>
            <a:spLocks noGrp="1" noRot="1" noChangeArrowheads="1"/>
          </p:cNvSpPr>
          <p:nvPr>
            <p:ph type="body" idx="1"/>
          </p:nvPr>
        </p:nvSpPr>
        <p:spPr>
          <a:xfrm>
            <a:off x="913795" y="2096064"/>
            <a:ext cx="10353762" cy="4407767"/>
          </a:xfrm>
        </p:spPr>
        <p:txBody>
          <a:bodyPr>
            <a:normAutofit/>
          </a:bodyPr>
          <a:lstStyle/>
          <a:p>
            <a:r>
              <a:rPr lang="fi-FI" altLang="fi-FI" sz="2400" dirty="0"/>
              <a:t>mittaustulokseen vaikuttaa </a:t>
            </a:r>
          </a:p>
          <a:p>
            <a:pPr lvl="1"/>
            <a:r>
              <a:rPr lang="fi-FI" altLang="fi-FI" sz="2400" dirty="0"/>
              <a:t>1) pihtien asento </a:t>
            </a:r>
          </a:p>
          <a:p>
            <a:pPr lvl="1"/>
            <a:r>
              <a:rPr lang="fi-FI" altLang="fi-FI" sz="2400" dirty="0"/>
              <a:t>2) mittauskohta (parin sentin alueella voit hyvinkin saada millien heittoa) </a:t>
            </a:r>
          </a:p>
          <a:p>
            <a:pPr lvl="1"/>
            <a:r>
              <a:rPr lang="fi-FI" altLang="fi-FI" sz="2400" dirty="0"/>
              <a:t>3) pihtien puristusvoima </a:t>
            </a:r>
          </a:p>
          <a:p>
            <a:pPr lvl="1"/>
            <a:r>
              <a:rPr lang="fi-FI" altLang="fi-FI" sz="2400" dirty="0"/>
              <a:t>4) pihtien antaman mitan tarkkuus (0.5 mm-1 mm mittaustuloksissa sinne tai tänne antaa toki eri tuloksen). </a:t>
            </a:r>
          </a:p>
          <a:p>
            <a:pPr lvl="1"/>
            <a:r>
              <a:rPr lang="fi-FI" altLang="fi-FI" sz="2400" dirty="0"/>
              <a:t>Hinta-laatu suhde tuotteessa tärkeä vaikutin</a:t>
            </a:r>
          </a:p>
          <a:p>
            <a:pPr lvl="1">
              <a:buFont typeface="Wingdings" panose="05000000000000000000" pitchFamily="2" charset="2"/>
              <a:buNone/>
            </a:pPr>
            <a:endParaRPr lang="fi-FI" altLang="fi-FI" dirty="0"/>
          </a:p>
        </p:txBody>
      </p:sp>
    </p:spTree>
    <p:extLst>
      <p:ext uri="{BB962C8B-B14F-4D97-AF65-F5344CB8AC3E}">
        <p14:creationId xmlns:p14="http://schemas.microsoft.com/office/powerpoint/2010/main" val="1054206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fi-FI" altLang="fi-FI"/>
              <a:t>Ihopoimumittaus</a:t>
            </a:r>
          </a:p>
        </p:txBody>
      </p:sp>
      <p:sp>
        <p:nvSpPr>
          <p:cNvPr id="17411" name="Rectangle 3"/>
          <p:cNvSpPr>
            <a:spLocks noGrp="1" noRot="1" noChangeArrowheads="1"/>
          </p:cNvSpPr>
          <p:nvPr>
            <p:ph type="body" idx="1"/>
          </p:nvPr>
        </p:nvSpPr>
        <p:spPr/>
        <p:txBody>
          <a:bodyPr>
            <a:normAutofit fontScale="92500" lnSpcReduction="10000"/>
          </a:bodyPr>
          <a:lstStyle/>
          <a:p>
            <a:pPr>
              <a:lnSpc>
                <a:spcPct val="80000"/>
              </a:lnSpc>
            </a:pPr>
            <a:r>
              <a:rPr lang="fi-FI" altLang="fi-FI" sz="2400"/>
              <a:t>Ihon tulee olla kuiva ja ehjä</a:t>
            </a:r>
          </a:p>
          <a:p>
            <a:pPr>
              <a:lnSpc>
                <a:spcPct val="80000"/>
              </a:lnSpc>
            </a:pPr>
            <a:r>
              <a:rPr lang="fi-FI" altLang="fi-FI" sz="2400"/>
              <a:t>Lihasten tulee olla mitattaessa rentona</a:t>
            </a:r>
          </a:p>
          <a:p>
            <a:pPr>
              <a:lnSpc>
                <a:spcPct val="80000"/>
              </a:lnSpc>
            </a:pPr>
            <a:r>
              <a:rPr lang="fi-FI" altLang="fi-FI" sz="2400"/>
              <a:t>Ota kaikki mitat samalta puolelta kehoa</a:t>
            </a:r>
          </a:p>
          <a:p>
            <a:pPr>
              <a:lnSpc>
                <a:spcPct val="80000"/>
              </a:lnSpc>
            </a:pPr>
            <a:r>
              <a:rPr lang="fi-FI" altLang="fi-FI" sz="2400"/>
              <a:t>Merkitse mittauskohdat esim. tussilla</a:t>
            </a:r>
          </a:p>
          <a:p>
            <a:pPr>
              <a:lnSpc>
                <a:spcPct val="80000"/>
              </a:lnSpc>
            </a:pPr>
            <a:r>
              <a:rPr lang="fi-FI" altLang="fi-FI" sz="2400"/>
              <a:t>Purista ihopoimu peukalon ja etusormen väliin ja venytä ihopoimua kevyesti</a:t>
            </a:r>
          </a:p>
          <a:p>
            <a:pPr>
              <a:lnSpc>
                <a:spcPct val="80000"/>
              </a:lnSpc>
            </a:pPr>
            <a:r>
              <a:rPr lang="fi-FI" altLang="fi-FI" sz="2400"/>
              <a:t>Ota ihopoimusta pihdeillä kiinni n. 1 cm:n päässä sormenpäistä</a:t>
            </a:r>
          </a:p>
          <a:p>
            <a:pPr>
              <a:lnSpc>
                <a:spcPct val="80000"/>
              </a:lnSpc>
            </a:pPr>
            <a:r>
              <a:rPr lang="fi-FI" altLang="fi-FI" sz="2400"/>
              <a:t>Lue mittatulos (lähin 0,5 mm)</a:t>
            </a:r>
          </a:p>
          <a:p>
            <a:pPr>
              <a:lnSpc>
                <a:spcPct val="80000"/>
              </a:lnSpc>
            </a:pPr>
            <a:r>
              <a:rPr lang="fi-FI" altLang="fi-FI" sz="2400"/>
              <a:t>Toista mittaus pariin kertaan ja näin varmistut tarkkuudesta. Jos mittausten tulokset heittävät 1 mm:n, tee mittaukset uudelleen. Arvojen pieneneminen koko ajan johtuu siitä, että puristat ihopoimua toistuvasti. Anna ihon palautua</a:t>
            </a:r>
          </a:p>
          <a:p>
            <a:pPr>
              <a:lnSpc>
                <a:spcPct val="80000"/>
              </a:lnSpc>
            </a:pPr>
            <a:r>
              <a:rPr lang="fi-FI" altLang="fi-FI" sz="2400"/>
              <a:t>Harjoittele useita kertoja ja saat varmuutta mittauksiin.</a:t>
            </a:r>
          </a:p>
        </p:txBody>
      </p:sp>
    </p:spTree>
    <p:extLst>
      <p:ext uri="{BB962C8B-B14F-4D97-AF65-F5344CB8AC3E}">
        <p14:creationId xmlns:p14="http://schemas.microsoft.com/office/powerpoint/2010/main" val="1029304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tatic.cambridge.org/resource/id/urn:cambridge.org:id:binary-alt:20160719142150-32691-mediumThumb-72710tbl3_4-1.jpg?pub-status=liv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58343" y="49212"/>
            <a:ext cx="8461375" cy="680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52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Ympärysmitat</a:t>
            </a:r>
            <a:endParaRPr lang="fi-FI" dirty="0"/>
          </a:p>
        </p:txBody>
      </p:sp>
      <p:sp>
        <p:nvSpPr>
          <p:cNvPr id="3" name="Sisällön paikkamerkki 2"/>
          <p:cNvSpPr>
            <a:spLocks noGrp="1"/>
          </p:cNvSpPr>
          <p:nvPr>
            <p:ph idx="1"/>
          </p:nvPr>
        </p:nvSpPr>
        <p:spPr/>
        <p:txBody>
          <a:bodyPr/>
          <a:lstStyle/>
          <a:p>
            <a:pPr>
              <a:defRPr/>
            </a:pPr>
            <a:r>
              <a:rPr lang="fi-FI" altLang="fi-FI" dirty="0" smtClean="0"/>
              <a:t>Pohje </a:t>
            </a:r>
            <a:r>
              <a:rPr lang="fi-FI" altLang="fi-FI" dirty="0"/>
              <a:t>(keskeltä)</a:t>
            </a:r>
          </a:p>
          <a:p>
            <a:pPr>
              <a:defRPr/>
            </a:pPr>
            <a:r>
              <a:rPr lang="fi-FI" altLang="fi-FI" dirty="0"/>
              <a:t>Reisi (keskeltä)</a:t>
            </a:r>
          </a:p>
          <a:p>
            <a:pPr>
              <a:defRPr/>
            </a:pPr>
            <a:r>
              <a:rPr lang="fi-FI" altLang="fi-FI" dirty="0"/>
              <a:t>Hauis (keskeltä)</a:t>
            </a:r>
          </a:p>
          <a:p>
            <a:pPr>
              <a:defRPr/>
            </a:pPr>
            <a:r>
              <a:rPr lang="fi-FI" altLang="fi-FI" dirty="0" smtClean="0"/>
              <a:t>Rinnan ympärys </a:t>
            </a:r>
            <a:endParaRPr lang="fi-FI" altLang="fi-FI" dirty="0"/>
          </a:p>
          <a:p>
            <a:pPr>
              <a:defRPr/>
            </a:pPr>
            <a:r>
              <a:rPr lang="fi-FI" altLang="fi-FI" dirty="0" smtClean="0"/>
              <a:t>Vyötärö (n. 2cm napalinjan yläpuolelta)</a:t>
            </a:r>
            <a:endParaRPr lang="fi-FI" altLang="fi-FI" dirty="0"/>
          </a:p>
          <a:p>
            <a:pPr>
              <a:defRPr/>
            </a:pPr>
            <a:r>
              <a:rPr lang="fi-FI" altLang="fi-FI" dirty="0" smtClean="0"/>
              <a:t>Lantio (lantion leveimmästä kohdasta)</a:t>
            </a:r>
            <a:endParaRPr lang="fi-FI" altLang="fi-FI" dirty="0"/>
          </a:p>
          <a:p>
            <a:endParaRPr lang="fi-FI" dirty="0"/>
          </a:p>
        </p:txBody>
      </p:sp>
    </p:spTree>
    <p:extLst>
      <p:ext uri="{BB962C8B-B14F-4D97-AF65-F5344CB8AC3E}">
        <p14:creationId xmlns:p14="http://schemas.microsoft.com/office/powerpoint/2010/main" val="370605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a:t>
            </a:r>
            <a:endParaRPr lang="fi-FI" dirty="0"/>
          </a:p>
        </p:txBody>
      </p:sp>
      <p:sp>
        <p:nvSpPr>
          <p:cNvPr id="3" name="Sisällön paikkamerkki 2"/>
          <p:cNvSpPr>
            <a:spLocks noGrp="1"/>
          </p:cNvSpPr>
          <p:nvPr>
            <p:ph idx="1"/>
          </p:nvPr>
        </p:nvSpPr>
        <p:spPr/>
        <p:txBody>
          <a:bodyPr/>
          <a:lstStyle/>
          <a:p>
            <a:r>
              <a:rPr lang="fi-FI" dirty="0" smtClean="0"/>
              <a:t>BMI</a:t>
            </a:r>
          </a:p>
          <a:p>
            <a:r>
              <a:rPr lang="fi-FI" dirty="0" smtClean="0"/>
              <a:t>VLS</a:t>
            </a:r>
          </a:p>
          <a:p>
            <a:r>
              <a:rPr lang="fi-FI" dirty="0" smtClean="0"/>
              <a:t>Ympärysmitat</a:t>
            </a:r>
          </a:p>
          <a:p>
            <a:pPr lvl="1"/>
            <a:r>
              <a:rPr lang="fi-FI" dirty="0" smtClean="0"/>
              <a:t>Pohje, reisi, lantio, vyötärö, rinta, hauis</a:t>
            </a:r>
          </a:p>
          <a:p>
            <a:r>
              <a:rPr lang="fi-FI" dirty="0" smtClean="0"/>
              <a:t>Rasvaprosentti</a:t>
            </a:r>
          </a:p>
          <a:p>
            <a:pPr lvl="1"/>
            <a:r>
              <a:rPr lang="fi-FI" dirty="0" err="1" smtClean="0"/>
              <a:t>Deurenbergin</a:t>
            </a:r>
            <a:r>
              <a:rPr lang="fi-FI" dirty="0" smtClean="0"/>
              <a:t> yhtälö</a:t>
            </a:r>
          </a:p>
          <a:p>
            <a:pPr lvl="1"/>
            <a:r>
              <a:rPr lang="fi-FI" dirty="0" smtClean="0"/>
              <a:t>Pihtimittaukset: neljä paikkaa</a:t>
            </a:r>
          </a:p>
          <a:p>
            <a:pPr marL="457200" lvl="1" indent="0">
              <a:buNone/>
            </a:pPr>
            <a:endParaRPr lang="fi-FI" dirty="0" smtClean="0"/>
          </a:p>
        </p:txBody>
      </p:sp>
    </p:spTree>
    <p:extLst>
      <p:ext uri="{BB962C8B-B14F-4D97-AF65-F5344CB8AC3E}">
        <p14:creationId xmlns:p14="http://schemas.microsoft.com/office/powerpoint/2010/main" val="1232913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Ryhdin analysointi</a:t>
            </a:r>
            <a:endParaRPr lang="fi-FI" dirty="0"/>
          </a:p>
        </p:txBody>
      </p:sp>
      <p:sp>
        <p:nvSpPr>
          <p:cNvPr id="3" name="Sisällön paikkamerkki 2"/>
          <p:cNvSpPr>
            <a:spLocks noGrp="1"/>
          </p:cNvSpPr>
          <p:nvPr>
            <p:ph idx="1"/>
          </p:nvPr>
        </p:nvSpPr>
        <p:spPr/>
        <p:txBody>
          <a:bodyPr/>
          <a:lstStyle/>
          <a:p>
            <a:r>
              <a:rPr lang="fi-FI" dirty="0" smtClean="0"/>
              <a:t>Ryhtiä voi analysoida edestä, takaa ja sivulta</a:t>
            </a:r>
          </a:p>
          <a:p>
            <a:r>
              <a:rPr lang="fi-FI" altLang="fi-FI" b="1" dirty="0"/>
              <a:t>Hyvässä ryhdissä pää (korvan alakärki), rintakehä (olkanivelen keskipiste), lantio ja nilkka (</a:t>
            </a:r>
            <a:r>
              <a:rPr lang="fi-FI" altLang="fi-FI" b="1" dirty="0" err="1"/>
              <a:t>ulkokehräsen</a:t>
            </a:r>
            <a:r>
              <a:rPr lang="fi-FI" altLang="fi-FI" b="1" dirty="0"/>
              <a:t> etupuoli) ovat samalla </a:t>
            </a:r>
            <a:r>
              <a:rPr lang="fi-FI" altLang="fi-FI" b="1" dirty="0" smtClean="0"/>
              <a:t>luotisuoralla</a:t>
            </a:r>
          </a:p>
          <a:p>
            <a:r>
              <a:rPr lang="fi-FI" dirty="0" smtClean="0"/>
              <a:t>Poikkeamat edellä mainituista ovat yleensä merkkinä huonosta lihastasapainosta</a:t>
            </a:r>
          </a:p>
          <a:p>
            <a:r>
              <a:rPr lang="fi-FI" dirty="0" smtClean="0"/>
              <a:t>Pitkään jatkuva istuminen ja esimerkiksi näyttöpäätetyö aiheuttavat varsinkin ylävartalon kasaan painumista, joka aiheuttaa monenlaisia ongelmia</a:t>
            </a:r>
          </a:p>
          <a:p>
            <a:endParaRPr lang="fi-FI" dirty="0"/>
          </a:p>
        </p:txBody>
      </p:sp>
    </p:spTree>
    <p:extLst>
      <p:ext uri="{BB962C8B-B14F-4D97-AF65-F5344CB8AC3E}">
        <p14:creationId xmlns:p14="http://schemas.microsoft.com/office/powerpoint/2010/main" val="3054568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p:cNvPicPr>
            <a:picLocks noGrp="1" noChangeAspect="1"/>
          </p:cNvPicPr>
          <p:nvPr>
            <p:ph idx="4294967295"/>
          </p:nvPr>
        </p:nvPicPr>
        <p:blipFill>
          <a:blip r:embed="rId2"/>
          <a:stretch>
            <a:fillRect/>
          </a:stretch>
        </p:blipFill>
        <p:spPr>
          <a:xfrm>
            <a:off x="785611" y="630596"/>
            <a:ext cx="4997450" cy="5762625"/>
          </a:xfrm>
          <a:prstGeom prst="rect">
            <a:avLst/>
          </a:prstGeom>
        </p:spPr>
      </p:pic>
    </p:spTree>
    <p:extLst>
      <p:ext uri="{BB962C8B-B14F-4D97-AF65-F5344CB8AC3E}">
        <p14:creationId xmlns:p14="http://schemas.microsoft.com/office/powerpoint/2010/main" val="2108894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Overhead </a:t>
            </a:r>
            <a:r>
              <a:rPr lang="fi-FI" dirty="0" err="1" smtClean="0"/>
              <a:t>squat</a:t>
            </a:r>
            <a:r>
              <a:rPr lang="fi-FI" dirty="0" smtClean="0"/>
              <a:t> </a:t>
            </a:r>
            <a:r>
              <a:rPr lang="fi-FI" dirty="0" err="1" smtClean="0"/>
              <a:t>test</a:t>
            </a:r>
            <a:endParaRPr lang="fi-FI" dirty="0"/>
          </a:p>
        </p:txBody>
      </p:sp>
      <p:pic>
        <p:nvPicPr>
          <p:cNvPr id="2050" name="Picture 2" descr="Kuvahaun tulos haulle overhead squat t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7409" y="3048536"/>
            <a:ext cx="7131895" cy="3695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ulukko 3"/>
          <p:cNvGraphicFramePr>
            <a:graphicFrameLocks noGrp="1"/>
          </p:cNvGraphicFramePr>
          <p:nvPr>
            <p:extLst>
              <p:ext uri="{D42A27DB-BD31-4B8C-83A1-F6EECF244321}">
                <p14:modId xmlns:p14="http://schemas.microsoft.com/office/powerpoint/2010/main" val="1962144276"/>
              </p:ext>
            </p:extLst>
          </p:nvPr>
        </p:nvGraphicFramePr>
        <p:xfrm>
          <a:off x="1249251" y="1790163"/>
          <a:ext cx="9362941" cy="1463040"/>
        </p:xfrm>
        <a:graphic>
          <a:graphicData uri="http://schemas.openxmlformats.org/drawingml/2006/table">
            <a:tbl>
              <a:tblPr firstRow="1" bandRow="1">
                <a:tableStyleId>{073A0DAA-6AF3-43AB-8588-CEC1D06C72B9}</a:tableStyleId>
              </a:tblPr>
              <a:tblGrid>
                <a:gridCol w="9362941">
                  <a:extLst>
                    <a:ext uri="{9D8B030D-6E8A-4147-A177-3AD203B41FA5}">
                      <a16:colId xmlns:a16="http://schemas.microsoft.com/office/drawing/2014/main" val="20000"/>
                    </a:ext>
                  </a:extLst>
                </a:gridCol>
              </a:tblGrid>
              <a:tr h="1120462">
                <a:tc>
                  <a:txBody>
                    <a:bodyPr/>
                    <a:lstStyle/>
                    <a:p>
                      <a:r>
                        <a:rPr lang="fi-FI" dirty="0" smtClean="0"/>
                        <a:t>Hyvä ja helposti toistettava testi osoittamaan lihaskireyksiä</a:t>
                      </a:r>
                      <a:r>
                        <a:rPr lang="fi-FI" baseline="0" dirty="0" smtClean="0"/>
                        <a:t> ja lihasheikkouksia toiminnallisesti. Asiakasta pyydetään tekemään toistuvia kyykistymisiä ja asentoa tarkkaillaan edestä, sivusta ja takaa. Muutokset alla olevan taulukon mukaisista ihannetilanteista kertovat siitä, missä kehonosassa on kireyksiä ja missä heikkouksia. Kyykyissä polvikulma 90 astetta.</a:t>
                      </a:r>
                      <a:endParaRPr lang="fi-FI"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3525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Overhead </a:t>
            </a:r>
            <a:r>
              <a:rPr lang="fi-FI" dirty="0" err="1"/>
              <a:t>squat</a:t>
            </a:r>
            <a:r>
              <a:rPr lang="fi-FI" dirty="0"/>
              <a:t> </a:t>
            </a:r>
            <a:r>
              <a:rPr lang="fi-FI" dirty="0" err="1"/>
              <a:t>test</a:t>
            </a:r>
            <a:endParaRPr lang="fi-FI" dirty="0"/>
          </a:p>
        </p:txBody>
      </p:sp>
      <p:pic>
        <p:nvPicPr>
          <p:cNvPr id="8194" name="Picture 2" descr="Kuvahaun tulos haulle overhead squat t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6372" y="1654570"/>
            <a:ext cx="9556123" cy="481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6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Miksi mitataan tai testataan</a:t>
            </a:r>
            <a:endParaRPr lang="fi-FI" dirty="0"/>
          </a:p>
        </p:txBody>
      </p:sp>
      <p:sp>
        <p:nvSpPr>
          <p:cNvPr id="3" name="Sisällön paikkamerkki 2"/>
          <p:cNvSpPr>
            <a:spLocks noGrp="1"/>
          </p:cNvSpPr>
          <p:nvPr>
            <p:ph idx="1"/>
          </p:nvPr>
        </p:nvSpPr>
        <p:spPr/>
        <p:txBody>
          <a:bodyPr/>
          <a:lstStyle/>
          <a:p>
            <a:r>
              <a:rPr lang="fi-FI" dirty="0" smtClean="0"/>
              <a:t>Alkutilanteen selvittäminen</a:t>
            </a:r>
          </a:p>
          <a:p>
            <a:r>
              <a:rPr lang="fi-FI" dirty="0" smtClean="0"/>
              <a:t>Kehityksen seuraaminen</a:t>
            </a:r>
          </a:p>
          <a:p>
            <a:r>
              <a:rPr lang="fi-FI" dirty="0" smtClean="0"/>
              <a:t>Motivointi (+/-)</a:t>
            </a:r>
          </a:p>
          <a:p>
            <a:r>
              <a:rPr lang="fi-FI" dirty="0" smtClean="0"/>
              <a:t>Puolierojen selvittäminen</a:t>
            </a:r>
          </a:p>
          <a:p>
            <a:r>
              <a:rPr lang="fi-FI" dirty="0" smtClean="0"/>
              <a:t>Lihaskireyksien ja/tai lihasheikkouksien kartoittaminen</a:t>
            </a:r>
          </a:p>
          <a:p>
            <a:r>
              <a:rPr lang="fi-FI" dirty="0" smtClean="0"/>
              <a:t>Hapenottokyvyn arviointi</a:t>
            </a:r>
          </a:p>
          <a:p>
            <a:endParaRPr lang="fi-FI" dirty="0"/>
          </a:p>
        </p:txBody>
      </p:sp>
    </p:spTree>
    <p:extLst>
      <p:ext uri="{BB962C8B-B14F-4D97-AF65-F5344CB8AC3E}">
        <p14:creationId xmlns:p14="http://schemas.microsoft.com/office/powerpoint/2010/main" val="185445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Overhead </a:t>
            </a:r>
            <a:r>
              <a:rPr lang="fi-FI" dirty="0" err="1"/>
              <a:t>squat</a:t>
            </a:r>
            <a:r>
              <a:rPr lang="fi-FI" dirty="0"/>
              <a:t> </a:t>
            </a:r>
            <a:r>
              <a:rPr lang="fi-FI" dirty="0" err="1"/>
              <a:t>test</a:t>
            </a:r>
            <a:endParaRPr lang="fi-FI" dirty="0"/>
          </a:p>
        </p:txBody>
      </p:sp>
      <p:pic>
        <p:nvPicPr>
          <p:cNvPr id="9218" name="Picture 2" descr="Kuvahaun tulos haulle overhead squat t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3071" y="1799458"/>
            <a:ext cx="9994726" cy="445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81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Overhead </a:t>
            </a:r>
            <a:r>
              <a:rPr lang="fi-FI" dirty="0" err="1" smtClean="0"/>
              <a:t>squat</a:t>
            </a:r>
            <a:r>
              <a:rPr lang="fi-FI" dirty="0" smtClean="0"/>
              <a:t> </a:t>
            </a:r>
            <a:r>
              <a:rPr lang="fi-FI" dirty="0" err="1" smtClean="0"/>
              <a:t>test</a:t>
            </a:r>
            <a:endParaRPr lang="fi-FI" dirty="0"/>
          </a:p>
        </p:txBody>
      </p:sp>
      <p:pic>
        <p:nvPicPr>
          <p:cNvPr id="10242" name="Picture 2" descr="Kuvahaun tulos haulle overhead squat t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0112" y="1810896"/>
            <a:ext cx="10057234" cy="439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0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a:t>
            </a:r>
            <a:endParaRPr lang="fi-FI" dirty="0"/>
          </a:p>
        </p:txBody>
      </p:sp>
      <p:sp>
        <p:nvSpPr>
          <p:cNvPr id="3" name="Sisällön paikkamerkki 2"/>
          <p:cNvSpPr>
            <a:spLocks noGrp="1"/>
          </p:cNvSpPr>
          <p:nvPr>
            <p:ph idx="1"/>
          </p:nvPr>
        </p:nvSpPr>
        <p:spPr/>
        <p:txBody>
          <a:bodyPr/>
          <a:lstStyle/>
          <a:p>
            <a:r>
              <a:rPr lang="fi-FI" dirty="0" smtClean="0"/>
              <a:t>Havainnoi parisi ryhtiä edestä, sivulta ja takaa. Kirjaa havaintosi ylös.</a:t>
            </a:r>
          </a:p>
          <a:p>
            <a:endParaRPr lang="fi-FI" dirty="0"/>
          </a:p>
          <a:p>
            <a:r>
              <a:rPr lang="fi-FI" dirty="0" smtClean="0"/>
              <a:t>Teetä </a:t>
            </a:r>
            <a:r>
              <a:rPr lang="fi-FI" dirty="0" err="1" smtClean="0"/>
              <a:t>overhead</a:t>
            </a:r>
            <a:r>
              <a:rPr lang="fi-FI" dirty="0" smtClean="0"/>
              <a:t> </a:t>
            </a:r>
            <a:r>
              <a:rPr lang="fi-FI" dirty="0" err="1" smtClean="0"/>
              <a:t>squat</a:t>
            </a:r>
            <a:r>
              <a:rPr lang="fi-FI" dirty="0" smtClean="0"/>
              <a:t> testi parillesi ja kirjaa havaintosi ylös erilliselle lomakkeelle</a:t>
            </a:r>
          </a:p>
          <a:p>
            <a:r>
              <a:rPr lang="fi-FI" dirty="0" smtClean="0"/>
              <a:t>Tee sen jälkeen nopea arvio parisi lihaskireyksistä ja heikkouksista. Käytä apunasi jaettua lomaketta.</a:t>
            </a:r>
            <a:endParaRPr lang="fi-FI" dirty="0"/>
          </a:p>
        </p:txBody>
      </p:sp>
    </p:spTree>
    <p:extLst>
      <p:ext uri="{BB962C8B-B14F-4D97-AF65-F5344CB8AC3E}">
        <p14:creationId xmlns:p14="http://schemas.microsoft.com/office/powerpoint/2010/main" val="3424070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12 min Polkupyörä ergometritesti</a:t>
            </a:r>
            <a:endParaRPr lang="fi-FI" dirty="0"/>
          </a:p>
        </p:txBody>
      </p:sp>
      <p:sp>
        <p:nvSpPr>
          <p:cNvPr id="3" name="Sisällön paikkamerkki 2"/>
          <p:cNvSpPr>
            <a:spLocks noGrp="1"/>
          </p:cNvSpPr>
          <p:nvPr>
            <p:ph idx="1"/>
          </p:nvPr>
        </p:nvSpPr>
        <p:spPr>
          <a:xfrm>
            <a:off x="913795" y="2096063"/>
            <a:ext cx="10353762" cy="4549435"/>
          </a:xfrm>
        </p:spPr>
        <p:txBody>
          <a:bodyPr>
            <a:normAutofit lnSpcReduction="10000"/>
          </a:bodyPr>
          <a:lstStyle/>
          <a:p>
            <a:r>
              <a:rPr lang="fi-FI" dirty="0" smtClean="0">
                <a:effectLst/>
              </a:rPr>
              <a:t>Polkupyörä ergometria poljetaan 60-80 kierrosta minuutissa tahdilla</a:t>
            </a:r>
          </a:p>
          <a:p>
            <a:r>
              <a:rPr lang="fi-FI" dirty="0" smtClean="0">
                <a:effectLst/>
              </a:rPr>
              <a:t>Aloitus vastus määräytyy alkuhaastattelun, iän ja testaajan arvion mukaan</a:t>
            </a:r>
          </a:p>
          <a:p>
            <a:r>
              <a:rPr lang="fi-FI" dirty="0" smtClean="0">
                <a:effectLst/>
              </a:rPr>
              <a:t>Vastusta lisätään 3 tai 4 minuutin välein</a:t>
            </a:r>
          </a:p>
          <a:p>
            <a:r>
              <a:rPr lang="fi-FI" dirty="0" smtClean="0">
                <a:effectLst/>
              </a:rPr>
              <a:t>Sykettä seurataan jatkuvasti ja sen muutoksien perusteella määritellään vastuksen lisäämiset; tavoitteena päästä viimeisen vastuksen lisäämisellä noin 85% maksimisykkeestä</a:t>
            </a:r>
          </a:p>
          <a:p>
            <a:r>
              <a:rPr lang="fi-FI" dirty="0" smtClean="0">
                <a:effectLst/>
              </a:rPr>
              <a:t>Usein seurataan </a:t>
            </a:r>
            <a:r>
              <a:rPr lang="fi-FI" dirty="0" err="1" smtClean="0">
                <a:effectLst/>
              </a:rPr>
              <a:t>EKG:ta</a:t>
            </a:r>
            <a:r>
              <a:rPr lang="fi-FI" dirty="0" smtClean="0">
                <a:effectLst/>
              </a:rPr>
              <a:t> ja verenpainetta sekä RPE (</a:t>
            </a:r>
            <a:r>
              <a:rPr lang="fi-FI" i="1" dirty="0" err="1">
                <a:effectLst/>
              </a:rPr>
              <a:t>rate</a:t>
            </a:r>
            <a:r>
              <a:rPr lang="fi-FI" i="1" dirty="0">
                <a:effectLst/>
              </a:rPr>
              <a:t> of </a:t>
            </a:r>
            <a:r>
              <a:rPr lang="fi-FI" i="1" dirty="0" err="1">
                <a:effectLst/>
              </a:rPr>
              <a:t>perceived</a:t>
            </a:r>
            <a:r>
              <a:rPr lang="fi-FI" i="1" dirty="0">
                <a:effectLst/>
              </a:rPr>
              <a:t> </a:t>
            </a:r>
            <a:r>
              <a:rPr lang="fi-FI" i="1" dirty="0" err="1" smtClean="0">
                <a:effectLst/>
              </a:rPr>
              <a:t>exertion</a:t>
            </a:r>
            <a:r>
              <a:rPr lang="fi-FI" i="1" dirty="0" smtClean="0">
                <a:effectLst/>
              </a:rPr>
              <a:t>; asteikko 4-10)</a:t>
            </a:r>
            <a:endParaRPr lang="fi-FI" dirty="0" smtClean="0">
              <a:effectLst/>
            </a:endParaRPr>
          </a:p>
          <a:p>
            <a:pPr marL="0" indent="0">
              <a:buNone/>
            </a:pPr>
            <a:endParaRPr lang="fi-FI" dirty="0">
              <a:effectLst/>
            </a:endParaRPr>
          </a:p>
          <a:p>
            <a:r>
              <a:rPr lang="fi-FI" dirty="0" smtClean="0">
                <a:effectLst/>
              </a:rPr>
              <a:t>Epäsuorien </a:t>
            </a:r>
            <a:r>
              <a:rPr lang="fi-FI" dirty="0" err="1">
                <a:effectLst/>
              </a:rPr>
              <a:t>submaksimaalisten</a:t>
            </a:r>
            <a:r>
              <a:rPr lang="fi-FI" dirty="0">
                <a:effectLst/>
              </a:rPr>
              <a:t> VO2max:n (maksimihapenoton) arviointimenetelmien </a:t>
            </a:r>
            <a:r>
              <a:rPr lang="fi-FI" dirty="0" smtClean="0">
                <a:effectLst/>
              </a:rPr>
              <a:t>ennustetarkkuus </a:t>
            </a:r>
            <a:r>
              <a:rPr lang="fi-FI" dirty="0">
                <a:effectLst/>
              </a:rPr>
              <a:t>on </a:t>
            </a:r>
            <a:r>
              <a:rPr lang="fi-FI" dirty="0" smtClean="0">
                <a:effectLst/>
              </a:rPr>
              <a:t>yleisesti </a:t>
            </a:r>
            <a:r>
              <a:rPr lang="fi-FI" dirty="0">
                <a:effectLst/>
              </a:rPr>
              <a:t>±10 % luokkaa</a:t>
            </a:r>
            <a:endParaRPr lang="fi-FI" dirty="0"/>
          </a:p>
        </p:txBody>
      </p:sp>
    </p:spTree>
    <p:extLst>
      <p:ext uri="{BB962C8B-B14F-4D97-AF65-F5344CB8AC3E}">
        <p14:creationId xmlns:p14="http://schemas.microsoft.com/office/powerpoint/2010/main" val="274512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Askellustesti</a:t>
            </a:r>
            <a:endParaRPr lang="fi-FI" dirty="0"/>
          </a:p>
        </p:txBody>
      </p:sp>
      <p:sp>
        <p:nvSpPr>
          <p:cNvPr id="3" name="Sisällön paikkamerkki 2"/>
          <p:cNvSpPr>
            <a:spLocks noGrp="1"/>
          </p:cNvSpPr>
          <p:nvPr>
            <p:ph idx="1"/>
          </p:nvPr>
        </p:nvSpPr>
        <p:spPr>
          <a:xfrm>
            <a:off x="913795" y="2096063"/>
            <a:ext cx="10353762" cy="4356251"/>
          </a:xfrm>
        </p:spPr>
        <p:txBody>
          <a:bodyPr/>
          <a:lstStyle/>
          <a:p>
            <a:pPr fontAlgn="base"/>
            <a:r>
              <a:rPr lang="fi-FI" sz="2800" dirty="0">
                <a:effectLst/>
              </a:rPr>
              <a:t>Käytä testiin porrasta tai penkkiä joka on 40cm korkea ja askella 30 askellusta minuutissa tahtia yhteensä 3 minuuttia.</a:t>
            </a:r>
          </a:p>
          <a:p>
            <a:pPr fontAlgn="base"/>
            <a:r>
              <a:rPr lang="fi-FI" sz="2800" dirty="0">
                <a:effectLst/>
              </a:rPr>
              <a:t>Hengitä tasaisesti ja rauhallisesti.</a:t>
            </a:r>
          </a:p>
          <a:p>
            <a:pPr fontAlgn="base"/>
            <a:r>
              <a:rPr lang="fi-FI" sz="2800" dirty="0">
                <a:effectLst/>
              </a:rPr>
              <a:t>Mittaa sykkeesi (ranteesta tai kaulasta) välittömästi 60 sekunnin ajan. Suosittelemme sykemittarin käyttöä ja tässä tapauksessa </a:t>
            </a:r>
            <a:r>
              <a:rPr lang="fi-FI" sz="2800" b="1" dirty="0">
                <a:effectLst/>
              </a:rPr>
              <a:t>tulos on syke joka sinulla on 60s liikkeen lopetuksen jälkeen</a:t>
            </a:r>
            <a:r>
              <a:rPr lang="fi-FI" sz="2800" dirty="0">
                <a:effectLst/>
              </a:rPr>
              <a:t>.</a:t>
            </a:r>
          </a:p>
          <a:p>
            <a:endParaRPr lang="fi-FI" dirty="0"/>
          </a:p>
        </p:txBody>
      </p:sp>
    </p:spTree>
    <p:extLst>
      <p:ext uri="{BB962C8B-B14F-4D97-AF65-F5344CB8AC3E}">
        <p14:creationId xmlns:p14="http://schemas.microsoft.com/office/powerpoint/2010/main" val="827496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Askellustesti</a:t>
            </a:r>
            <a:endParaRPr lang="fi-FI" dirty="0"/>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1950764736"/>
              </p:ext>
            </p:extLst>
          </p:nvPr>
        </p:nvGraphicFramePr>
        <p:xfrm>
          <a:off x="914400" y="2095498"/>
          <a:ext cx="10353675" cy="2579532"/>
        </p:xfrm>
        <a:graphic>
          <a:graphicData uri="http://schemas.openxmlformats.org/drawingml/2006/table">
            <a:tbl>
              <a:tblPr firstRow="1" bandRow="1">
                <a:tableStyleId>{5C22544A-7EE6-4342-B048-85BDC9FD1C3A}</a:tableStyleId>
              </a:tblPr>
              <a:tblGrid>
                <a:gridCol w="3451225">
                  <a:extLst>
                    <a:ext uri="{9D8B030D-6E8A-4147-A177-3AD203B41FA5}">
                      <a16:colId xmlns:a16="http://schemas.microsoft.com/office/drawing/2014/main" val="20000"/>
                    </a:ext>
                  </a:extLst>
                </a:gridCol>
                <a:gridCol w="3451225">
                  <a:extLst>
                    <a:ext uri="{9D8B030D-6E8A-4147-A177-3AD203B41FA5}">
                      <a16:colId xmlns:a16="http://schemas.microsoft.com/office/drawing/2014/main" val="20001"/>
                    </a:ext>
                  </a:extLst>
                </a:gridCol>
                <a:gridCol w="3451225">
                  <a:extLst>
                    <a:ext uri="{9D8B030D-6E8A-4147-A177-3AD203B41FA5}">
                      <a16:colId xmlns:a16="http://schemas.microsoft.com/office/drawing/2014/main" val="20002"/>
                    </a:ext>
                  </a:extLst>
                </a:gridCol>
              </a:tblGrid>
              <a:tr h="859844">
                <a:tc>
                  <a:txBody>
                    <a:bodyPr/>
                    <a:lstStyle/>
                    <a:p>
                      <a:r>
                        <a:rPr lang="fi-FI" dirty="0" smtClean="0"/>
                        <a:t>Huono</a:t>
                      </a:r>
                      <a:endParaRPr lang="fi-FI" dirty="0"/>
                    </a:p>
                  </a:txBody>
                  <a:tcPr/>
                </a:tc>
                <a:tc>
                  <a:txBody>
                    <a:bodyPr/>
                    <a:lstStyle/>
                    <a:p>
                      <a:r>
                        <a:rPr lang="fi-FI" dirty="0" smtClean="0"/>
                        <a:t>157 tai enemmän</a:t>
                      </a:r>
                      <a:endParaRPr lang="fi-FI" dirty="0"/>
                    </a:p>
                  </a:txBody>
                  <a:tcPr/>
                </a:tc>
                <a:tc>
                  <a:txBody>
                    <a:bodyPr/>
                    <a:lstStyle/>
                    <a:p>
                      <a:r>
                        <a:rPr lang="fi-FI" dirty="0" smtClean="0"/>
                        <a:t>167 tai enemmän</a:t>
                      </a:r>
                      <a:endParaRPr lang="fi-FI" dirty="0"/>
                    </a:p>
                  </a:txBody>
                  <a:tcPr/>
                </a:tc>
                <a:extLst>
                  <a:ext uri="{0D108BD9-81ED-4DB2-BD59-A6C34878D82A}">
                    <a16:rowId xmlns:a16="http://schemas.microsoft.com/office/drawing/2014/main" val="10000"/>
                  </a:ext>
                </a:extLst>
              </a:tr>
              <a:tr h="859844">
                <a:tc>
                  <a:txBody>
                    <a:bodyPr/>
                    <a:lstStyle/>
                    <a:p>
                      <a:r>
                        <a:rPr lang="fi-FI" dirty="0" smtClean="0"/>
                        <a:t>Kohtalainen</a:t>
                      </a:r>
                      <a:endParaRPr lang="fi-FI" dirty="0"/>
                    </a:p>
                  </a:txBody>
                  <a:tcPr/>
                </a:tc>
                <a:tc>
                  <a:txBody>
                    <a:bodyPr/>
                    <a:lstStyle/>
                    <a:p>
                      <a:r>
                        <a:rPr lang="fi-FI" dirty="0" smtClean="0"/>
                        <a:t>131-156</a:t>
                      </a:r>
                      <a:endParaRPr lang="fi-FI" dirty="0"/>
                    </a:p>
                  </a:txBody>
                  <a:tcPr/>
                </a:tc>
                <a:tc>
                  <a:txBody>
                    <a:bodyPr/>
                    <a:lstStyle/>
                    <a:p>
                      <a:r>
                        <a:rPr lang="fi-FI" dirty="0" smtClean="0"/>
                        <a:t>141-166</a:t>
                      </a:r>
                      <a:endParaRPr lang="fi-FI" dirty="0"/>
                    </a:p>
                  </a:txBody>
                  <a:tcPr/>
                </a:tc>
                <a:extLst>
                  <a:ext uri="{0D108BD9-81ED-4DB2-BD59-A6C34878D82A}">
                    <a16:rowId xmlns:a16="http://schemas.microsoft.com/office/drawing/2014/main" val="10001"/>
                  </a:ext>
                </a:extLst>
              </a:tr>
              <a:tr h="859844">
                <a:tc>
                  <a:txBody>
                    <a:bodyPr/>
                    <a:lstStyle/>
                    <a:p>
                      <a:r>
                        <a:rPr lang="fi-FI" dirty="0" smtClean="0"/>
                        <a:t>Hyvä</a:t>
                      </a:r>
                      <a:endParaRPr lang="fi-FI" dirty="0"/>
                    </a:p>
                  </a:txBody>
                  <a:tcPr/>
                </a:tc>
                <a:tc>
                  <a:txBody>
                    <a:bodyPr/>
                    <a:lstStyle/>
                    <a:p>
                      <a:r>
                        <a:rPr lang="fi-FI" dirty="0" smtClean="0"/>
                        <a:t>alle 130</a:t>
                      </a:r>
                      <a:endParaRPr lang="fi-FI" dirty="0"/>
                    </a:p>
                  </a:txBody>
                  <a:tcPr/>
                </a:tc>
                <a:tc>
                  <a:txBody>
                    <a:bodyPr/>
                    <a:lstStyle/>
                    <a:p>
                      <a:r>
                        <a:rPr lang="fi-FI" dirty="0" smtClean="0"/>
                        <a:t>Alle 140</a:t>
                      </a:r>
                      <a:endParaRPr lang="fi-FI" dirty="0"/>
                    </a:p>
                  </a:txBody>
                  <a:tcPr/>
                </a:tc>
                <a:extLst>
                  <a:ext uri="{0D108BD9-81ED-4DB2-BD59-A6C34878D82A}">
                    <a16:rowId xmlns:a16="http://schemas.microsoft.com/office/drawing/2014/main" val="10002"/>
                  </a:ext>
                </a:extLst>
              </a:tr>
            </a:tbl>
          </a:graphicData>
        </a:graphic>
      </p:graphicFrame>
      <p:pic>
        <p:nvPicPr>
          <p:cNvPr id="1025" name="DefaultOcx"/>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610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Ukk</a:t>
            </a:r>
            <a:r>
              <a:rPr lang="fi-FI" dirty="0" smtClean="0"/>
              <a:t>-Kävelytesti</a:t>
            </a:r>
            <a:endParaRPr lang="fi-FI" dirty="0"/>
          </a:p>
        </p:txBody>
      </p:sp>
      <p:sp>
        <p:nvSpPr>
          <p:cNvPr id="3" name="Sisällön paikkamerkki 2"/>
          <p:cNvSpPr>
            <a:spLocks noGrp="1"/>
          </p:cNvSpPr>
          <p:nvPr>
            <p:ph idx="1"/>
          </p:nvPr>
        </p:nvSpPr>
        <p:spPr>
          <a:xfrm>
            <a:off x="913795" y="1584101"/>
            <a:ext cx="10353762" cy="5125791"/>
          </a:xfrm>
        </p:spPr>
        <p:txBody>
          <a:bodyPr>
            <a:normAutofit/>
          </a:bodyPr>
          <a:lstStyle/>
          <a:p>
            <a:r>
              <a:rPr lang="fi-FI" dirty="0" smtClean="0"/>
              <a:t>Tarkoitettu 20-65 vuotiaille aikuisille</a:t>
            </a:r>
          </a:p>
          <a:p>
            <a:r>
              <a:rPr lang="fi-FI" dirty="0" smtClean="0"/>
              <a:t>Ei suositella erittäin hyväkuntoisille</a:t>
            </a:r>
          </a:p>
          <a:p>
            <a:r>
              <a:rPr lang="fi-FI" dirty="0" smtClean="0"/>
              <a:t>Mittaa hyvin isoja joukkoja</a:t>
            </a:r>
          </a:p>
          <a:p>
            <a:r>
              <a:rPr lang="fi-FI" dirty="0" smtClean="0"/>
              <a:t>Helppo toistaa </a:t>
            </a:r>
          </a:p>
          <a:p>
            <a:r>
              <a:rPr lang="fi-FI" dirty="0" smtClean="0"/>
              <a:t>Testissä mitataan aika, joka kuluu 2 km kävelemiseen sekä loppusyke</a:t>
            </a:r>
          </a:p>
          <a:p>
            <a:r>
              <a:rPr lang="fi-FI" dirty="0" smtClean="0"/>
              <a:t>Testiohjeet:</a:t>
            </a:r>
          </a:p>
          <a:p>
            <a:pPr lvl="1"/>
            <a:r>
              <a:rPr lang="fi-FI" dirty="0" smtClean="0"/>
              <a:t>Verryttely 5-10min</a:t>
            </a:r>
          </a:p>
          <a:p>
            <a:pPr lvl="1"/>
            <a:r>
              <a:rPr lang="fi-FI" dirty="0" smtClean="0"/>
              <a:t>Kävele 2 km matka niin nopeasti kuin voit</a:t>
            </a:r>
          </a:p>
          <a:p>
            <a:pPr lvl="1"/>
            <a:r>
              <a:rPr lang="fi-FI" dirty="0" smtClean="0"/>
              <a:t>Mittaa aika</a:t>
            </a:r>
          </a:p>
          <a:p>
            <a:pPr lvl="1"/>
            <a:r>
              <a:rPr lang="fi-FI" dirty="0" smtClean="0"/>
              <a:t>Mittaa syke heti maalissa (sykemittari)</a:t>
            </a:r>
          </a:p>
          <a:p>
            <a:pPr lvl="1"/>
            <a:r>
              <a:rPr lang="fi-FI" dirty="0"/>
              <a:t>Laske kuntoindeksi: </a:t>
            </a:r>
            <a:r>
              <a:rPr lang="fi-FI" dirty="0">
                <a:hlinkClick r:id="rId2"/>
              </a:rPr>
              <a:t>http://</a:t>
            </a:r>
            <a:r>
              <a:rPr lang="fi-FI" dirty="0" smtClean="0">
                <a:hlinkClick r:id="rId2"/>
              </a:rPr>
              <a:t>port.mbnet.fi/js/ukktest.htm</a:t>
            </a:r>
            <a:endParaRPr lang="fi-FI" dirty="0" smtClean="0"/>
          </a:p>
          <a:p>
            <a:pPr lvl="1"/>
            <a:endParaRPr lang="fi-FI" dirty="0"/>
          </a:p>
        </p:txBody>
      </p:sp>
    </p:spTree>
    <p:extLst>
      <p:ext uri="{BB962C8B-B14F-4D97-AF65-F5344CB8AC3E}">
        <p14:creationId xmlns:p14="http://schemas.microsoft.com/office/powerpoint/2010/main" val="1168710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UKK-kävelytesti</a:t>
            </a:r>
            <a:endParaRPr lang="fi-FI" dirty="0"/>
          </a:p>
        </p:txBody>
      </p:sp>
      <p:sp>
        <p:nvSpPr>
          <p:cNvPr id="3" name="Sisällön paikkamerkki 2"/>
          <p:cNvSpPr>
            <a:spLocks noGrp="1"/>
          </p:cNvSpPr>
          <p:nvPr>
            <p:ph idx="1"/>
          </p:nvPr>
        </p:nvSpPr>
        <p:spPr/>
        <p:txBody>
          <a:bodyPr/>
          <a:lstStyle/>
          <a:p>
            <a:r>
              <a:rPr lang="fi-FI" sz="2400" dirty="0" smtClean="0"/>
              <a:t>Kuntoindeksitaulukko:</a:t>
            </a:r>
          </a:p>
          <a:p>
            <a:endParaRPr lang="fi-FI" sz="2400" dirty="0" smtClean="0"/>
          </a:p>
          <a:p>
            <a:pPr lvl="1"/>
            <a:r>
              <a:rPr lang="fi-FI" sz="2400" dirty="0">
                <a:effectLst/>
              </a:rPr>
              <a:t>alle 70 - Keskimääräistä huomattavasti matalampi.</a:t>
            </a:r>
          </a:p>
          <a:p>
            <a:pPr lvl="1"/>
            <a:r>
              <a:rPr lang="fi-FI" sz="2400" dirty="0">
                <a:effectLst/>
              </a:rPr>
              <a:t>70 - 89 - Keskimääräistä vähän matalampi.</a:t>
            </a:r>
          </a:p>
          <a:p>
            <a:pPr lvl="1"/>
            <a:r>
              <a:rPr lang="fi-FI" sz="2400" dirty="0">
                <a:effectLst/>
              </a:rPr>
              <a:t>90 - 110 - Keskimääräinen.</a:t>
            </a:r>
          </a:p>
          <a:p>
            <a:pPr lvl="1"/>
            <a:r>
              <a:rPr lang="fi-FI" sz="2400" dirty="0">
                <a:effectLst/>
              </a:rPr>
              <a:t>111 - 130 - Keskimääräistä vähän korkeampi.</a:t>
            </a:r>
          </a:p>
          <a:p>
            <a:pPr lvl="1"/>
            <a:r>
              <a:rPr lang="fi-FI" sz="2400" dirty="0">
                <a:effectLst/>
              </a:rPr>
              <a:t>yli 130 - Keskimääräistä huomattavasti korkeampi</a:t>
            </a:r>
            <a:r>
              <a:rPr lang="fi-FI" dirty="0">
                <a:effectLst/>
              </a:rPr>
              <a:t>.</a:t>
            </a:r>
          </a:p>
          <a:p>
            <a:endParaRPr lang="fi-FI" dirty="0"/>
          </a:p>
        </p:txBody>
      </p:sp>
    </p:spTree>
    <p:extLst>
      <p:ext uri="{BB962C8B-B14F-4D97-AF65-F5344CB8AC3E}">
        <p14:creationId xmlns:p14="http://schemas.microsoft.com/office/powerpoint/2010/main" val="308311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Cooperin-testi</a:t>
            </a:r>
            <a:endParaRPr lang="fi-FI" dirty="0"/>
          </a:p>
        </p:txBody>
      </p:sp>
      <p:sp>
        <p:nvSpPr>
          <p:cNvPr id="3" name="Sisällön paikkamerkki 2"/>
          <p:cNvSpPr>
            <a:spLocks noGrp="1"/>
          </p:cNvSpPr>
          <p:nvPr>
            <p:ph idx="1"/>
          </p:nvPr>
        </p:nvSpPr>
        <p:spPr>
          <a:xfrm>
            <a:off x="913795" y="2096064"/>
            <a:ext cx="10353762" cy="4330494"/>
          </a:xfrm>
        </p:spPr>
        <p:txBody>
          <a:bodyPr/>
          <a:lstStyle/>
          <a:p>
            <a:r>
              <a:rPr lang="fi-FI" sz="2400" dirty="0" smtClean="0"/>
              <a:t>12 minuutin juoksutesti, joka testaa maksimikestävyyttä (</a:t>
            </a:r>
            <a:r>
              <a:rPr lang="fi-FI" sz="2400" dirty="0" err="1" smtClean="0"/>
              <a:t>huom</a:t>
            </a:r>
            <a:r>
              <a:rPr lang="fi-FI" sz="2400" dirty="0" smtClean="0"/>
              <a:t>! Riskiryhmät)</a:t>
            </a:r>
          </a:p>
          <a:p>
            <a:r>
              <a:rPr lang="fi-FI" sz="2400" dirty="0" smtClean="0"/>
              <a:t>Kenneth H. Cooper kehitti testin USA:n armeijalle 1968</a:t>
            </a:r>
          </a:p>
          <a:p>
            <a:r>
              <a:rPr lang="fi-FI" sz="2400" dirty="0">
                <a:hlinkClick r:id="rId2"/>
              </a:rPr>
              <a:t>http://</a:t>
            </a:r>
            <a:r>
              <a:rPr lang="fi-FI" sz="2400" dirty="0" smtClean="0">
                <a:hlinkClick r:id="rId2"/>
              </a:rPr>
              <a:t>lekiyu.net/home/files/Cooper-taulukko.pdf</a:t>
            </a:r>
            <a:endParaRPr lang="fi-FI" sz="2400" dirty="0" smtClean="0"/>
          </a:p>
          <a:p>
            <a:r>
              <a:rPr lang="fi-FI" sz="2400" dirty="0" smtClean="0"/>
              <a:t>Hapenottokyky voidaan laskea tuloksesta seuraavasti:</a:t>
            </a:r>
          </a:p>
          <a:p>
            <a:r>
              <a:rPr lang="fi-FI" sz="2400" dirty="0" smtClean="0"/>
              <a:t>VO2= 0,2 x v +3,5 = ml/kg/min     v=juoksunopeus metreinä minuutissa</a:t>
            </a:r>
          </a:p>
          <a:p>
            <a:r>
              <a:rPr lang="fi-FI" sz="2400" dirty="0" smtClean="0"/>
              <a:t>Eli ((0,2 x 3000/12)+3,5) ml/kg/min = 53,5 ml/kg/min</a:t>
            </a:r>
          </a:p>
          <a:p>
            <a:endParaRPr lang="fi-FI" dirty="0"/>
          </a:p>
        </p:txBody>
      </p:sp>
    </p:spTree>
    <p:extLst>
      <p:ext uri="{BB962C8B-B14F-4D97-AF65-F5344CB8AC3E}">
        <p14:creationId xmlns:p14="http://schemas.microsoft.com/office/powerpoint/2010/main" val="1769459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Lihaskuntotestit</a:t>
            </a:r>
            <a:endParaRPr lang="fi-FI" dirty="0"/>
          </a:p>
        </p:txBody>
      </p:sp>
      <p:sp>
        <p:nvSpPr>
          <p:cNvPr id="3" name="Sisällön paikkamerkki 2"/>
          <p:cNvSpPr>
            <a:spLocks noGrp="1"/>
          </p:cNvSpPr>
          <p:nvPr>
            <p:ph idx="1"/>
          </p:nvPr>
        </p:nvSpPr>
        <p:spPr/>
        <p:txBody>
          <a:bodyPr/>
          <a:lstStyle/>
          <a:p>
            <a:r>
              <a:rPr lang="fi-FI" sz="2800" dirty="0" smtClean="0"/>
              <a:t>Yleisimmin käytetään 60sek lihaskuntotestejä</a:t>
            </a:r>
          </a:p>
          <a:p>
            <a:pPr lvl="1"/>
            <a:r>
              <a:rPr lang="fi-FI" sz="2800" dirty="0" smtClean="0"/>
              <a:t>Etunojapunnerrus</a:t>
            </a:r>
          </a:p>
          <a:p>
            <a:pPr lvl="1"/>
            <a:r>
              <a:rPr lang="fi-FI" sz="2800" dirty="0" smtClean="0"/>
              <a:t>Vatsalihasliike</a:t>
            </a:r>
          </a:p>
          <a:p>
            <a:pPr lvl="1"/>
            <a:r>
              <a:rPr lang="fi-FI" sz="2800" dirty="0" smtClean="0"/>
              <a:t>Toistokyykistyminen</a:t>
            </a:r>
          </a:p>
          <a:p>
            <a:pPr lvl="1"/>
            <a:endParaRPr lang="fi-FI" dirty="0"/>
          </a:p>
          <a:p>
            <a:pPr marL="457200" lvl="1" indent="0">
              <a:buNone/>
            </a:pPr>
            <a:endParaRPr lang="fi-FI" dirty="0"/>
          </a:p>
        </p:txBody>
      </p:sp>
    </p:spTree>
    <p:extLst>
      <p:ext uri="{BB962C8B-B14F-4D97-AF65-F5344CB8AC3E}">
        <p14:creationId xmlns:p14="http://schemas.microsoft.com/office/powerpoint/2010/main" val="323899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Toistettavuus ja luotettavuus</a:t>
            </a:r>
            <a:endParaRPr lang="fi-FI" dirty="0"/>
          </a:p>
        </p:txBody>
      </p:sp>
      <p:sp>
        <p:nvSpPr>
          <p:cNvPr id="3" name="Sisällön paikkamerkki 2"/>
          <p:cNvSpPr>
            <a:spLocks noGrp="1"/>
          </p:cNvSpPr>
          <p:nvPr>
            <p:ph idx="1"/>
          </p:nvPr>
        </p:nvSpPr>
        <p:spPr/>
        <p:txBody>
          <a:bodyPr/>
          <a:lstStyle/>
          <a:p>
            <a:r>
              <a:rPr lang="fi-FI" dirty="0" smtClean="0">
                <a:effectLst/>
              </a:rPr>
              <a:t>Sama testaaja, samat välineet, samat mittauspaikat (kehon osat, suorituspaikat yms.)</a:t>
            </a:r>
          </a:p>
          <a:p>
            <a:r>
              <a:rPr lang="fi-FI" dirty="0" smtClean="0">
                <a:effectLst/>
              </a:rPr>
              <a:t>Sama kellonaika, sama ravitsemustilanne, </a:t>
            </a:r>
          </a:p>
          <a:p>
            <a:r>
              <a:rPr lang="fi-FI" dirty="0" smtClean="0">
                <a:effectLst/>
              </a:rPr>
              <a:t>Kalibroidut ja tarkoituksen mukaiset välineet </a:t>
            </a:r>
          </a:p>
          <a:p>
            <a:endParaRPr lang="fi-FI" dirty="0">
              <a:effectLst/>
            </a:endParaRPr>
          </a:p>
          <a:p>
            <a:endParaRPr lang="fi-FI" dirty="0" smtClean="0">
              <a:effectLst/>
            </a:endParaRPr>
          </a:p>
          <a:p>
            <a:r>
              <a:rPr lang="fi-FI" dirty="0" smtClean="0">
                <a:effectLst/>
              </a:rPr>
              <a:t>Eri </a:t>
            </a:r>
            <a:r>
              <a:rPr lang="fi-FI" dirty="0">
                <a:effectLst/>
              </a:rPr>
              <a:t>henkilöiden tuloksia tai eri mittausmenetelmillä tehtyjä mittauksia ei pidä verrata keskenään</a:t>
            </a:r>
            <a:endParaRPr lang="fi-FI" dirty="0"/>
          </a:p>
        </p:txBody>
      </p:sp>
    </p:spTree>
    <p:extLst>
      <p:ext uri="{BB962C8B-B14F-4D97-AF65-F5344CB8AC3E}">
        <p14:creationId xmlns:p14="http://schemas.microsoft.com/office/powerpoint/2010/main" val="1758777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TEhtävä</a:t>
            </a:r>
            <a:endParaRPr lang="fi-FI" dirty="0"/>
          </a:p>
        </p:txBody>
      </p:sp>
      <p:sp>
        <p:nvSpPr>
          <p:cNvPr id="3" name="Sisällön paikkamerkki 2"/>
          <p:cNvSpPr>
            <a:spLocks noGrp="1"/>
          </p:cNvSpPr>
          <p:nvPr>
            <p:ph idx="1"/>
          </p:nvPr>
        </p:nvSpPr>
        <p:spPr/>
        <p:txBody>
          <a:bodyPr>
            <a:normAutofit/>
          </a:bodyPr>
          <a:lstStyle/>
          <a:p>
            <a:r>
              <a:rPr lang="fi-FI" sz="2400" dirty="0" smtClean="0"/>
              <a:t>Askellustesti</a:t>
            </a:r>
          </a:p>
          <a:p>
            <a:r>
              <a:rPr lang="fi-FI" sz="2400" dirty="0" smtClean="0"/>
              <a:t>UKK-kävelytesti</a:t>
            </a:r>
          </a:p>
          <a:p>
            <a:r>
              <a:rPr lang="fi-FI" sz="2400" dirty="0" smtClean="0"/>
              <a:t>Lihaskuntotesti</a:t>
            </a:r>
          </a:p>
          <a:p>
            <a:pPr lvl="1"/>
            <a:r>
              <a:rPr lang="fi-FI" sz="2400" dirty="0" smtClean="0"/>
              <a:t>Toistokyykky</a:t>
            </a:r>
          </a:p>
          <a:p>
            <a:pPr lvl="1"/>
            <a:r>
              <a:rPr lang="fi-FI" sz="2400" dirty="0" smtClean="0"/>
              <a:t>Vatsalihas</a:t>
            </a:r>
          </a:p>
          <a:p>
            <a:pPr lvl="1"/>
            <a:r>
              <a:rPr lang="fi-FI" sz="2400" dirty="0" smtClean="0"/>
              <a:t>Etunojapunnerrus</a:t>
            </a:r>
            <a:endParaRPr lang="fi-FI" sz="2400" dirty="0"/>
          </a:p>
        </p:txBody>
      </p:sp>
    </p:spTree>
    <p:extLst>
      <p:ext uri="{BB962C8B-B14F-4D97-AF65-F5344CB8AC3E}">
        <p14:creationId xmlns:p14="http://schemas.microsoft.com/office/powerpoint/2010/main" val="413288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Käytännön asiat</a:t>
            </a:r>
            <a:endParaRPr lang="fi-FI" dirty="0"/>
          </a:p>
        </p:txBody>
      </p:sp>
      <p:sp>
        <p:nvSpPr>
          <p:cNvPr id="3" name="Sisällön paikkamerkki 2"/>
          <p:cNvSpPr>
            <a:spLocks noGrp="1"/>
          </p:cNvSpPr>
          <p:nvPr>
            <p:ph idx="1"/>
          </p:nvPr>
        </p:nvSpPr>
        <p:spPr>
          <a:xfrm>
            <a:off x="913795" y="1567543"/>
            <a:ext cx="10353762" cy="5290457"/>
          </a:xfrm>
        </p:spPr>
        <p:txBody>
          <a:bodyPr>
            <a:normAutofit/>
          </a:bodyPr>
          <a:lstStyle/>
          <a:p>
            <a:r>
              <a:rPr lang="fi-FI" dirty="0" smtClean="0"/>
              <a:t>Lomakkeet ja muut paperit valmiina</a:t>
            </a:r>
          </a:p>
          <a:p>
            <a:r>
              <a:rPr lang="fi-FI" dirty="0" smtClean="0"/>
              <a:t>Mittaamiseen tarvittava välineistö valmiina ja kalibroituna</a:t>
            </a:r>
          </a:p>
          <a:p>
            <a:r>
              <a:rPr lang="fi-FI" dirty="0" smtClean="0"/>
              <a:t>Muiden olosuhteiden huomioiminen (esim. järkevä tila, eteneminen mittauksissa jne.)</a:t>
            </a:r>
          </a:p>
          <a:p>
            <a:r>
              <a:rPr lang="fi-FI" dirty="0" smtClean="0"/>
              <a:t>Alkuun lepotilaa vaativat mittaukset:</a:t>
            </a:r>
          </a:p>
          <a:p>
            <a:pPr lvl="1"/>
            <a:r>
              <a:rPr lang="fi-FI" dirty="0" smtClean="0"/>
              <a:t>Leposyke, lepo verenpaine</a:t>
            </a:r>
          </a:p>
          <a:p>
            <a:pPr lvl="1"/>
            <a:r>
              <a:rPr lang="fi-FI" dirty="0" smtClean="0"/>
              <a:t>Pituus/paino</a:t>
            </a:r>
          </a:p>
          <a:p>
            <a:pPr lvl="1"/>
            <a:r>
              <a:rPr lang="fi-FI" dirty="0" smtClean="0"/>
              <a:t>Kehonkoostumus, rasvaprosentti</a:t>
            </a:r>
          </a:p>
          <a:p>
            <a:pPr lvl="0"/>
            <a:r>
              <a:rPr lang="fi-FI" dirty="0" smtClean="0">
                <a:solidFill>
                  <a:prstClr val="white"/>
                </a:solidFill>
              </a:rPr>
              <a:t>Seuraavaksi:</a:t>
            </a:r>
          </a:p>
          <a:p>
            <a:pPr lvl="1"/>
            <a:r>
              <a:rPr lang="fi-FI" dirty="0" smtClean="0">
                <a:solidFill>
                  <a:prstClr val="white"/>
                </a:solidFill>
              </a:rPr>
              <a:t>Hengitys- ja verenkiertoelimistön kunnon mittaaminen</a:t>
            </a:r>
          </a:p>
          <a:p>
            <a:pPr lvl="1"/>
            <a:r>
              <a:rPr lang="fi-FI" dirty="0" smtClean="0">
                <a:solidFill>
                  <a:prstClr val="white"/>
                </a:solidFill>
              </a:rPr>
              <a:t>Lihasvoima ja lihaskestävyys</a:t>
            </a:r>
          </a:p>
          <a:p>
            <a:pPr lvl="1"/>
            <a:r>
              <a:rPr lang="fi-FI" dirty="0" smtClean="0">
                <a:solidFill>
                  <a:prstClr val="white"/>
                </a:solidFill>
              </a:rPr>
              <a:t>Liikkuvuus/notkeus</a:t>
            </a:r>
            <a:endParaRPr lang="fi-FI" dirty="0">
              <a:solidFill>
                <a:prstClr val="white"/>
              </a:solidFill>
            </a:endParaRPr>
          </a:p>
          <a:p>
            <a:pPr marL="457200" lvl="1" indent="0">
              <a:buNone/>
            </a:pPr>
            <a:endParaRPr lang="fi-FI" dirty="0" smtClean="0"/>
          </a:p>
        </p:txBody>
      </p:sp>
    </p:spTree>
    <p:extLst>
      <p:ext uri="{BB962C8B-B14F-4D97-AF65-F5344CB8AC3E}">
        <p14:creationId xmlns:p14="http://schemas.microsoft.com/office/powerpoint/2010/main" val="2048152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Kehonkoostumusmittaus</a:t>
            </a:r>
            <a:endParaRPr lang="fi-FI" dirty="0"/>
          </a:p>
        </p:txBody>
      </p:sp>
      <p:sp>
        <p:nvSpPr>
          <p:cNvPr id="3" name="Sisällön paikkamerkki 2"/>
          <p:cNvSpPr>
            <a:spLocks noGrp="1"/>
          </p:cNvSpPr>
          <p:nvPr>
            <p:ph idx="1"/>
          </p:nvPr>
        </p:nvSpPr>
        <p:spPr/>
        <p:txBody>
          <a:bodyPr>
            <a:normAutofit lnSpcReduction="10000"/>
          </a:bodyPr>
          <a:lstStyle/>
          <a:p>
            <a:r>
              <a:rPr lang="fi-FI" dirty="0" smtClean="0"/>
              <a:t>Perustuu BIA (</a:t>
            </a:r>
            <a:r>
              <a:rPr lang="fi-FI" dirty="0" err="1" smtClean="0"/>
              <a:t>bioelectrical</a:t>
            </a:r>
            <a:r>
              <a:rPr lang="fi-FI" dirty="0" smtClean="0"/>
              <a:t> </a:t>
            </a:r>
            <a:r>
              <a:rPr lang="fi-FI" dirty="0" err="1" smtClean="0"/>
              <a:t>impedance</a:t>
            </a:r>
            <a:r>
              <a:rPr lang="fi-FI" dirty="0" smtClean="0"/>
              <a:t> </a:t>
            </a:r>
            <a:r>
              <a:rPr lang="fi-FI" dirty="0" err="1" smtClean="0"/>
              <a:t>analysis</a:t>
            </a:r>
            <a:r>
              <a:rPr lang="fi-FI" dirty="0" smtClean="0"/>
              <a:t>) menetelmään, jossa kehon läpi kulkee pieni sähkövirta</a:t>
            </a:r>
          </a:p>
          <a:p>
            <a:r>
              <a:rPr lang="fi-FI" dirty="0" smtClean="0"/>
              <a:t>Kehossa vesi johtaa sähköä ja näin kehosta voidaan mitata sen impedanssi eli sähkövirralle aiheutuva vastus</a:t>
            </a:r>
          </a:p>
          <a:p>
            <a:r>
              <a:rPr lang="fi-FI" dirty="0" err="1" smtClean="0"/>
              <a:t>Inbody</a:t>
            </a:r>
            <a:r>
              <a:rPr lang="fi-FI" dirty="0" smtClean="0"/>
              <a:t>-laitteisto mittaa kehon viidessä eri segmentissä ja näin saadaan tarkempi ja luotettavampi tulos. Eri taajuuksilla oleva sähkövirta aikaan saa myös sen, että solun sisäinen ja ulkoinen vesi voidaan erotella toisistaan.</a:t>
            </a:r>
          </a:p>
          <a:p>
            <a:pPr marL="0" indent="0">
              <a:buNone/>
            </a:pPr>
            <a:endParaRPr lang="fi-FI" dirty="0"/>
          </a:p>
          <a:p>
            <a:r>
              <a:rPr lang="fi-FI" dirty="0" smtClean="0"/>
              <a:t>http</a:t>
            </a:r>
            <a:r>
              <a:rPr lang="fi-FI" dirty="0"/>
              <a:t>://www.inbody.fi/tulosten-tulkinta/#</a:t>
            </a:r>
            <a:r>
              <a:rPr lang="fi-FI" dirty="0" smtClean="0"/>
              <a:t>kehonkoostumus</a:t>
            </a:r>
          </a:p>
          <a:p>
            <a:endParaRPr lang="fi-FI" dirty="0"/>
          </a:p>
        </p:txBody>
      </p:sp>
    </p:spTree>
    <p:extLst>
      <p:ext uri="{BB962C8B-B14F-4D97-AF65-F5344CB8AC3E}">
        <p14:creationId xmlns:p14="http://schemas.microsoft.com/office/powerpoint/2010/main" val="3170242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BMI</a:t>
            </a:r>
            <a:endParaRPr lang="fi-FI" dirty="0"/>
          </a:p>
        </p:txBody>
      </p:sp>
      <p:sp>
        <p:nvSpPr>
          <p:cNvPr id="3" name="Sisällön paikkamerkki 2"/>
          <p:cNvSpPr>
            <a:spLocks noGrp="1"/>
          </p:cNvSpPr>
          <p:nvPr>
            <p:ph idx="1"/>
          </p:nvPr>
        </p:nvSpPr>
        <p:spPr>
          <a:xfrm>
            <a:off x="913795" y="2134701"/>
            <a:ext cx="10353762" cy="3695136"/>
          </a:xfrm>
        </p:spPr>
        <p:txBody>
          <a:bodyPr/>
          <a:lstStyle/>
          <a:p>
            <a:r>
              <a:rPr lang="fi-FI" dirty="0" err="1" smtClean="0"/>
              <a:t>Body</a:t>
            </a:r>
            <a:r>
              <a:rPr lang="fi-FI" dirty="0" smtClean="0"/>
              <a:t> </a:t>
            </a:r>
            <a:r>
              <a:rPr lang="fi-FI" dirty="0" err="1" smtClean="0"/>
              <a:t>Mass</a:t>
            </a:r>
            <a:r>
              <a:rPr lang="fi-FI" dirty="0" smtClean="0"/>
              <a:t> Index</a:t>
            </a:r>
            <a:endParaRPr lang="fi-FI" dirty="0"/>
          </a:p>
          <a:p>
            <a:r>
              <a:rPr lang="fi-FI" dirty="0" smtClean="0"/>
              <a:t>Kehonpaino jaettuna pituuden neliöllä (pituus metreinä)</a:t>
            </a:r>
          </a:p>
          <a:p>
            <a:r>
              <a:rPr lang="fi-FI" dirty="0" smtClean="0"/>
              <a:t>Esim. 95/1,85x1,85 = 27,75</a:t>
            </a:r>
          </a:p>
          <a:p>
            <a:r>
              <a:rPr lang="fi-FI" dirty="0" smtClean="0"/>
              <a:t>Sopii mittauksena normaalille ihmiselle</a:t>
            </a:r>
          </a:p>
          <a:p>
            <a:pPr marL="0" indent="0">
              <a:buNone/>
            </a:pPr>
            <a:endParaRPr lang="fi-FI" dirty="0"/>
          </a:p>
        </p:txBody>
      </p:sp>
      <p:graphicFrame>
        <p:nvGraphicFramePr>
          <p:cNvPr id="4" name="Taulukko 3"/>
          <p:cNvGraphicFramePr>
            <a:graphicFrameLocks noGrp="1"/>
          </p:cNvGraphicFramePr>
          <p:nvPr>
            <p:extLst>
              <p:ext uri="{D42A27DB-BD31-4B8C-83A1-F6EECF244321}">
                <p14:modId xmlns:p14="http://schemas.microsoft.com/office/powerpoint/2010/main" val="3197719041"/>
              </p:ext>
            </p:extLst>
          </p:nvPr>
        </p:nvGraphicFramePr>
        <p:xfrm>
          <a:off x="7740203" y="1983350"/>
          <a:ext cx="4224269" cy="4623512"/>
        </p:xfrm>
        <a:graphic>
          <a:graphicData uri="http://schemas.openxmlformats.org/drawingml/2006/table">
            <a:tbl>
              <a:tblPr/>
              <a:tblGrid>
                <a:gridCol w="2640168">
                  <a:extLst>
                    <a:ext uri="{9D8B030D-6E8A-4147-A177-3AD203B41FA5}">
                      <a16:colId xmlns:a16="http://schemas.microsoft.com/office/drawing/2014/main" val="20000"/>
                    </a:ext>
                  </a:extLst>
                </a:gridCol>
                <a:gridCol w="1584101">
                  <a:extLst>
                    <a:ext uri="{9D8B030D-6E8A-4147-A177-3AD203B41FA5}">
                      <a16:colId xmlns:a16="http://schemas.microsoft.com/office/drawing/2014/main" val="20001"/>
                    </a:ext>
                  </a:extLst>
                </a:gridCol>
              </a:tblGrid>
              <a:tr h="577939">
                <a:tc>
                  <a:txBody>
                    <a:bodyPr/>
                    <a:lstStyle/>
                    <a:p>
                      <a:r>
                        <a:rPr lang="fi-FI" sz="1400" dirty="0">
                          <a:effectLst/>
                        </a:rPr>
                        <a:t>Vaikea alipaino</a:t>
                      </a:r>
                    </a:p>
                  </a:txBody>
                  <a:tcPr marL="69730" marR="69730" marT="34865" marB="34865"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r>
                        <a:rPr lang="fi-FI" sz="1400" dirty="0">
                          <a:effectLst/>
                        </a:rPr>
                        <a:t>&lt; 16.0</a:t>
                      </a:r>
                    </a:p>
                  </a:txBody>
                  <a:tcPr marL="69730" marR="69730" marT="34865" marB="34865"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0"/>
                  </a:ext>
                </a:extLst>
              </a:tr>
              <a:tr h="577939">
                <a:tc>
                  <a:txBody>
                    <a:bodyPr/>
                    <a:lstStyle/>
                    <a:p>
                      <a:r>
                        <a:rPr lang="fi-FI" sz="1400"/>
                        <a:t>Merkittävä alipaino</a:t>
                      </a:r>
                    </a:p>
                  </a:txBody>
                  <a:tcPr marL="69730" marR="69730" marT="34865" marB="34865"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fi-FI" sz="1400" dirty="0"/>
                        <a:t>16.0 - 16.99</a:t>
                      </a:r>
                    </a:p>
                  </a:txBody>
                  <a:tcPr marL="69730" marR="69730" marT="34865" marB="34865"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577939">
                <a:tc>
                  <a:txBody>
                    <a:bodyPr/>
                    <a:lstStyle/>
                    <a:p>
                      <a:r>
                        <a:rPr lang="fi-FI" sz="1400"/>
                        <a:t>Lievä alipaino</a:t>
                      </a:r>
                    </a:p>
                  </a:txBody>
                  <a:tcPr marL="69730" marR="69730" marT="34865" marB="34865"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fi-FI" sz="1400" dirty="0"/>
                        <a:t>17.0 - 18.49</a:t>
                      </a:r>
                    </a:p>
                  </a:txBody>
                  <a:tcPr marL="69730" marR="69730" marT="34865" marB="34865"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577939">
                <a:tc>
                  <a:txBody>
                    <a:bodyPr/>
                    <a:lstStyle/>
                    <a:p>
                      <a:r>
                        <a:rPr lang="fi-FI" sz="1400"/>
                        <a:t>Normaali paino</a:t>
                      </a:r>
                    </a:p>
                  </a:txBody>
                  <a:tcPr marL="69730" marR="69730" marT="34865" marB="34865"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r>
                        <a:rPr lang="fi-FI" sz="1400" dirty="0"/>
                        <a:t>18.5 - 24.99</a:t>
                      </a:r>
                    </a:p>
                  </a:txBody>
                  <a:tcPr marL="69730" marR="69730" marT="34865" marB="34865"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577939">
                <a:tc>
                  <a:txBody>
                    <a:bodyPr/>
                    <a:lstStyle/>
                    <a:p>
                      <a:r>
                        <a:rPr lang="fi-FI" sz="1400" dirty="0"/>
                        <a:t>Lievä lihavuus</a:t>
                      </a:r>
                    </a:p>
                  </a:txBody>
                  <a:tcPr marL="69730" marR="69730" marT="34865" marB="3486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i-FI" sz="1400" dirty="0"/>
                        <a:t>25.0 - 29.99</a:t>
                      </a:r>
                    </a:p>
                  </a:txBody>
                  <a:tcPr marL="69730" marR="69730" marT="34865" marB="3486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577939">
                <a:tc>
                  <a:txBody>
                    <a:bodyPr/>
                    <a:lstStyle/>
                    <a:p>
                      <a:r>
                        <a:rPr lang="fi-FI" sz="1400"/>
                        <a:t>Merkittävä lihavuus</a:t>
                      </a:r>
                    </a:p>
                  </a:txBody>
                  <a:tcPr marL="69730" marR="69730" marT="34865" marB="34865"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r>
                        <a:rPr lang="fi-FI" sz="1400" dirty="0"/>
                        <a:t>30.0 - 34.99</a:t>
                      </a:r>
                    </a:p>
                  </a:txBody>
                  <a:tcPr marL="69730" marR="69730" marT="34865" marB="34865"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577939">
                <a:tc>
                  <a:txBody>
                    <a:bodyPr/>
                    <a:lstStyle/>
                    <a:p>
                      <a:r>
                        <a:rPr lang="fi-FI" sz="1400"/>
                        <a:t>Vaikea lihavuus</a:t>
                      </a:r>
                    </a:p>
                  </a:txBody>
                  <a:tcPr marL="69730" marR="69730" marT="34865" marB="34865" anchor="ctr">
                    <a:lnL w="12700" cap="flat" cmpd="sng" algn="ctr">
                      <a:solidFill>
                        <a:schemeClr val="tx1"/>
                      </a:solidFill>
                      <a:prstDash val="solid"/>
                      <a:round/>
                      <a:headEnd type="none" w="med" len="med"/>
                      <a:tailEnd type="none" w="med" len="med"/>
                    </a:lnL>
                    <a:lnR>
                      <a:noFill/>
                    </a:lnR>
                    <a:lnT>
                      <a:noFill/>
                    </a:lnT>
                    <a:lnB>
                      <a:noFill/>
                    </a:lnB>
                  </a:tcPr>
                </a:tc>
                <a:tc>
                  <a:txBody>
                    <a:bodyPr/>
                    <a:lstStyle/>
                    <a:p>
                      <a:r>
                        <a:rPr lang="fi-FI" sz="1400" dirty="0"/>
                        <a:t>35.0 - 39.99</a:t>
                      </a:r>
                    </a:p>
                  </a:txBody>
                  <a:tcPr marL="69730" marR="69730" marT="34865" marB="34865"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577939">
                <a:tc>
                  <a:txBody>
                    <a:bodyPr/>
                    <a:lstStyle/>
                    <a:p>
                      <a:r>
                        <a:rPr lang="fi-FI" sz="1400" dirty="0"/>
                        <a:t>Sairaalloinen lihavuus</a:t>
                      </a:r>
                    </a:p>
                  </a:txBody>
                  <a:tcPr marL="69730" marR="69730" marT="34865" marB="34865"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r>
                        <a:rPr lang="fi-FI" sz="1400" dirty="0"/>
                        <a:t>40.0 &gt;=</a:t>
                      </a:r>
                    </a:p>
                  </a:txBody>
                  <a:tcPr marL="69730" marR="69730" marT="34865" marB="34865"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09010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52431" y="480811"/>
            <a:ext cx="10353761" cy="1326321"/>
          </a:xfrm>
        </p:spPr>
        <p:txBody>
          <a:bodyPr/>
          <a:lstStyle/>
          <a:p>
            <a:r>
              <a:rPr lang="fi-FI" dirty="0" smtClean="0"/>
              <a:t>Vyötärö-Lantio suhde (VLS)</a:t>
            </a:r>
            <a:endParaRPr lang="fi-FI" dirty="0"/>
          </a:p>
        </p:txBody>
      </p:sp>
      <p:sp>
        <p:nvSpPr>
          <p:cNvPr id="3" name="Sisällön paikkamerkki 2"/>
          <p:cNvSpPr>
            <a:spLocks noGrp="1"/>
          </p:cNvSpPr>
          <p:nvPr>
            <p:ph idx="1"/>
          </p:nvPr>
        </p:nvSpPr>
        <p:spPr>
          <a:xfrm>
            <a:off x="913795" y="2096063"/>
            <a:ext cx="10353762" cy="4291857"/>
          </a:xfrm>
        </p:spPr>
        <p:txBody>
          <a:bodyPr>
            <a:normAutofit fontScale="77500" lnSpcReduction="20000"/>
          </a:bodyPr>
          <a:lstStyle/>
          <a:p>
            <a:r>
              <a:rPr lang="fi-FI" sz="2600" dirty="0" smtClean="0"/>
              <a:t>Vyötärön </a:t>
            </a:r>
            <a:r>
              <a:rPr lang="fi-FI" sz="2600" smtClean="0"/>
              <a:t>ympärys/Lantion </a:t>
            </a:r>
            <a:r>
              <a:rPr lang="fi-FI" sz="2600" smtClean="0"/>
              <a:t>ympäryksellä= </a:t>
            </a:r>
            <a:r>
              <a:rPr lang="fi-FI" sz="2600" dirty="0" smtClean="0"/>
              <a:t>tulos</a:t>
            </a:r>
          </a:p>
          <a:p>
            <a:r>
              <a:rPr lang="fi-FI" sz="2600" dirty="0" smtClean="0"/>
              <a:t>Lantio mitataan pakaroiden kohdalta lantion leveimmästä kohdasta (reisiluun isot </a:t>
            </a:r>
            <a:r>
              <a:rPr lang="fi-FI" sz="2600" dirty="0" err="1" smtClean="0"/>
              <a:t>sarvennoiset</a:t>
            </a:r>
            <a:r>
              <a:rPr lang="fi-FI" sz="2600" dirty="0" smtClean="0"/>
              <a:t> hyvänä maamerkkinä)</a:t>
            </a:r>
          </a:p>
          <a:p>
            <a:r>
              <a:rPr lang="fi-FI" sz="2600" dirty="0" smtClean="0"/>
              <a:t>Vyötärö mitataan noin 2 cm navan yläpuolelta uloshengityksen jälkeen</a:t>
            </a:r>
          </a:p>
          <a:p>
            <a:r>
              <a:rPr lang="fi-FI" sz="2600" dirty="0" smtClean="0"/>
              <a:t>Ennustaa terveysriskejä suhteellisen luotettavasti</a:t>
            </a:r>
          </a:p>
          <a:p>
            <a:endParaRPr lang="fi-FI" sz="2600" dirty="0" smtClean="0"/>
          </a:p>
          <a:p>
            <a:endParaRPr lang="fi-FI" dirty="0" smtClean="0"/>
          </a:p>
          <a:p>
            <a:endParaRPr lang="fi-FI" dirty="0"/>
          </a:p>
          <a:p>
            <a:endParaRPr lang="fi-FI" dirty="0" smtClean="0"/>
          </a:p>
          <a:p>
            <a:endParaRPr lang="fi-FI" dirty="0"/>
          </a:p>
          <a:p>
            <a:r>
              <a:rPr lang="fi-FI" dirty="0">
                <a:hlinkClick r:id="rId2"/>
              </a:rPr>
              <a:t>http://www.painoindeksi.org/omena-paaryna-indeksi</a:t>
            </a:r>
            <a:r>
              <a:rPr lang="fi-FI" dirty="0" smtClean="0">
                <a:hlinkClick r:id="rId2"/>
              </a:rPr>
              <a:t>/</a:t>
            </a:r>
            <a:endParaRPr lang="fi-FI" dirty="0" smtClean="0"/>
          </a:p>
          <a:p>
            <a:endParaRPr lang="fi-FI" dirty="0"/>
          </a:p>
        </p:txBody>
      </p:sp>
      <p:graphicFrame>
        <p:nvGraphicFramePr>
          <p:cNvPr id="5" name="Taulukko 4"/>
          <p:cNvGraphicFramePr>
            <a:graphicFrameLocks noGrp="1"/>
          </p:cNvGraphicFramePr>
          <p:nvPr>
            <p:extLst>
              <p:ext uri="{D42A27DB-BD31-4B8C-83A1-F6EECF244321}">
                <p14:modId xmlns:p14="http://schemas.microsoft.com/office/powerpoint/2010/main" val="2018582923"/>
              </p:ext>
            </p:extLst>
          </p:nvPr>
        </p:nvGraphicFramePr>
        <p:xfrm>
          <a:off x="1040327" y="4196961"/>
          <a:ext cx="8127999" cy="1483360"/>
        </p:xfrm>
        <a:graphic>
          <a:graphicData uri="http://schemas.openxmlformats.org/drawingml/2006/table">
            <a:tbl>
              <a:tblPr firstRow="1" bandRow="1">
                <a:tableStyleId>{5C22544A-7EE6-4342-B048-85BDC9FD1C3A}</a:tableStyleId>
              </a:tblPr>
              <a:tblGrid>
                <a:gridCol w="3918040">
                  <a:extLst>
                    <a:ext uri="{9D8B030D-6E8A-4147-A177-3AD203B41FA5}">
                      <a16:colId xmlns:a16="http://schemas.microsoft.com/office/drawing/2014/main" val="20000"/>
                    </a:ext>
                  </a:extLst>
                </a:gridCol>
                <a:gridCol w="2215166">
                  <a:extLst>
                    <a:ext uri="{9D8B030D-6E8A-4147-A177-3AD203B41FA5}">
                      <a16:colId xmlns:a16="http://schemas.microsoft.com/office/drawing/2014/main" val="20001"/>
                    </a:ext>
                  </a:extLst>
                </a:gridCol>
                <a:gridCol w="1994793">
                  <a:extLst>
                    <a:ext uri="{9D8B030D-6E8A-4147-A177-3AD203B41FA5}">
                      <a16:colId xmlns:a16="http://schemas.microsoft.com/office/drawing/2014/main" val="20002"/>
                    </a:ext>
                  </a:extLst>
                </a:gridCol>
              </a:tblGrid>
              <a:tr h="370840">
                <a:tc>
                  <a:txBody>
                    <a:bodyPr/>
                    <a:lstStyle/>
                    <a:p>
                      <a:r>
                        <a:rPr lang="fi-FI" dirty="0" smtClean="0"/>
                        <a:t>Tulkinta</a:t>
                      </a:r>
                      <a:endParaRPr lang="fi-FI" dirty="0"/>
                    </a:p>
                  </a:txBody>
                  <a:tcPr/>
                </a:tc>
                <a:tc>
                  <a:txBody>
                    <a:bodyPr/>
                    <a:lstStyle/>
                    <a:p>
                      <a:r>
                        <a:rPr lang="fi-FI" dirty="0" smtClean="0"/>
                        <a:t>Nainen</a:t>
                      </a:r>
                      <a:endParaRPr lang="fi-FI" dirty="0"/>
                    </a:p>
                  </a:txBody>
                  <a:tcPr/>
                </a:tc>
                <a:tc>
                  <a:txBody>
                    <a:bodyPr/>
                    <a:lstStyle/>
                    <a:p>
                      <a:r>
                        <a:rPr lang="fi-FI" dirty="0" smtClean="0"/>
                        <a:t>Mies</a:t>
                      </a:r>
                      <a:endParaRPr lang="fi-FI" dirty="0"/>
                    </a:p>
                  </a:txBody>
                  <a:tcPr/>
                </a:tc>
                <a:extLst>
                  <a:ext uri="{0D108BD9-81ED-4DB2-BD59-A6C34878D82A}">
                    <a16:rowId xmlns:a16="http://schemas.microsoft.com/office/drawing/2014/main" val="10000"/>
                  </a:ext>
                </a:extLst>
              </a:tr>
              <a:tr h="370840">
                <a:tc>
                  <a:txBody>
                    <a:bodyPr/>
                    <a:lstStyle/>
                    <a:p>
                      <a:r>
                        <a:rPr lang="fi-FI" dirty="0" smtClean="0"/>
                        <a:t>Normaali riski</a:t>
                      </a:r>
                      <a:endParaRPr lang="fi-FI" dirty="0"/>
                    </a:p>
                  </a:txBody>
                  <a:tcPr/>
                </a:tc>
                <a:tc>
                  <a:txBody>
                    <a:bodyPr/>
                    <a:lstStyle/>
                    <a:p>
                      <a:r>
                        <a:rPr lang="fi-FI" dirty="0" smtClean="0"/>
                        <a:t>&lt; 0,8</a:t>
                      </a:r>
                      <a:endParaRPr lang="fi-FI" dirty="0"/>
                    </a:p>
                  </a:txBody>
                  <a:tcPr/>
                </a:tc>
                <a:tc>
                  <a:txBody>
                    <a:bodyPr/>
                    <a:lstStyle/>
                    <a:p>
                      <a:r>
                        <a:rPr lang="fi-FI" dirty="0" smtClean="0"/>
                        <a:t>&lt; 0,9</a:t>
                      </a:r>
                      <a:endParaRPr lang="fi-FI" dirty="0"/>
                    </a:p>
                  </a:txBody>
                  <a:tcPr/>
                </a:tc>
                <a:extLst>
                  <a:ext uri="{0D108BD9-81ED-4DB2-BD59-A6C34878D82A}">
                    <a16:rowId xmlns:a16="http://schemas.microsoft.com/office/drawing/2014/main" val="10001"/>
                  </a:ext>
                </a:extLst>
              </a:tr>
              <a:tr h="370840">
                <a:tc>
                  <a:txBody>
                    <a:bodyPr/>
                    <a:lstStyle/>
                    <a:p>
                      <a:r>
                        <a:rPr lang="fi-FI" dirty="0" smtClean="0"/>
                        <a:t>Lievästi kohonnut riski</a:t>
                      </a:r>
                      <a:endParaRPr lang="fi-FI" dirty="0"/>
                    </a:p>
                  </a:txBody>
                  <a:tcPr/>
                </a:tc>
                <a:tc>
                  <a:txBody>
                    <a:bodyPr/>
                    <a:lstStyle/>
                    <a:p>
                      <a:r>
                        <a:rPr lang="fi-FI" dirty="0" smtClean="0"/>
                        <a:t>0,8 - &lt; 0,85</a:t>
                      </a:r>
                      <a:endParaRPr lang="fi-FI" dirty="0"/>
                    </a:p>
                  </a:txBody>
                  <a:tcPr/>
                </a:tc>
                <a:tc>
                  <a:txBody>
                    <a:bodyPr/>
                    <a:lstStyle/>
                    <a:p>
                      <a:r>
                        <a:rPr lang="fi-FI" dirty="0" smtClean="0"/>
                        <a:t>0,9 - &lt; 1</a:t>
                      </a:r>
                      <a:endParaRPr lang="fi-FI" dirty="0"/>
                    </a:p>
                  </a:txBody>
                  <a:tcPr/>
                </a:tc>
                <a:extLst>
                  <a:ext uri="{0D108BD9-81ED-4DB2-BD59-A6C34878D82A}">
                    <a16:rowId xmlns:a16="http://schemas.microsoft.com/office/drawing/2014/main" val="10002"/>
                  </a:ext>
                </a:extLst>
              </a:tr>
              <a:tr h="370840">
                <a:tc>
                  <a:txBody>
                    <a:bodyPr/>
                    <a:lstStyle/>
                    <a:p>
                      <a:r>
                        <a:rPr lang="fi-FI" dirty="0" smtClean="0"/>
                        <a:t>Huomattavasti</a:t>
                      </a:r>
                      <a:r>
                        <a:rPr lang="fi-FI" baseline="0" dirty="0" smtClean="0"/>
                        <a:t> kohonnut riski</a:t>
                      </a:r>
                      <a:endParaRPr lang="fi-FI" dirty="0"/>
                    </a:p>
                  </a:txBody>
                  <a:tcPr/>
                </a:tc>
                <a:tc>
                  <a:txBody>
                    <a:bodyPr/>
                    <a:lstStyle/>
                    <a:p>
                      <a:r>
                        <a:rPr lang="fi-FI" dirty="0" smtClean="0"/>
                        <a:t>&gt; 0,85</a:t>
                      </a:r>
                      <a:endParaRPr lang="fi-FI" dirty="0"/>
                    </a:p>
                  </a:txBody>
                  <a:tcPr/>
                </a:tc>
                <a:tc>
                  <a:txBody>
                    <a:bodyPr/>
                    <a:lstStyle/>
                    <a:p>
                      <a:r>
                        <a:rPr lang="fi-FI" dirty="0" smtClean="0"/>
                        <a:t>&gt; 1 </a:t>
                      </a:r>
                      <a:endParaRPr lang="fi-FI"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6753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fi-FI" altLang="fi-FI"/>
              <a:t>Rasvaprosentti</a:t>
            </a:r>
          </a:p>
        </p:txBody>
      </p:sp>
      <p:sp>
        <p:nvSpPr>
          <p:cNvPr id="10243" name="Rectangle 3"/>
          <p:cNvSpPr>
            <a:spLocks noGrp="1" noRot="1" noChangeArrowheads="1"/>
          </p:cNvSpPr>
          <p:nvPr>
            <p:ph type="body" idx="1"/>
          </p:nvPr>
        </p:nvSpPr>
        <p:spPr/>
        <p:txBody>
          <a:bodyPr/>
          <a:lstStyle/>
          <a:p>
            <a:pPr>
              <a:lnSpc>
                <a:spcPct val="90000"/>
              </a:lnSpc>
            </a:pPr>
            <a:r>
              <a:rPr lang="fi-FI" altLang="fi-FI" sz="2400" dirty="0"/>
              <a:t>Rasvaprosentti tarkoittaa yksinkertaisesti sitä, kuinka monta prosenttia kehon kokonaispainosta on rasvaa </a:t>
            </a:r>
          </a:p>
          <a:p>
            <a:pPr>
              <a:lnSpc>
                <a:spcPct val="90000"/>
              </a:lnSpc>
            </a:pPr>
            <a:r>
              <a:rPr lang="fi-FI" altLang="fi-FI" sz="2400" b="1" dirty="0"/>
              <a:t>Ihannevartalossa on rasvaa miehillä 15% ja naisilla 22%.</a:t>
            </a:r>
            <a:r>
              <a:rPr lang="fi-FI" altLang="fi-FI" sz="2400" dirty="0"/>
              <a:t> </a:t>
            </a:r>
          </a:p>
          <a:p>
            <a:pPr>
              <a:lnSpc>
                <a:spcPct val="90000"/>
              </a:lnSpc>
            </a:pPr>
            <a:r>
              <a:rPr lang="fi-FI" altLang="fi-FI" sz="2400" dirty="0"/>
              <a:t>Tavallisen amerikkalaisen vartalossa on rasvaa 23% (mies) tai 32% (nainen). </a:t>
            </a:r>
          </a:p>
          <a:p>
            <a:pPr>
              <a:lnSpc>
                <a:spcPct val="90000"/>
              </a:lnSpc>
            </a:pPr>
            <a:r>
              <a:rPr lang="fi-FI" altLang="fi-FI" sz="2400" dirty="0"/>
              <a:t>Urheilijoiden rasvaprosentit ovat lajista riippuen miehillä 4-17% ja naisilla 14-21%. </a:t>
            </a:r>
          </a:p>
          <a:p>
            <a:pPr>
              <a:lnSpc>
                <a:spcPct val="90000"/>
              </a:lnSpc>
            </a:pPr>
            <a:endParaRPr lang="fi-FI" altLang="fi-FI" dirty="0"/>
          </a:p>
        </p:txBody>
      </p:sp>
    </p:spTree>
    <p:extLst>
      <p:ext uri="{BB962C8B-B14F-4D97-AF65-F5344CB8AC3E}">
        <p14:creationId xmlns:p14="http://schemas.microsoft.com/office/powerpoint/2010/main" val="1542074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fi-FI" altLang="fi-FI" sz="4000"/>
              <a:t>Erilaisia mittareita rasvaprosentin arvioimiseen</a:t>
            </a:r>
          </a:p>
        </p:txBody>
      </p:sp>
      <p:sp>
        <p:nvSpPr>
          <p:cNvPr id="11267" name="Rectangle 3"/>
          <p:cNvSpPr>
            <a:spLocks noGrp="1" noRot="1" noChangeArrowheads="1"/>
          </p:cNvSpPr>
          <p:nvPr>
            <p:ph type="body" idx="1"/>
          </p:nvPr>
        </p:nvSpPr>
        <p:spPr>
          <a:xfrm>
            <a:off x="913795" y="2096064"/>
            <a:ext cx="10353762" cy="4330494"/>
          </a:xfrm>
        </p:spPr>
        <p:txBody>
          <a:bodyPr>
            <a:normAutofit/>
          </a:bodyPr>
          <a:lstStyle/>
          <a:p>
            <a:pPr>
              <a:lnSpc>
                <a:spcPct val="90000"/>
              </a:lnSpc>
            </a:pPr>
            <a:r>
              <a:rPr lang="fi-FI" altLang="fi-FI" sz="2400" dirty="0"/>
              <a:t>Tarkin tunnettu mittari on punnita ihminen ensin normaalisti ja sen jälkeen vedessä ja </a:t>
            </a:r>
            <a:r>
              <a:rPr lang="fi-FI" altLang="fi-FI" sz="2400" dirty="0" err="1"/>
              <a:t>tietyn</a:t>
            </a:r>
            <a:r>
              <a:rPr lang="fi-FI" altLang="fi-FI" sz="2400" dirty="0"/>
              <a:t> kaavion mukaan saadaan selville kehon rasvamäärä kiloina</a:t>
            </a:r>
          </a:p>
          <a:p>
            <a:pPr>
              <a:lnSpc>
                <a:spcPct val="90000"/>
              </a:lnSpc>
            </a:pPr>
            <a:r>
              <a:rPr lang="fi-FI" altLang="fi-FI" sz="2400" dirty="0"/>
              <a:t>Elektroniset mittarit (esim. </a:t>
            </a:r>
            <a:r>
              <a:rPr lang="fi-FI" altLang="fi-FI" sz="2400" dirty="0" err="1"/>
              <a:t>Inbody</a:t>
            </a:r>
            <a:r>
              <a:rPr lang="fi-FI" altLang="fi-FI" sz="2400" dirty="0"/>
              <a:t>) perustuvat sähkövirran kulkeutumiseen kehon lävitse esim. kädestä toiseen (ns. kahvamittarit), jalasta toiseen </a:t>
            </a:r>
            <a:r>
              <a:rPr lang="fi-FI" altLang="fi-FI" sz="2400" dirty="0" smtClean="0"/>
              <a:t>(esim. rasvaprosenttivaaka</a:t>
            </a:r>
            <a:r>
              <a:rPr lang="fi-FI" altLang="fi-FI" sz="2400" dirty="0"/>
              <a:t>). Rasvakudos ei johda sähköä.</a:t>
            </a:r>
          </a:p>
          <a:p>
            <a:pPr>
              <a:lnSpc>
                <a:spcPct val="90000"/>
              </a:lnSpc>
            </a:pPr>
            <a:r>
              <a:rPr lang="fi-FI" altLang="fi-FI" sz="2400" dirty="0" err="1"/>
              <a:t>Deurenbergin</a:t>
            </a:r>
            <a:r>
              <a:rPr lang="fi-FI" altLang="fi-FI" sz="2400" dirty="0"/>
              <a:t> yhtälö: rasvan osuus (%) lasketaan miehille kaavalla (1.2 x BMI) + (0.23 x ikä) - 16.2 ja naisille (1.2 x BMI) + (0.23 x ikä) - 5.4. </a:t>
            </a:r>
          </a:p>
          <a:p>
            <a:pPr>
              <a:lnSpc>
                <a:spcPct val="90000"/>
              </a:lnSpc>
            </a:pPr>
            <a:r>
              <a:rPr lang="fi-FI" altLang="fi-FI" sz="2400" dirty="0"/>
              <a:t>Rasvaprosenttipihdit eli ihopoimu mittaus (mm)</a:t>
            </a:r>
          </a:p>
        </p:txBody>
      </p:sp>
    </p:spTree>
    <p:extLst>
      <p:ext uri="{BB962C8B-B14F-4D97-AF65-F5344CB8AC3E}">
        <p14:creationId xmlns:p14="http://schemas.microsoft.com/office/powerpoint/2010/main" val="3578675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TM04033921[[fn=Damasti]]</Template>
  <TotalTime>963</TotalTime>
  <Words>1167</Words>
  <Application>Microsoft Office PowerPoint</Application>
  <PresentationFormat>Laajakuva</PresentationFormat>
  <Paragraphs>199</Paragraphs>
  <Slides>30</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30</vt:i4>
      </vt:variant>
    </vt:vector>
  </HeadingPairs>
  <TitlesOfParts>
    <vt:vector size="35" baseType="lpstr">
      <vt:lpstr>Arial</vt:lpstr>
      <vt:lpstr>Bookman Old Style</vt:lpstr>
      <vt:lpstr>Rockwell</vt:lpstr>
      <vt:lpstr>Wingdings</vt:lpstr>
      <vt:lpstr>Damask</vt:lpstr>
      <vt:lpstr>Mittaukset ja testaaminen</vt:lpstr>
      <vt:lpstr>Miksi mitataan tai testataan</vt:lpstr>
      <vt:lpstr>Toistettavuus ja luotettavuus</vt:lpstr>
      <vt:lpstr>Käytännön asiat</vt:lpstr>
      <vt:lpstr>Kehonkoostumusmittaus</vt:lpstr>
      <vt:lpstr>BMI</vt:lpstr>
      <vt:lpstr>Vyötärö-Lantio suhde (VLS)</vt:lpstr>
      <vt:lpstr>Rasvaprosentti</vt:lpstr>
      <vt:lpstr>Erilaisia mittareita rasvaprosentin arvioimiseen</vt:lpstr>
      <vt:lpstr>Ihopoimumittaus</vt:lpstr>
      <vt:lpstr>Ihopoimumittaus</vt:lpstr>
      <vt:lpstr>Ihopoimumittaus</vt:lpstr>
      <vt:lpstr>PowerPoint-esitys</vt:lpstr>
      <vt:lpstr>Ympärysmitat</vt:lpstr>
      <vt:lpstr>Tehtävä</vt:lpstr>
      <vt:lpstr>Ryhdin analysointi</vt:lpstr>
      <vt:lpstr>PowerPoint-esitys</vt:lpstr>
      <vt:lpstr>Overhead squat test</vt:lpstr>
      <vt:lpstr>Overhead squat test</vt:lpstr>
      <vt:lpstr>Overhead squat test</vt:lpstr>
      <vt:lpstr>Overhead squat test</vt:lpstr>
      <vt:lpstr>Tehtävä</vt:lpstr>
      <vt:lpstr>12 min Polkupyörä ergometritesti</vt:lpstr>
      <vt:lpstr>Askellustesti</vt:lpstr>
      <vt:lpstr>Askellustesti</vt:lpstr>
      <vt:lpstr>Ukk-Kävelytesti</vt:lpstr>
      <vt:lpstr>UKK-kävelytesti</vt:lpstr>
      <vt:lpstr>Cooperin-testi</vt:lpstr>
      <vt:lpstr>Lihaskuntotestit</vt:lpstr>
      <vt:lpstr>TEhtävä</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Mittaukset</dc:title>
  <dc:creator>Kähärä Jari</dc:creator>
  <cp:lastModifiedBy>Kähärä Jari</cp:lastModifiedBy>
  <cp:revision>37</cp:revision>
  <dcterms:created xsi:type="dcterms:W3CDTF">2017-10-08T13:26:31Z</dcterms:created>
  <dcterms:modified xsi:type="dcterms:W3CDTF">2017-11-03T07:52:15Z</dcterms:modified>
</cp:coreProperties>
</file>