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656" y="-2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9" name="Alaotsikko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  <p:sp>
        <p:nvSpPr>
          <p:cNvPr id="28" name="Päivämäärän paikkamerkki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F1FFD3FC-04A9-409E-B005-CF348DB3EEAB}" type="datetimeFigureOut">
              <a:rPr lang="fi-FI" smtClean="0"/>
              <a:t>11.1.2018</a:t>
            </a:fld>
            <a:endParaRPr lang="fi-FI"/>
          </a:p>
        </p:txBody>
      </p:sp>
      <p:sp>
        <p:nvSpPr>
          <p:cNvPr id="17" name="Alatunnisteen paikkamerkki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fi-FI"/>
          </a:p>
        </p:txBody>
      </p:sp>
      <p:sp>
        <p:nvSpPr>
          <p:cNvPr id="10" name="Suorakulmi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uorakulmi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Suorakulmi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Suorakulmi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uora yhdysviiv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uora yhdysviiv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uora yhdysviiv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uora yhdysviiv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uora yhdysviiv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uora yhdysviiv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Suorakulmi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i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i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i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i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i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Dian numeron paikkamerkki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0DB3D6BB-64A3-4454-9036-B14FEC4EBCFC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FD3FC-04A9-409E-B005-CF348DB3EEAB}" type="datetimeFigureOut">
              <a:rPr lang="fi-FI" smtClean="0"/>
              <a:t>11.1.2018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3D6BB-64A3-4454-9036-B14FEC4EBCF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FD3FC-04A9-409E-B005-CF348DB3EEAB}" type="datetimeFigureOut">
              <a:rPr lang="fi-FI" smtClean="0"/>
              <a:t>11.1.2018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3D6BB-64A3-4454-9036-B14FEC4EBCF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8" name="Sisällön paikkamerkki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1FFD3FC-04A9-409E-B005-CF348DB3EEAB}" type="datetimeFigureOut">
              <a:rPr lang="fi-FI" smtClean="0"/>
              <a:t>11.1.2018</a:t>
            </a:fld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DB3D6BB-64A3-4454-9036-B14FEC4EBCFC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Alatunnisteen paikkamerkki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F1FFD3FC-04A9-409E-B005-CF348DB3EEAB}" type="datetimeFigureOut">
              <a:rPr lang="fi-FI" smtClean="0"/>
              <a:t>11.1.2018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fi-FI"/>
          </a:p>
        </p:txBody>
      </p:sp>
      <p:sp>
        <p:nvSpPr>
          <p:cNvPr id="9" name="Suorakulmi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Suorakulmio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uorakulmio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uorakulmio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uora yhdysviiva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uora yhdysviiv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uora yhdysviiva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uora yhdysviiv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uora yhdysviiv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uorakulmi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i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i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i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i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i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uora yhdysviiva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0DB3D6BB-64A3-4454-9036-B14FEC4EBCFC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FD3FC-04A9-409E-B005-CF348DB3EEAB}" type="datetimeFigureOut">
              <a:rPr lang="fi-FI" smtClean="0"/>
              <a:t>11.1.2018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3D6BB-64A3-4454-9036-B14FEC4EBCFC}" type="slidenum">
              <a:rPr lang="fi-FI" smtClean="0"/>
              <a:t>‹#›</a:t>
            </a:fld>
            <a:endParaRPr lang="fi-FI"/>
          </a:p>
        </p:txBody>
      </p:sp>
      <p:sp>
        <p:nvSpPr>
          <p:cNvPr id="9" name="Sisällön paikkamerkki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1" name="Sisällön paikkamerkki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FD3FC-04A9-409E-B005-CF348DB3EEAB}" type="datetimeFigureOut">
              <a:rPr lang="fi-FI" smtClean="0"/>
              <a:t>11.1.2018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3D6BB-64A3-4454-9036-B14FEC4EBCFC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Sisällön paikkamerkki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3" name="Sisällön paikkamerkki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2" name="Tekstin paikkamerkki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14" name="Tekstin paikkamerkki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6" name="Päivämäärän paikkamerkki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1FFD3FC-04A9-409E-B005-CF348DB3EEAB}" type="datetimeFigureOut">
              <a:rPr lang="fi-FI" smtClean="0"/>
              <a:t>11.1.2018</a:t>
            </a:fld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DB3D6BB-64A3-4454-9036-B14FEC4EBCFC}" type="slidenum">
              <a:rPr lang="fi-FI" smtClean="0"/>
              <a:t>‹#›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FD3FC-04A9-409E-B005-CF348DB3EEAB}" type="datetimeFigureOut">
              <a:rPr lang="fi-FI" smtClean="0"/>
              <a:t>11.1.2018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3D6BB-64A3-4454-9036-B14FEC4EBCF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ora yhdysviiv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8" name="Suora yhdysviiv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uora yhdysviiva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uora yhdysviiv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uorakulmi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uora yhdysviiv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i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Sisällön paikkamerkki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21" name="Päivämäärän paikkamerkki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1FFD3FC-04A9-409E-B005-CF348DB3EEAB}" type="datetimeFigureOut">
              <a:rPr lang="fi-FI" smtClean="0"/>
              <a:t>11.1.2018</a:t>
            </a:fld>
            <a:endParaRPr lang="fi-FI"/>
          </a:p>
        </p:txBody>
      </p:sp>
      <p:sp>
        <p:nvSpPr>
          <p:cNvPr id="22" name="Dian numeron paikkamerkki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DB3D6BB-64A3-4454-9036-B14FEC4EBCFC}" type="slidenum">
              <a:rPr lang="fi-FI" smtClean="0"/>
              <a:t>‹#›</a:t>
            </a:fld>
            <a:endParaRPr lang="fi-FI"/>
          </a:p>
        </p:txBody>
      </p:sp>
      <p:sp>
        <p:nvSpPr>
          <p:cNvPr id="23" name="Alatunnisteen paikkamerkki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ora yhdysviiv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i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fi-FI" smtClean="0"/>
              <a:t>Lisää kuva napsauttamalla kuvaketta</a:t>
            </a:r>
            <a:endParaRPr kumimoji="0" lang="en-US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10" name="Suora yhdysviiv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Suorakulmi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uora yhdysviiv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uora yhdysviiv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uora yhdysviiva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Päivämäärän paikkamerkki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1FFD3FC-04A9-409E-B005-CF348DB3EEAB}" type="datetimeFigureOut">
              <a:rPr lang="fi-FI" smtClean="0"/>
              <a:t>11.1.2018</a:t>
            </a:fld>
            <a:endParaRPr lang="fi-FI"/>
          </a:p>
        </p:txBody>
      </p:sp>
      <p:sp>
        <p:nvSpPr>
          <p:cNvPr id="18" name="Dian numeron paikkamerkki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DB3D6BB-64A3-4454-9036-B14FEC4EBCFC}" type="slidenum">
              <a:rPr lang="fi-FI" smtClean="0"/>
              <a:t>‹#›</a:t>
            </a:fld>
            <a:endParaRPr lang="fi-FI"/>
          </a:p>
        </p:txBody>
      </p:sp>
      <p:sp>
        <p:nvSpPr>
          <p:cNvPr id="21" name="Alatunnisteen paikkamerkki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uora yhdysviiv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Otsikon paikkamerkki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13" name="Tekstin paikkamerkki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14" name="Päivämäärän paikkamerkki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1FFD3FC-04A9-409E-B005-CF348DB3EEAB}" type="datetimeFigureOut">
              <a:rPr lang="fi-FI" smtClean="0"/>
              <a:t>11.1.2018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7" name="Suora yhdysviiv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uora yhdysviiv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uorakulmi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uora yhdysviiv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i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Dian numeron paikkamerkki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DB3D6BB-64A3-4454-9036-B14FEC4EBCFC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smtClean="0"/>
              <a:t>Yksilöllinen liikunnanohjaus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smtClean="0"/>
              <a:t>Liikunnan ammattitutkinto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0840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”Alkuhaastattelu”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i-FI" smtClean="0"/>
              <a:t>Ydinkysymys on selvittää miten valmentaja voi auttaa asiakasta pääsemään tavoitteeseensa</a:t>
            </a:r>
          </a:p>
          <a:p>
            <a:r>
              <a:rPr lang="fi-FI" smtClean="0"/>
              <a:t>Tavoitteena päästä sopimukseen ”valmennuspaketista”, joka on realistinen asiakkaan tavoitteisiin nähden</a:t>
            </a:r>
          </a:p>
          <a:p>
            <a:r>
              <a:rPr lang="fi-FI" smtClean="0"/>
              <a:t>Alkuhaastattelu on yleensä maksuton tapaaminen (esim. kuntokeskuksen tarjoama liikuntaneuvonta), jonka aikana täytetään taustatietolomake ja pt saa tilaisuuden markkinoida osaamistaan (kesto 30-60min)</a:t>
            </a:r>
          </a:p>
          <a:p>
            <a:pPr lvl="1"/>
            <a:r>
              <a:rPr lang="fi-FI" smtClean="0"/>
              <a:t>Asiakas ei ole vielä päättänyt ostaako valmennusta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80065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mtClean="0"/>
              <a:t>Kaupallisuus - hyvinvointipalvelut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i-FI" smtClean="0"/>
              <a:t>Taitava ”myyjä” onnistuu vakuuttamaan asiakkaan alkuhaastattelun aikana siitä, että tämä voi saavuttaa tavoitteensa juuri hänen kanssaan</a:t>
            </a:r>
          </a:p>
          <a:p>
            <a:pPr lvl="1"/>
            <a:r>
              <a:rPr lang="fi-FI" smtClean="0"/>
              <a:t>Ammattitaitoinen ja vastuunsa tunteva pt toimii kuitenkin myös eettisesti oikein ja vastuullisesti myydessään palveluitaan…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19628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mtClean="0"/>
              <a:t>Alkuhaastattelussa selvitettävät asiat (ja vinkkejä)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83668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”kaksi korvaa, yksi suu”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17824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Perustiedot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i-FI" smtClean="0"/>
              <a:t>Yhteystiedot</a:t>
            </a:r>
          </a:p>
          <a:p>
            <a:pPr lvl="1"/>
            <a:r>
              <a:rPr lang="fi-FI" smtClean="0"/>
              <a:t>Ainakin nimi, puhelinnumero ja sähköpostiosoite (jotta voit ottaa yhteyttä jälkikäteen vaikkei sopimusta heti syntyisikään</a:t>
            </a:r>
          </a:p>
          <a:p>
            <a:r>
              <a:rPr lang="fi-FI" smtClean="0"/>
              <a:t>Ikä</a:t>
            </a:r>
          </a:p>
          <a:p>
            <a:r>
              <a:rPr lang="fi-FI" smtClean="0"/>
              <a:t>Mitä kautta asiakas on kuullut sinusta (saat tietoa miten markkinointisi toimii)</a:t>
            </a:r>
          </a:p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77527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i-FI" smtClean="0"/>
              <a:t>Ammatti</a:t>
            </a:r>
          </a:p>
          <a:p>
            <a:pPr lvl="1"/>
            <a:r>
              <a:rPr lang="fi-FI" smtClean="0"/>
              <a:t>Saat samalla tietoa mm.</a:t>
            </a:r>
          </a:p>
          <a:p>
            <a:pPr lvl="2"/>
            <a:r>
              <a:rPr lang="fi-FI" smtClean="0"/>
              <a:t>Arkiaktiivisuudesta</a:t>
            </a:r>
          </a:p>
          <a:p>
            <a:pPr lvl="3"/>
            <a:r>
              <a:rPr lang="fi-FI" smtClean="0"/>
              <a:t>Voit esittää lisäkysymyksen ”miten työssä on liikkumista”</a:t>
            </a:r>
          </a:p>
          <a:p>
            <a:pPr lvl="2"/>
            <a:r>
              <a:rPr lang="fi-FI" smtClean="0"/>
              <a:t>Tulotasosta</a:t>
            </a:r>
          </a:p>
          <a:p>
            <a:pPr lvl="3"/>
            <a:r>
              <a:rPr lang="fi-FI" smtClean="0"/>
              <a:t>Saat tietoa millaiseen valmennuspakettiin asiakkalla on mahdollisesti varaa (älä kuitenkaan kysy tuloista!!)</a:t>
            </a:r>
          </a:p>
        </p:txBody>
      </p:sp>
    </p:spTree>
    <p:extLst>
      <p:ext uri="{BB962C8B-B14F-4D97-AF65-F5344CB8AC3E}">
        <p14:creationId xmlns:p14="http://schemas.microsoft.com/office/powerpoint/2010/main" val="1576764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i-FI" smtClean="0"/>
              <a:t>Liikunnallinen tausta</a:t>
            </a:r>
          </a:p>
          <a:p>
            <a:pPr lvl="1"/>
            <a:r>
              <a:rPr lang="fi-FI" smtClean="0"/>
              <a:t>Kuinka monta kertaa liikuntaa viikossa keskimäärin viimeisen vuoden aikana</a:t>
            </a:r>
          </a:p>
          <a:p>
            <a:pPr lvl="2"/>
            <a:r>
              <a:rPr lang="fi-FI" smtClean="0"/>
              <a:t>4 kertaa tai enemmän  = aktiivinen liikkuja </a:t>
            </a:r>
            <a:r>
              <a:rPr lang="fi-FI" smtClean="0">
                <a:sym typeface="Wingdings" panose="05000000000000000000" pitchFamily="2" charset="2"/>
              </a:rPr>
              <a:t> keskity tämän jälkeen hänen konkreettisiin tavoitteisiin ja miten ne voidaan kanssasi saavuttaa – asiakas voi olla kiinnostunut uusista lajeista, tekniikoista ja ideoista</a:t>
            </a:r>
          </a:p>
          <a:p>
            <a:pPr lvl="2"/>
            <a:r>
              <a:rPr lang="fi-FI" smtClean="0">
                <a:sym typeface="Wingdings" panose="05000000000000000000" pitchFamily="2" charset="2"/>
              </a:rPr>
              <a:t>0 – 1 kertaa = passiivinen liikkuja  kannattaa luoda mielikuva tavoitteista (esittele vaihtoehtoja ja tartu siihen mikä kiinnostaa) ja siitä, että tiedät miten ne onnistutaan saavuttamaan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34063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i-FI" smtClean="0"/>
              <a:t>Liikunnallinen tausta</a:t>
            </a:r>
          </a:p>
          <a:p>
            <a:pPr lvl="1"/>
            <a:r>
              <a:rPr lang="fi-FI" smtClean="0"/>
              <a:t>Millaisia lajeja henkilö on harrastanut viimeisen vuoden aikana ja aiemmin (myös lapsena)</a:t>
            </a:r>
          </a:p>
          <a:p>
            <a:pPr lvl="2"/>
            <a:r>
              <a:rPr lang="fi-FI" smtClean="0"/>
              <a:t>Pyri selvittämään aitoja mielenkiinnonkohteita (intohimo)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97170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i-FI" smtClean="0"/>
              <a:t>Liikunnalliset/terveydelliset rajoitteet/vaivat</a:t>
            </a:r>
          </a:p>
          <a:p>
            <a:pPr lvl="1"/>
            <a:r>
              <a:rPr lang="fi-FI" smtClean="0"/>
              <a:t>Jos rajoitteita/vaivoja on ja pt pystyy aidosti tarjoamaan ratkaisua näihin, niin on suuri mahdollisuus saada asiakas</a:t>
            </a:r>
          </a:p>
          <a:p>
            <a:pPr lvl="1"/>
            <a:r>
              <a:rPr lang="fi-FI" smtClean="0"/>
              <a:t>Selvitä millaisia ohjeita on saanut esim. lääkäriltä tai fysioterapeutilta </a:t>
            </a:r>
          </a:p>
          <a:p>
            <a:pPr lvl="2"/>
            <a:r>
              <a:rPr lang="fi-FI" smtClean="0"/>
              <a:t>Nämä ohjeet huomioitava valmennuksessa</a:t>
            </a:r>
          </a:p>
          <a:p>
            <a:r>
              <a:rPr lang="fi-FI" smtClean="0"/>
              <a:t>Kiinnitä muutenkin huomiota siihen, tarvitseeko henkilö jonkun muun ammattilaisen apua kuin sinun (esim. syömishäiriö) ja ohjaa hänet oikean ammattilaisen luokse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85574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i-FI" smtClean="0"/>
              <a:t>Selvitä konkreettisia tavoitteita</a:t>
            </a:r>
          </a:p>
          <a:p>
            <a:pPr lvl="1"/>
            <a:r>
              <a:rPr lang="fi-FI" smtClean="0"/>
              <a:t>Esim.</a:t>
            </a:r>
          </a:p>
          <a:p>
            <a:pPr lvl="2"/>
            <a:r>
              <a:rPr lang="fi-FI" smtClean="0"/>
              <a:t>Kehonmuokkaus, painonpudotus tai -hallinta, stressin lievittäminen/palautuminen työstä, terveyden parantaminen, urheilusuorituksen parantaminen, tulosten parantaminen, osallistuminen liikuntatapahtumaan… tai jokin asiakkaan itse keksimä</a:t>
            </a:r>
          </a:p>
          <a:p>
            <a:pPr lvl="1"/>
            <a:r>
              <a:rPr lang="fi-FI" smtClean="0"/>
              <a:t>Tavoitteiden selvittämisen jälkeen on olennaista selvittää MIKSI kyseinen tavoite on tärkeä hänelle</a:t>
            </a:r>
          </a:p>
        </p:txBody>
      </p:sp>
    </p:spTree>
    <p:extLst>
      <p:ext uri="{BB962C8B-B14F-4D97-AF65-F5344CB8AC3E}">
        <p14:creationId xmlns:p14="http://schemas.microsoft.com/office/powerpoint/2010/main" val="176935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Asiakassuhde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84844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i-FI" smtClean="0"/>
              <a:t>Selvitä asiakkaan VISIO ja miksei sen saavuttaminen ole aiemmin onnistunut</a:t>
            </a:r>
          </a:p>
          <a:p>
            <a:pPr marL="457200" lvl="1" indent="0">
              <a:buNone/>
            </a:pPr>
            <a:endParaRPr lang="fi-FI" smtClean="0"/>
          </a:p>
        </p:txBody>
      </p:sp>
    </p:spTree>
    <p:extLst>
      <p:ext uri="{BB962C8B-B14F-4D97-AF65-F5344CB8AC3E}">
        <p14:creationId xmlns:p14="http://schemas.microsoft.com/office/powerpoint/2010/main" val="2031892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i-FI" smtClean="0"/>
              <a:t>Kirjaa haastattelun </a:t>
            </a:r>
            <a:r>
              <a:rPr lang="fi-FI" smtClean="0"/>
              <a:t>aikana (edellä olevien kohtien lisäksi) </a:t>
            </a:r>
            <a:r>
              <a:rPr lang="fi-FI" smtClean="0"/>
              <a:t>alustavaa valmennusohjelmaa, jotta sinulla on esittää lopuksi oikeanlainen valmennuspaketti</a:t>
            </a:r>
          </a:p>
          <a:p>
            <a:pPr lvl="1"/>
            <a:r>
              <a:rPr lang="fi-FI" smtClean="0"/>
              <a:t>Harjoitusmuodot</a:t>
            </a:r>
          </a:p>
          <a:p>
            <a:pPr lvl="1"/>
            <a:r>
              <a:rPr lang="fi-FI" smtClean="0"/>
              <a:t>Harjoituskertojen määrä viikossa</a:t>
            </a:r>
          </a:p>
          <a:p>
            <a:pPr lvl="1"/>
            <a:r>
              <a:rPr lang="fi-FI" smtClean="0"/>
              <a:t>Muut huomioitavat asiat esim. ravinto</a:t>
            </a:r>
          </a:p>
          <a:p>
            <a:r>
              <a:rPr lang="fi-FI" smtClean="0"/>
              <a:t>Esitä tämä lopuksi asiakkaalle palveluratkaisuna (ratkaisee asiakkaan ongelman) </a:t>
            </a:r>
            <a:r>
              <a:rPr lang="fi-FI" smtClean="0">
                <a:sym typeface="Wingdings" panose="05000000000000000000" pitchFamily="2" charset="2"/>
              </a:rPr>
              <a:t> ei yksityiskohtaisesti</a:t>
            </a:r>
            <a:endParaRPr lang="fi-FI" smtClean="0"/>
          </a:p>
        </p:txBody>
      </p:sp>
    </p:spTree>
    <p:extLst>
      <p:ext uri="{BB962C8B-B14F-4D97-AF65-F5344CB8AC3E}">
        <p14:creationId xmlns:p14="http://schemas.microsoft.com/office/powerpoint/2010/main" val="373711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i-FI" smtClean="0"/>
              <a:t>Päätös valmennuspaketista</a:t>
            </a:r>
          </a:p>
          <a:p>
            <a:pPr lvl="1"/>
            <a:r>
              <a:rPr lang="fi-FI" smtClean="0"/>
              <a:t>Jos asiakas kysyy paketeista </a:t>
            </a:r>
            <a:r>
              <a:rPr lang="fi-FI" smtClean="0">
                <a:sym typeface="Wingdings" panose="05000000000000000000" pitchFamily="2" charset="2"/>
              </a:rPr>
              <a:t> e</a:t>
            </a:r>
            <a:r>
              <a:rPr lang="fi-FI" smtClean="0"/>
              <a:t>sittele hänelle parhaiten sopiva valmennuspaketti</a:t>
            </a:r>
          </a:p>
          <a:p>
            <a:pPr lvl="1"/>
            <a:r>
              <a:rPr lang="fi-FI" smtClean="0"/>
              <a:t>Jos asiakas kysyy hinnoista </a:t>
            </a:r>
            <a:r>
              <a:rPr lang="fi-FI" smtClean="0">
                <a:sym typeface="Wingdings" panose="05000000000000000000" pitchFamily="2" charset="2"/>
              </a:rPr>
              <a:t> esittele 2 vaihtoehtoa</a:t>
            </a:r>
          </a:p>
          <a:p>
            <a:r>
              <a:rPr lang="fi-FI" smtClean="0">
                <a:sym typeface="Wingdings" panose="05000000000000000000" pitchFamily="2" charset="2"/>
              </a:rPr>
              <a:t>”Ostatko?”</a:t>
            </a:r>
            <a:endParaRPr lang="fi-FI" smtClean="0"/>
          </a:p>
          <a:p>
            <a:pPr lvl="1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76724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mtClean="0"/>
              <a:t>Luottamuksellinen asiakassuhde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i-FI" smtClean="0"/>
              <a:t>Valmentajan ja asiakkaan välinen suhde on luottamuksellinen</a:t>
            </a:r>
          </a:p>
          <a:p>
            <a:pPr lvl="1"/>
            <a:r>
              <a:rPr lang="fi-FI" smtClean="0"/>
              <a:t>Valmentaja ei saa kertoa asiakkaan asioista eteenpäin</a:t>
            </a:r>
          </a:p>
          <a:p>
            <a:r>
              <a:rPr lang="fi-FI" smtClean="0"/>
              <a:t>Mitkä tekijät synnyttävät ja ylläpitävät luottamusta?</a:t>
            </a:r>
          </a:p>
          <a:p>
            <a:pPr lvl="1"/>
            <a:r>
              <a:rPr lang="fi-FI" smtClean="0"/>
              <a:t>Entä mitkä rikkovat sitä?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08419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Luottamuksen kehittyminen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fi-FI" smtClean="0"/>
              <a:t>Asiakkaalla ennakkokäsitys valmentajasta</a:t>
            </a:r>
          </a:p>
          <a:p>
            <a:r>
              <a:rPr lang="fi-FI" smtClean="0"/>
              <a:t>Ensivaikutelman merkitys</a:t>
            </a:r>
          </a:p>
          <a:p>
            <a:r>
              <a:rPr lang="fi-FI" smtClean="0"/>
              <a:t>Luottamus asiakassuhteessa kehittyy hiljalleen, kun asiakas alkaa uskoa valmentajan osaamiseen</a:t>
            </a:r>
          </a:p>
          <a:p>
            <a:r>
              <a:rPr lang="fi-FI" smtClean="0"/>
              <a:t>Saavutetaan tuloksia</a:t>
            </a:r>
          </a:p>
          <a:p>
            <a:r>
              <a:rPr lang="fi-FI" smtClean="0"/>
              <a:t>Valmentaja auttaa ratkaisemaan </a:t>
            </a:r>
            <a:r>
              <a:rPr lang="fi-FI" smtClean="0"/>
              <a:t>todellisia </a:t>
            </a:r>
            <a:r>
              <a:rPr lang="fi-FI" smtClean="0"/>
              <a:t>ongelmakohtia</a:t>
            </a:r>
          </a:p>
          <a:p>
            <a:r>
              <a:rPr lang="fi-FI" smtClean="0"/>
              <a:t>Valmentaja on ”sanansa mittainen”</a:t>
            </a:r>
          </a:p>
          <a:p>
            <a:r>
              <a:rPr lang="fi-FI" smtClean="0"/>
              <a:t>”Valmentaja </a:t>
            </a:r>
            <a:r>
              <a:rPr lang="fi-FI" smtClean="0"/>
              <a:t>elää kuten valmentaa”</a:t>
            </a:r>
          </a:p>
          <a:p>
            <a:r>
              <a:rPr lang="fi-FI" smtClean="0"/>
              <a:t>Empatiakyky</a:t>
            </a:r>
          </a:p>
          <a:p>
            <a:r>
              <a:rPr lang="fi-FI" smtClean="0"/>
              <a:t>Vuorovaikutus ja aktiivinen kuuntelu</a:t>
            </a:r>
          </a:p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91570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Luottamusta rikkoo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i-FI" smtClean="0"/>
              <a:t>Esimerkiksi:</a:t>
            </a:r>
          </a:p>
          <a:p>
            <a:pPr lvl="1"/>
            <a:r>
              <a:rPr lang="fi-FI" smtClean="0"/>
              <a:t>Muilta saatu negatiivinen palaute</a:t>
            </a:r>
          </a:p>
          <a:p>
            <a:pPr lvl="1"/>
            <a:r>
              <a:rPr lang="fi-FI" smtClean="0"/>
              <a:t>Ristiriitaiset ohjeistukset</a:t>
            </a:r>
          </a:p>
          <a:p>
            <a:pPr lvl="1"/>
            <a:r>
              <a:rPr lang="fi-FI" smtClean="0"/>
              <a:t>Myöhästymiset, tapaamisten peruutukset, jos ei pidä kiinni aikatauluista</a:t>
            </a:r>
          </a:p>
          <a:p>
            <a:pPr lvl="1"/>
            <a:r>
              <a:rPr lang="fi-FI" smtClean="0"/>
              <a:t>Osaamattomuus käytännössä tai kyvyttömyys vastata kysymyksiin</a:t>
            </a:r>
          </a:p>
          <a:p>
            <a:pPr lvl="1"/>
            <a:r>
              <a:rPr lang="fi-FI" smtClean="0"/>
              <a:t>Esiinnytään asiantuntijana asiassa josta ei tiedetä</a:t>
            </a:r>
          </a:p>
          <a:p>
            <a:pPr lvl="1"/>
            <a:r>
              <a:rPr lang="fi-FI" smtClean="0"/>
              <a:t>Puhutaan asiakkaan asioista ulkopuolisille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09160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71801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21916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Alkukartoitus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48710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Personal trainer osaa…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smtClean="0"/>
              <a:t>…kartoittaa </a:t>
            </a:r>
            <a:r>
              <a:rPr lang="fi-FI"/>
              <a:t>asiakkaan toimintakyvyn, fyysisen aktiivisuuden, </a:t>
            </a:r>
            <a:r>
              <a:rPr lang="fi-FI" smtClean="0"/>
              <a:t>liikunnallisen tason </a:t>
            </a:r>
            <a:r>
              <a:rPr lang="fi-FI"/>
              <a:t>ja terveyskunnon tarkoituksenmukaisilla testeillä </a:t>
            </a:r>
            <a:r>
              <a:rPr lang="fi-FI" smtClean="0"/>
              <a:t>tai menetelmillä</a:t>
            </a:r>
            <a:endParaRPr lang="fi-FI"/>
          </a:p>
          <a:p>
            <a:pPr marL="0" indent="0">
              <a:buNone/>
            </a:pPr>
            <a:r>
              <a:rPr lang="fi-FI" smtClean="0"/>
              <a:t>…selvittää </a:t>
            </a:r>
            <a:r>
              <a:rPr lang="fi-FI"/>
              <a:t>asiakkaan liikuntaan liittyvät tavoitteet</a:t>
            </a:r>
          </a:p>
          <a:p>
            <a:pPr marL="0" indent="0">
              <a:buNone/>
            </a:pPr>
            <a:r>
              <a:rPr lang="fi-FI" smtClean="0"/>
              <a:t>…selvittää </a:t>
            </a:r>
            <a:r>
              <a:rPr lang="fi-FI"/>
              <a:t>asiakkaan mahdolliset terveydelliset rajoitteet</a:t>
            </a:r>
          </a:p>
          <a:p>
            <a:pPr marL="0" indent="0">
              <a:buNone/>
            </a:pPr>
            <a:r>
              <a:rPr lang="fi-FI" smtClean="0"/>
              <a:t>…selvittää </a:t>
            </a:r>
            <a:r>
              <a:rPr lang="fi-FI"/>
              <a:t>asiakkaan liikuntaan liittyvät mahdollisuudet, resurssit </a:t>
            </a:r>
            <a:r>
              <a:rPr lang="fi-FI" smtClean="0"/>
              <a:t>ja rajoitteet</a:t>
            </a:r>
            <a:endParaRPr lang="fi-FI"/>
          </a:p>
          <a:p>
            <a:pPr marL="0" indent="0">
              <a:buNone/>
            </a:pPr>
            <a:r>
              <a:rPr lang="fi-FI" smtClean="0"/>
              <a:t>…ohjata </a:t>
            </a:r>
            <a:r>
              <a:rPr lang="fi-FI"/>
              <a:t>tarvittaessa asiakkaan edelleen muille asiantuntijoille.</a:t>
            </a:r>
          </a:p>
        </p:txBody>
      </p:sp>
    </p:spTree>
    <p:extLst>
      <p:ext uri="{BB962C8B-B14F-4D97-AF65-F5344CB8AC3E}">
        <p14:creationId xmlns:p14="http://schemas.microsoft.com/office/powerpoint/2010/main" val="396619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rkkeri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Erkkeri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rkkeri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27</TotalTime>
  <Words>606</Words>
  <Application>Microsoft Office PowerPoint</Application>
  <PresentationFormat>Näytössä katseltava diaesitys (4:3)</PresentationFormat>
  <Paragraphs>80</Paragraphs>
  <Slides>22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22</vt:i4>
      </vt:variant>
    </vt:vector>
  </HeadingPairs>
  <TitlesOfParts>
    <vt:vector size="23" baseType="lpstr">
      <vt:lpstr>Erkkeri</vt:lpstr>
      <vt:lpstr>Yksilöllinen liikunnanohjaus</vt:lpstr>
      <vt:lpstr>Asiakassuhde</vt:lpstr>
      <vt:lpstr>Luottamuksellinen asiakassuhde</vt:lpstr>
      <vt:lpstr>Luottamuksen kehittyminen</vt:lpstr>
      <vt:lpstr>Luottamusta rikkoo</vt:lpstr>
      <vt:lpstr>PowerPoint-esitys</vt:lpstr>
      <vt:lpstr>PowerPoint-esitys</vt:lpstr>
      <vt:lpstr>Alkukartoitus</vt:lpstr>
      <vt:lpstr>Personal trainer osaa…</vt:lpstr>
      <vt:lpstr>”Alkuhaastattelu”</vt:lpstr>
      <vt:lpstr>Kaupallisuus - hyvinvointipalvelut</vt:lpstr>
      <vt:lpstr>Alkuhaastattelussa selvitettävät asiat (ja vinkkejä)</vt:lpstr>
      <vt:lpstr>”kaksi korvaa, yksi suu”</vt:lpstr>
      <vt:lpstr>Perustiedot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>Kouvolan Kaupunki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Yksilöllinen liikunnanohjaus</dc:title>
  <dc:creator>Saarivirta Sampo</dc:creator>
  <cp:lastModifiedBy>Saarivirta Sampo</cp:lastModifiedBy>
  <cp:revision>5</cp:revision>
  <dcterms:created xsi:type="dcterms:W3CDTF">2018-01-10T17:23:19Z</dcterms:created>
  <dcterms:modified xsi:type="dcterms:W3CDTF">2018-01-11T07:17:49Z</dcterms:modified>
</cp:coreProperties>
</file>