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6B57F7-68A1-4F16-A166-90420005874E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63878E2-2726-4882-94F5-6B82B9B935ED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Yksilöllinen </a:t>
            </a:r>
            <a:r>
              <a:rPr lang="fi-FI" smtClean="0"/>
              <a:t>liikuntasuunnitelma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252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Harjoitussuunnitelman sisältö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Harjoituksen </a:t>
            </a:r>
            <a:r>
              <a:rPr lang="fi-FI"/>
              <a:t>tarkat tavoitteet ja </a:t>
            </a:r>
            <a:r>
              <a:rPr lang="fi-FI" smtClean="0"/>
              <a:t>laatutekijät</a:t>
            </a:r>
          </a:p>
          <a:p>
            <a:r>
              <a:rPr lang="fi-FI"/>
              <a:t>H</a:t>
            </a:r>
            <a:r>
              <a:rPr lang="fi-FI" smtClean="0"/>
              <a:t>arjoitteiden suoritusjärjestys (sisältäen lämmittelyt ja loppuverryttelyt jne)</a:t>
            </a:r>
          </a:p>
          <a:p>
            <a:r>
              <a:rPr lang="fi-FI"/>
              <a:t>H</a:t>
            </a:r>
            <a:r>
              <a:rPr lang="fi-FI" smtClean="0"/>
              <a:t>arjoituksen </a:t>
            </a:r>
            <a:r>
              <a:rPr lang="fi-FI"/>
              <a:t>ja yhden harjoitteen arvioitu </a:t>
            </a:r>
            <a:r>
              <a:rPr lang="fi-FI" smtClean="0"/>
              <a:t>kesto</a:t>
            </a:r>
          </a:p>
          <a:p>
            <a:r>
              <a:rPr lang="fi-FI"/>
              <a:t>Y</a:t>
            </a:r>
            <a:r>
              <a:rPr lang="fi-FI" smtClean="0"/>
              <a:t>ksittäisen </a:t>
            </a:r>
            <a:r>
              <a:rPr lang="fi-FI"/>
              <a:t>harjoitteen organisointi </a:t>
            </a:r>
            <a:r>
              <a:rPr lang="fi-FI" smtClean="0"/>
              <a:t>ja toteutus</a:t>
            </a:r>
          </a:p>
          <a:p>
            <a:r>
              <a:rPr lang="fi-FI"/>
              <a:t>H</a:t>
            </a:r>
            <a:r>
              <a:rPr lang="fi-FI" smtClean="0"/>
              <a:t>arjoitteiden </a:t>
            </a:r>
            <a:r>
              <a:rPr lang="fi-FI"/>
              <a:t>laatutekijät tavoitteiden </a:t>
            </a:r>
            <a:r>
              <a:rPr lang="fi-FI" smtClean="0"/>
              <a:t>saavuttamiseksi</a:t>
            </a:r>
          </a:p>
          <a:p>
            <a:r>
              <a:rPr lang="fi-FI"/>
              <a:t>T</a:t>
            </a:r>
            <a:r>
              <a:rPr lang="fi-FI" smtClean="0"/>
              <a:t>ehoalue </a:t>
            </a:r>
            <a:r>
              <a:rPr lang="fi-FI"/>
              <a:t>(esim. </a:t>
            </a:r>
            <a:r>
              <a:rPr lang="fi-FI" smtClean="0"/>
              <a:t>syke)</a:t>
            </a:r>
          </a:p>
          <a:p>
            <a:r>
              <a:rPr lang="fi-FI"/>
              <a:t>S</a:t>
            </a:r>
            <a:r>
              <a:rPr lang="fi-FI" smtClean="0"/>
              <a:t>arjat</a:t>
            </a:r>
            <a:r>
              <a:rPr lang="fi-FI"/>
              <a:t>, toistot, </a:t>
            </a:r>
            <a:r>
              <a:rPr lang="fi-FI" smtClean="0"/>
              <a:t>palautukset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70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Ravintoasiat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45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r>
              <a:rPr lang="fi-FI" sz="1900"/>
              <a:t>kartoittaa asiakkaan ravintotottumukset </a:t>
            </a:r>
            <a:r>
              <a:rPr lang="fi-FI" sz="1900" u="sng" smtClean="0"/>
              <a:t>tarkoituksenmukaisilla menetelmillä</a:t>
            </a:r>
            <a:endParaRPr lang="fi-FI" sz="1900" u="sng"/>
          </a:p>
          <a:p>
            <a:r>
              <a:rPr lang="fi-FI" sz="1900" smtClean="0"/>
              <a:t>välittää </a:t>
            </a:r>
            <a:r>
              <a:rPr lang="fi-FI" sz="1900"/>
              <a:t>asiakkaalle tietoa </a:t>
            </a:r>
            <a:r>
              <a:rPr lang="fi-FI" sz="1900" u="sng"/>
              <a:t>kansallisista </a:t>
            </a:r>
            <a:r>
              <a:rPr lang="fi-FI" sz="1900" u="sng" smtClean="0"/>
              <a:t>ravitsemussuosituksista</a:t>
            </a:r>
            <a:r>
              <a:rPr lang="fi-FI" sz="1900" smtClean="0"/>
              <a:t> ottaen </a:t>
            </a:r>
            <a:r>
              <a:rPr lang="fi-FI" sz="1900"/>
              <a:t>huomioon asiakkaan tarpeet</a:t>
            </a:r>
          </a:p>
          <a:p>
            <a:r>
              <a:rPr lang="fi-FI" sz="1900" smtClean="0"/>
              <a:t>välittää </a:t>
            </a:r>
            <a:r>
              <a:rPr lang="fi-FI" sz="1900"/>
              <a:t>asiakkaalle tietoa </a:t>
            </a:r>
            <a:r>
              <a:rPr lang="fi-FI" sz="1900" u="sng"/>
              <a:t>pääenergiaravintoaineista</a:t>
            </a:r>
            <a:r>
              <a:rPr lang="fi-FI" sz="1900"/>
              <a:t> ja </a:t>
            </a:r>
            <a:r>
              <a:rPr lang="fi-FI" sz="1900" smtClean="0"/>
              <a:t>niiden merkityksestä </a:t>
            </a:r>
            <a:r>
              <a:rPr lang="fi-FI" sz="1900"/>
              <a:t>hyvinvointiin</a:t>
            </a:r>
          </a:p>
          <a:p>
            <a:r>
              <a:rPr lang="fi-FI" sz="1900" smtClean="0"/>
              <a:t>opastaa </a:t>
            </a:r>
            <a:r>
              <a:rPr lang="fi-FI" sz="1900"/>
              <a:t>suojaravintoaineiden käyttöä noudattaen </a:t>
            </a:r>
            <a:r>
              <a:rPr lang="fi-FI" sz="1900" u="sng" smtClean="0"/>
              <a:t>kansallisia ravitsemussuosituksia</a:t>
            </a:r>
          </a:p>
          <a:p>
            <a:r>
              <a:rPr lang="fi-FI" sz="1900"/>
              <a:t>ohjaa asiakasta tarkoituksenmukaisilla menetelmillä </a:t>
            </a:r>
            <a:r>
              <a:rPr lang="fi-FI" sz="1900" u="sng"/>
              <a:t>kohti </a:t>
            </a:r>
            <a:r>
              <a:rPr lang="fi-FI" sz="1900" u="sng" smtClean="0"/>
              <a:t>oikeaa ateriarytmiä </a:t>
            </a:r>
            <a:r>
              <a:rPr lang="fi-FI" sz="1900" u="sng"/>
              <a:t>ja energiatasapainoa</a:t>
            </a:r>
          </a:p>
          <a:p>
            <a:r>
              <a:rPr lang="fi-FI" sz="1900" smtClean="0"/>
              <a:t>välittää </a:t>
            </a:r>
            <a:r>
              <a:rPr lang="fi-FI" sz="1900"/>
              <a:t>tietoa </a:t>
            </a:r>
            <a:r>
              <a:rPr lang="fi-FI" sz="1900" u="sng"/>
              <a:t>ravitsemussuosituksista</a:t>
            </a:r>
            <a:r>
              <a:rPr lang="fi-FI" sz="1900"/>
              <a:t> ennen fyysistä </a:t>
            </a:r>
            <a:r>
              <a:rPr lang="fi-FI" sz="1900" smtClean="0"/>
              <a:t>suoritusta, suorituksen </a:t>
            </a:r>
            <a:r>
              <a:rPr lang="fi-FI" sz="1900"/>
              <a:t>aikana ja palautumisvaiheessa</a:t>
            </a:r>
          </a:p>
          <a:p>
            <a:r>
              <a:rPr lang="fi-FI" sz="1900" smtClean="0"/>
              <a:t>ohjata </a:t>
            </a:r>
            <a:r>
              <a:rPr lang="fi-FI" sz="1900"/>
              <a:t>asiakasta tarvittaessa painonhallinnassa</a:t>
            </a:r>
          </a:p>
          <a:p>
            <a:r>
              <a:rPr lang="fi-FI" sz="1900" smtClean="0"/>
              <a:t>tarvittaessa </a:t>
            </a:r>
            <a:r>
              <a:rPr lang="fi-FI" sz="1900"/>
              <a:t>hyödyntää tietoa eri päihteiden käytön </a:t>
            </a:r>
            <a:r>
              <a:rPr lang="fi-FI" sz="1900" smtClean="0"/>
              <a:t>haitoista ja </a:t>
            </a:r>
            <a:r>
              <a:rPr lang="fi-FI" sz="1900"/>
              <a:t>riskeistä</a:t>
            </a:r>
          </a:p>
          <a:p>
            <a:r>
              <a:rPr lang="fi-FI" sz="1900" smtClean="0"/>
              <a:t>välittää </a:t>
            </a:r>
            <a:r>
              <a:rPr lang="fi-FI" sz="1900"/>
              <a:t>tietoa päihteiden käytön vaikutuksista </a:t>
            </a:r>
            <a:r>
              <a:rPr lang="fi-FI" sz="1900" smtClean="0"/>
              <a:t>liikuntasuoritukseen ja </a:t>
            </a:r>
            <a:r>
              <a:rPr lang="fi-FI" sz="1900"/>
              <a:t>hyvinvointiin</a:t>
            </a:r>
          </a:p>
          <a:p>
            <a:r>
              <a:rPr lang="fi-FI" sz="1900" smtClean="0"/>
              <a:t>ohjata </a:t>
            </a:r>
            <a:r>
              <a:rPr lang="fi-FI" sz="1900"/>
              <a:t>asiakkaan tarvittaessa muille asiantuntijoille.</a:t>
            </a:r>
          </a:p>
        </p:txBody>
      </p:sp>
    </p:spTree>
    <p:extLst>
      <p:ext uri="{BB962C8B-B14F-4D97-AF65-F5344CB8AC3E}">
        <p14:creationId xmlns:p14="http://schemas.microsoft.com/office/powerpoint/2010/main" val="102009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Ravintovalmennus - perusteet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Onnistunut ravintotottumusten muuttaminen tapahtuu porrastetusti, näin terveelliset valinnat muuttuvat tavoiksi ja repsahdukset ovat vähäisempiä</a:t>
            </a:r>
          </a:p>
          <a:p>
            <a:r>
              <a:rPr lang="fi-FI" smtClean="0"/>
              <a:t>Virallisten ravintosuositusten mukaisesti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50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Ravintopäiväkirja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Valmentaja ohjeistaa asiakasta pitämään ravintopäiväkirjaa esim. 5 päivän ajan (3 arkipäivää ja 2 vapaapäivää)</a:t>
            </a:r>
          </a:p>
          <a:p>
            <a:pPr lvl="1"/>
            <a:r>
              <a:rPr lang="fi-FI" smtClean="0"/>
              <a:t>Yksityiskohtaiset ohjeet siitä mitä kirjataan</a:t>
            </a:r>
          </a:p>
          <a:p>
            <a:pPr lvl="1"/>
            <a:r>
              <a:rPr lang="fi-FI" smtClean="0"/>
              <a:t>Korostetaan sitä, että päiväkirjan pitämisen aikana ei ”skarpata” vaan syödään kuten tähänkin asti (muuten ei voida tehdä toimivia päivityksiä)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43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Päiväkirjaan kirjataan mm:</a:t>
            </a:r>
          </a:p>
          <a:p>
            <a:pPr lvl="1"/>
            <a:r>
              <a:rPr lang="fi-FI" smtClean="0"/>
              <a:t>Aterioiden ajankohdat ja kesto</a:t>
            </a:r>
          </a:p>
          <a:p>
            <a:pPr lvl="1"/>
            <a:r>
              <a:rPr lang="fi-FI" smtClean="0"/>
              <a:t>Tarkka kuvaus siitä mitä on syöty ja juotu (myös määrä)</a:t>
            </a:r>
          </a:p>
          <a:p>
            <a:pPr lvl="1"/>
            <a:r>
              <a:rPr lang="fi-FI" smtClean="0"/>
              <a:t>Näläntunne ennen ateriaa</a:t>
            </a:r>
          </a:p>
          <a:p>
            <a:pPr lvl="1"/>
            <a:r>
              <a:rPr lang="fi-FI" smtClean="0"/>
              <a:t>Kylläisyydentunne aterian jälkeen</a:t>
            </a:r>
          </a:p>
          <a:p>
            <a:pPr lvl="1"/>
            <a:endParaRPr lang="fi-FI" smtClean="0"/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1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Valmentaja analysoi päiväkirjan ja sen pohjalta tehdään päivitykset (esim. kuukausi kerrallaan) yksilökohtaisten tavoitteiden ja lähtötilanteen mukaisesti</a:t>
            </a:r>
          </a:p>
          <a:p>
            <a:r>
              <a:rPr lang="fi-FI" smtClean="0"/>
              <a:t>Huomioitavia asioita:</a:t>
            </a:r>
          </a:p>
          <a:p>
            <a:pPr lvl="1"/>
            <a:r>
              <a:rPr lang="fi-FI" smtClean="0"/>
              <a:t>Aterioiden määrä ja rytmitys</a:t>
            </a:r>
          </a:p>
          <a:p>
            <a:pPr lvl="1"/>
            <a:r>
              <a:rPr lang="fi-FI" smtClean="0"/>
              <a:t>Nälän- ja kylläisyydentunne</a:t>
            </a:r>
          </a:p>
          <a:p>
            <a:pPr lvl="1"/>
            <a:r>
              <a:rPr lang="fi-FI" smtClean="0"/>
              <a:t>Veden määrä</a:t>
            </a:r>
          </a:p>
          <a:p>
            <a:pPr lvl="1"/>
            <a:r>
              <a:rPr lang="fi-FI" smtClean="0"/>
              <a:t>Kasvikset</a:t>
            </a:r>
          </a:p>
          <a:p>
            <a:pPr lvl="1"/>
            <a:r>
              <a:rPr lang="fi-FI" smtClean="0"/>
              <a:t>Riittävä proteiinin saanti</a:t>
            </a:r>
          </a:p>
          <a:p>
            <a:pPr lvl="1"/>
            <a:r>
              <a:rPr lang="fi-FI" smtClean="0"/>
              <a:t>Laadukkaat hiilihydraatit ja hyvät rasvat</a:t>
            </a:r>
          </a:p>
          <a:p>
            <a:pPr lvl="1"/>
            <a:r>
              <a:rPr lang="fi-FI" smtClean="0"/>
              <a:t>Vitamiinit jne</a:t>
            </a:r>
          </a:p>
          <a:p>
            <a:pPr lvl="1"/>
            <a:r>
              <a:rPr lang="fi-FI" smtClean="0"/>
              <a:t>Herkut ja napostelu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04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55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fi-FI" smtClean="0"/>
              <a:t>Laadi itsellesi vapaamuotoinen lomake alkuhaastattelua varten</a:t>
            </a:r>
          </a:p>
          <a:p>
            <a:pPr marL="514350" indent="-514350">
              <a:buAutoNum type="arabicPeriod"/>
            </a:pPr>
            <a:r>
              <a:rPr lang="fi-FI" smtClean="0"/>
              <a:t>Lisää sinne ”apukysymyksiä” helpottamaan keskustelua</a:t>
            </a:r>
          </a:p>
          <a:p>
            <a:pPr marL="514350" indent="-514350">
              <a:buAutoNum type="arabicPeriod"/>
            </a:pPr>
            <a:r>
              <a:rPr lang="fi-FI" smtClean="0"/>
              <a:t>Suorita kaksi liikuntaneuvontaa, aikaa yhteensä 60min</a:t>
            </a:r>
          </a:p>
          <a:p>
            <a:pPr marL="857250" lvl="1" indent="-457200">
              <a:buFontTx/>
              <a:buChar char="-"/>
            </a:pPr>
            <a:r>
              <a:rPr lang="fi-FI" smtClean="0"/>
              <a:t>Kirjaa kaikki tarpeellinen ylös, kuten oikeassa tilanteessa</a:t>
            </a:r>
          </a:p>
          <a:p>
            <a:pPr marL="857250" lvl="1" indent="-457200">
              <a:buFontTx/>
              <a:buChar char="-"/>
            </a:pPr>
            <a:r>
              <a:rPr lang="fi-FI" smtClean="0"/>
              <a:t>Muista, että kyseessä on myös liikuntaneuvonta eli on harjoitusasiakkaan tarkoitus kokea keskustelu oikeasti hyödyllisenä ja saada vinkkejä (haastattelun lopussa kerrot asiakkaalle millaisella ohjelmalla hänen kannattaisi harjoitella)</a:t>
            </a:r>
          </a:p>
          <a:p>
            <a:pPr marL="0" indent="0">
              <a:buNone/>
            </a:pPr>
            <a:r>
              <a:rPr lang="fi-FI" smtClean="0">
                <a:sym typeface="Wingdings" panose="05000000000000000000" pitchFamily="2" charset="2"/>
              </a:rPr>
              <a:t> Harjoituksen tarkoituksena saada rutiinia laadukasta alkuhaastattelua &amp; liikuntaneuvontaa varten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61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r>
              <a:rPr lang="fi-FI" sz="1900" smtClean="0"/>
              <a:t>Laatia asiakkaalle </a:t>
            </a:r>
            <a:r>
              <a:rPr lang="fi-FI" sz="1900"/>
              <a:t>kattavan terveyttä ja kokonaisvaltaista </a:t>
            </a:r>
            <a:r>
              <a:rPr lang="fi-FI" sz="1900" smtClean="0"/>
              <a:t>hyvinvointia edistävän </a:t>
            </a:r>
            <a:r>
              <a:rPr lang="fi-FI" sz="1900"/>
              <a:t>liikuntasuunnitelman, joka sisältää </a:t>
            </a:r>
            <a:r>
              <a:rPr lang="fi-FI" sz="1900" u="sng" smtClean="0"/>
              <a:t>jakso- ja harjoitussuunnitelmat</a:t>
            </a:r>
            <a:endParaRPr lang="fi-FI" sz="1900" u="sng"/>
          </a:p>
          <a:p>
            <a:r>
              <a:rPr lang="fi-FI" sz="1900" smtClean="0"/>
              <a:t>ottaa </a:t>
            </a:r>
            <a:r>
              <a:rPr lang="fi-FI" sz="1900"/>
              <a:t>huomioon asiakkaan tarpeet ja </a:t>
            </a:r>
            <a:r>
              <a:rPr lang="fi-FI" sz="1900" smtClean="0"/>
              <a:t>tavoitteet ja </a:t>
            </a:r>
            <a:r>
              <a:rPr lang="fi-FI" sz="1900"/>
              <a:t>liikuntaan vaikuttavat tekijät</a:t>
            </a:r>
          </a:p>
          <a:p>
            <a:r>
              <a:rPr lang="fi-FI" sz="1900" smtClean="0"/>
              <a:t>valita </a:t>
            </a:r>
            <a:r>
              <a:rPr lang="fi-FI" sz="1900"/>
              <a:t>yhdessä asiakkaan kanssa tavoitteiden kannalta </a:t>
            </a:r>
            <a:r>
              <a:rPr lang="fi-FI" sz="1900" smtClean="0"/>
              <a:t>tarkoituksenmukaisimmat liikuntamuodot</a:t>
            </a:r>
            <a:endParaRPr lang="fi-FI" sz="1900"/>
          </a:p>
          <a:p>
            <a:r>
              <a:rPr lang="fi-FI" sz="1900" smtClean="0"/>
              <a:t>noudattaa </a:t>
            </a:r>
            <a:r>
              <a:rPr lang="fi-FI" sz="1900" u="sng"/>
              <a:t>terveystavoitteisia liikuntasuosituksia</a:t>
            </a:r>
          </a:p>
          <a:p>
            <a:r>
              <a:rPr lang="fi-FI" sz="1900" smtClean="0"/>
              <a:t>ottaa </a:t>
            </a:r>
            <a:r>
              <a:rPr lang="fi-FI" sz="1900"/>
              <a:t>huomioon terveyskunnon osa-alueet, </a:t>
            </a:r>
            <a:r>
              <a:rPr lang="fi-FI" sz="1900" smtClean="0"/>
              <a:t>kuten kestävyyskunto, tuki- </a:t>
            </a:r>
            <a:r>
              <a:rPr lang="fi-FI" sz="1900"/>
              <a:t>ja liikuntaelimistön kunto, motorinen kunto, </a:t>
            </a:r>
            <a:r>
              <a:rPr lang="fi-FI" sz="1900" smtClean="0"/>
              <a:t>aineenvaihdunta ja </a:t>
            </a:r>
            <a:r>
              <a:rPr lang="fi-FI" sz="1900"/>
              <a:t>kehon koostumus</a:t>
            </a:r>
          </a:p>
          <a:p>
            <a:r>
              <a:rPr lang="fi-FI" sz="1900" smtClean="0"/>
              <a:t>hyödyntää </a:t>
            </a:r>
            <a:r>
              <a:rPr lang="fi-FI" sz="1900"/>
              <a:t>suunnittelussa tietoa ihmisen anatomiasta </a:t>
            </a:r>
            <a:r>
              <a:rPr lang="fi-FI" sz="1900" smtClean="0"/>
              <a:t>ja fysiologiasta</a:t>
            </a:r>
            <a:endParaRPr lang="fi-FI" sz="1900"/>
          </a:p>
          <a:p>
            <a:r>
              <a:rPr lang="fi-FI" sz="1900" smtClean="0"/>
              <a:t>ottaa </a:t>
            </a:r>
            <a:r>
              <a:rPr lang="fi-FI" sz="1900"/>
              <a:t>suunnitelmassa huomioon </a:t>
            </a:r>
            <a:r>
              <a:rPr lang="fi-FI" sz="1900" u="sng"/>
              <a:t>ravinnon, levon, palautumisen </a:t>
            </a:r>
            <a:r>
              <a:rPr lang="fi-FI" sz="1900" u="sng" smtClean="0"/>
              <a:t>ja riittävän </a:t>
            </a:r>
            <a:r>
              <a:rPr lang="fi-FI" sz="1900" u="sng"/>
              <a:t>unen </a:t>
            </a:r>
            <a:r>
              <a:rPr lang="fi-FI" sz="1900"/>
              <a:t>merkityksen</a:t>
            </a:r>
          </a:p>
          <a:p>
            <a:r>
              <a:rPr lang="fi-FI" sz="1900" smtClean="0"/>
              <a:t>ottaa </a:t>
            </a:r>
            <a:r>
              <a:rPr lang="fi-FI" sz="1900"/>
              <a:t>huomioon asiakkaan </a:t>
            </a:r>
            <a:r>
              <a:rPr lang="fi-FI" sz="1900" u="sng"/>
              <a:t>fyysisen ja psyykkisen turvallisuuden</a:t>
            </a:r>
            <a:r>
              <a:rPr lang="fi-FI" sz="19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774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Yksilöllisen liikuntaohjelman perustana on alkuhaastattelusta kerätyt tiedot</a:t>
            </a:r>
          </a:p>
          <a:p>
            <a:pPr lvl="1"/>
            <a:r>
              <a:rPr lang="fi-FI" smtClean="0"/>
              <a:t>Tarkoituksena päästä lähtötilanteesta </a:t>
            </a:r>
            <a:r>
              <a:rPr lang="fi-FI" u="sng" smtClean="0"/>
              <a:t>turvallisesti &amp; terveellisesti </a:t>
            </a:r>
            <a:r>
              <a:rPr lang="fi-FI" smtClean="0"/>
              <a:t>tavoitteeseen</a:t>
            </a:r>
          </a:p>
          <a:p>
            <a:pPr lvl="1"/>
            <a:r>
              <a:rPr lang="fi-FI" smtClean="0"/>
              <a:t>Ennen liikuntaohjelman laatimista suoritetaan testaaminen, jotta </a:t>
            </a:r>
          </a:p>
          <a:p>
            <a:pPr lvl="2"/>
            <a:r>
              <a:rPr lang="fi-FI" smtClean="0"/>
              <a:t>kehitystä voidaan mitata </a:t>
            </a:r>
          </a:p>
          <a:p>
            <a:pPr lvl="2"/>
            <a:r>
              <a:rPr lang="fi-FI" smtClean="0"/>
              <a:t>pt saa konkreettisen tiedon asiakkaan lähtötasosta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4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Testaaminen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Pt valitsee testit asiakaskohtaisesti</a:t>
            </a:r>
          </a:p>
          <a:p>
            <a:r>
              <a:rPr lang="fi-FI" smtClean="0"/>
              <a:t>Mitä testejä seuraaville asiakkaille?</a:t>
            </a:r>
          </a:p>
          <a:p>
            <a:pPr lvl="1"/>
            <a:r>
              <a:rPr lang="fi-FI" smtClean="0"/>
              <a:t>50 vuotias, ylipainoinen, passiivinen liikkuja, joka haluaa kokonaisvaltaisen elämäntapamuutoksen</a:t>
            </a:r>
          </a:p>
          <a:p>
            <a:pPr lvl="1"/>
            <a:r>
              <a:rPr lang="fi-FI" smtClean="0"/>
              <a:t>25 vuotias, normaalipainoinen, vuoden salilla käynyt, joka haluaa lisää lihasmassaa ja nostaa isompia painoja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3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Valmennussuunnitelma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Valmennussuunnitelma, tehdään valmennuksen alussa ja sen perustana on asiakkaan ostama valmennuspaketti</a:t>
            </a:r>
          </a:p>
          <a:p>
            <a:pPr lvl="1"/>
            <a:r>
              <a:rPr lang="fi-FI" smtClean="0"/>
              <a:t>Toimii runkona koko valmennusprojektin ajan</a:t>
            </a:r>
          </a:p>
          <a:p>
            <a:pPr lvl="1"/>
            <a:r>
              <a:rPr lang="fi-FI" smtClean="0"/>
              <a:t>Perustana se mitä halutaan kehittää ja ylläpitää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4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i="1"/>
              <a:t>Esimerkkinä: ylipainoinen 50 vuotias, liikuntaa harrastamaton henkilö, joka haluaa kokonaisvaltaisen elämäntapamuutoksen</a:t>
            </a:r>
          </a:p>
          <a:p>
            <a:pPr lvl="1"/>
            <a:r>
              <a:rPr lang="fi-FI" i="1"/>
              <a:t>6kk valmennuspaketti &amp; 12 tapaamista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2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Esimerkki valmennussuunnitelmasta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fi-FI"/>
              <a:t>Testit </a:t>
            </a:r>
          </a:p>
          <a:p>
            <a:pPr marL="514350" indent="-514350">
              <a:buAutoNum type="arabicPeriod"/>
            </a:pPr>
            <a:r>
              <a:rPr lang="fi-FI"/>
              <a:t>Kuntosali tutuksi, kehonhallinta- ja cardioharjoitukset</a:t>
            </a:r>
          </a:p>
          <a:p>
            <a:pPr marL="514350" indent="-514350">
              <a:buAutoNum type="arabicPeriod"/>
            </a:pPr>
            <a:r>
              <a:rPr lang="fi-FI"/>
              <a:t>Yksijakoinen saliohjelma 1. ohjaus (lihaskestävyys</a:t>
            </a:r>
            <a:r>
              <a:rPr lang="fi-FI" smtClean="0"/>
              <a:t>) &amp; harjoitusohjelma1</a:t>
            </a:r>
          </a:p>
          <a:p>
            <a:pPr marL="514350" indent="-514350">
              <a:buAutoNum type="arabicPeriod"/>
            </a:pPr>
            <a:r>
              <a:rPr lang="fi-FI" smtClean="0"/>
              <a:t>Keskustelu motivaatiosta ja ravintopäiväkirjateht. ohjeistaminen</a:t>
            </a:r>
          </a:p>
          <a:p>
            <a:pPr marL="514350" indent="-514350">
              <a:buAutoNum type="arabicPeriod"/>
            </a:pPr>
            <a:r>
              <a:rPr lang="fi-FI" smtClean="0"/>
              <a:t>Ravintopäiväkirjan palaute &amp; ravintopäivitys1</a:t>
            </a:r>
          </a:p>
          <a:p>
            <a:pPr marL="514350" indent="-514350">
              <a:buAutoNum type="arabicPeriod"/>
            </a:pPr>
            <a:r>
              <a:rPr lang="fi-FI" smtClean="0"/>
              <a:t>Toinen saliohjelma 1. ohjaus (2jakoinen ohjelma, voimakestävyys) &amp; ravintopäivitys2</a:t>
            </a:r>
          </a:p>
          <a:p>
            <a:pPr marL="514350" indent="-514350">
              <a:buAutoNum type="arabicPeriod"/>
            </a:pPr>
            <a:endParaRPr lang="fi-FI"/>
          </a:p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mtClean="0"/>
              <a:t>Toinen saliohjelma 2. ohjaus &amp; harjoitusohjelma 2</a:t>
            </a:r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Kestävyysharjoitus soutulaitteella &amp; tekniikka</a:t>
            </a:r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Kehonhuolto &amp; liikkuvuusharjoitus</a:t>
            </a:r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Kolmas saliohjelma 1.ohjaus (2jakoinen ohjelma, perusvoima) &amp; ravintopäivitys3</a:t>
            </a:r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Kolmas saliohjelma 2.ohjaus &amp; harjoitusohjelma 3</a:t>
            </a:r>
          </a:p>
          <a:p>
            <a:pPr marL="400050" lvl="1" indent="0">
              <a:buNone/>
            </a:pPr>
            <a:r>
              <a:rPr lang="fi-FI" smtClean="0">
                <a:sym typeface="Wingdings" panose="05000000000000000000" pitchFamily="2" charset="2"/>
              </a:rPr>
              <a:t> Keskustelua valmennuksen jatkosta</a:t>
            </a:r>
            <a:endParaRPr lang="fi-FI" smtClean="0"/>
          </a:p>
          <a:p>
            <a:pPr marL="514350" indent="-514350">
              <a:buFont typeface="+mj-lt"/>
              <a:buAutoNum type="arabicPeriod"/>
            </a:pPr>
            <a:r>
              <a:rPr lang="fi-FI" smtClean="0"/>
              <a:t>Testit uudestaan, yhteenveto ja jatkosuunnitelma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32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Jaksosuunnitelma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Yleensä valmennusprojekti jaetaan pienempiin jaksoihin, esim. puolen vuoden valmennus kolmeen 2kk mittaiseen osaan</a:t>
            </a:r>
          </a:p>
          <a:p>
            <a:r>
              <a:rPr lang="fi-FI" smtClean="0"/>
              <a:t>Muutokset tehdään porrastetusti ja kehittyminen edellyttää harjoitusten päivittämistä</a:t>
            </a:r>
          </a:p>
          <a:p>
            <a:r>
              <a:rPr lang="fi-FI" smtClean="0"/>
              <a:t>Huomioidaan mm. kevyet ja raskaat viikot</a:t>
            </a:r>
          </a:p>
          <a:p>
            <a:r>
              <a:rPr lang="fi-FI" smtClean="0"/>
              <a:t>Edellisen esimerkin jaksosuunnitelmat</a:t>
            </a:r>
          </a:p>
          <a:p>
            <a:pPr marL="514350" indent="-514350">
              <a:buAutoNum type="arabicPeriod"/>
            </a:pPr>
            <a:r>
              <a:rPr lang="fi-FI" smtClean="0"/>
              <a:t>Jakso: valmennukset 1 - 5</a:t>
            </a:r>
          </a:p>
          <a:p>
            <a:pPr marL="514350" indent="-514350">
              <a:buAutoNum type="arabicPeriod"/>
            </a:pPr>
            <a:r>
              <a:rPr lang="fi-FI" smtClean="0"/>
              <a:t>Jakso: valmennukset 6 - 9</a:t>
            </a:r>
          </a:p>
          <a:p>
            <a:pPr marL="514350" indent="-514350">
              <a:buAutoNum type="arabicPeriod"/>
            </a:pPr>
            <a:r>
              <a:rPr lang="fi-FI" smtClean="0"/>
              <a:t>Jakso: valmennukset 10 - 12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7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Harjoitussuunnitelma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Harjoitussuunnitelma on yksityiskohtainen kuvaus siitä mitä yksittäinen harjoitus pitää sisällään</a:t>
            </a:r>
          </a:p>
          <a:p>
            <a:pPr lvl="1"/>
            <a:r>
              <a:rPr lang="fi-FI" smtClean="0"/>
              <a:t>Harjoitussuunnitelma tehdään jokaisesta valmennuskerrasta</a:t>
            </a:r>
          </a:p>
          <a:p>
            <a:pPr lvl="1"/>
            <a:r>
              <a:rPr lang="fi-FI" smtClean="0"/>
              <a:t>Lisäksi asiakkaan viikko-ohjelmassa olevat harjoitukset suunnitellaan ja ohjeistetaan yksityiskohtaisesti (kirjallisesti)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0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</TotalTime>
  <Words>694</Words>
  <Application>Microsoft Office PowerPoint</Application>
  <PresentationFormat>Näytössä katseltava diaesitys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Erkkeri</vt:lpstr>
      <vt:lpstr>Yksilöllinen liikuntasuunnitelma</vt:lpstr>
      <vt:lpstr>Personal trainer osaa…</vt:lpstr>
      <vt:lpstr>PowerPoint-esitys</vt:lpstr>
      <vt:lpstr>Testaaminen</vt:lpstr>
      <vt:lpstr>Valmennussuunnitelma</vt:lpstr>
      <vt:lpstr>PowerPoint-esitys</vt:lpstr>
      <vt:lpstr>Esimerkki valmennussuunnitelmasta</vt:lpstr>
      <vt:lpstr>Jaksosuunnitelma</vt:lpstr>
      <vt:lpstr>Harjoitussuunnitelma</vt:lpstr>
      <vt:lpstr>Harjoitussuunnitelman sisältö</vt:lpstr>
      <vt:lpstr>Ravintoasiat</vt:lpstr>
      <vt:lpstr>Personal trainer osaa…</vt:lpstr>
      <vt:lpstr>Ravintovalmennus - perusteet</vt:lpstr>
      <vt:lpstr>Ravintopäiväkirja</vt:lpstr>
      <vt:lpstr>PowerPoint-esitys</vt:lpstr>
      <vt:lpstr>PowerPoint-esitys</vt:lpstr>
      <vt:lpstr>harjoitus</vt:lpstr>
      <vt:lpstr>PowerPoint-esitys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Yksilöllinen liikuntaohjelma</dc:title>
  <dc:creator>Saarivirta Sampo</dc:creator>
  <cp:lastModifiedBy>Saarivirta Sampo</cp:lastModifiedBy>
  <cp:revision>5</cp:revision>
  <dcterms:created xsi:type="dcterms:W3CDTF">2018-01-11T20:59:16Z</dcterms:created>
  <dcterms:modified xsi:type="dcterms:W3CDTF">2018-01-11T21:09:07Z</dcterms:modified>
</cp:coreProperties>
</file>