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9" r:id="rId14"/>
    <p:sldId id="273" r:id="rId15"/>
    <p:sldId id="270" r:id="rId16"/>
    <p:sldId id="272" r:id="rId17"/>
    <p:sldId id="271" r:id="rId18"/>
    <p:sldId id="274" r:id="rId19"/>
    <p:sldId id="275" r:id="rId20"/>
    <p:sldId id="276" r:id="rId21"/>
    <p:sldId id="277" r:id="rId22"/>
    <p:sldId id="279" r:id="rId23"/>
    <p:sldId id="278" r:id="rId24"/>
    <p:sldId id="267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34" d="100"/>
          <a:sy n="34" d="100"/>
        </p:scale>
        <p:origin x="6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v8EW9aqBazM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1gk_tHVxn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gsxQtzLl3c" TargetMode="External"/><Relationship Id="rId2" Type="http://schemas.openxmlformats.org/officeDocument/2006/relationships/hyperlink" Target="https://www.youtube.com/watch?time_continue=4&amp;v=RCMR9irpYD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r3c4Uep9OwU" TargetMode="External"/><Relationship Id="rId4" Type="http://schemas.openxmlformats.org/officeDocument/2006/relationships/hyperlink" Target="https://www.youtube.com/watch?v=muLgmczxm4E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seus.fi/bitstream/handle/10024/52335/Liikanen_Tommi%20-%20Makela_Tino.pdf?sequence=1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palautuminen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905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Kompressio palautumisen edistäjänä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068946" y="1725768"/>
            <a:ext cx="4893972" cy="4584879"/>
          </a:xfrm>
        </p:spPr>
        <p:txBody>
          <a:bodyPr/>
          <a:lstStyle/>
          <a:p>
            <a:r>
              <a:rPr lang="fi-FI" dirty="0" smtClean="0"/>
              <a:t>Perustuu neste- ja verenkierron aktivoimiseen kompression avulla</a:t>
            </a:r>
          </a:p>
          <a:p>
            <a:r>
              <a:rPr lang="fi-FI" dirty="0" smtClean="0"/>
              <a:t>Etenee </a:t>
            </a:r>
            <a:r>
              <a:rPr lang="fi-FI" dirty="0" err="1" smtClean="0"/>
              <a:t>distaalisesta</a:t>
            </a:r>
            <a:r>
              <a:rPr lang="fi-FI" dirty="0" smtClean="0"/>
              <a:t> </a:t>
            </a:r>
            <a:r>
              <a:rPr lang="fi-FI" dirty="0" err="1" smtClean="0"/>
              <a:t>proksimaaliseen</a:t>
            </a:r>
            <a:r>
              <a:rPr lang="fi-FI" dirty="0"/>
              <a:t> </a:t>
            </a:r>
            <a:r>
              <a:rPr lang="fi-FI" dirty="0" smtClean="0"/>
              <a:t>eikä päästä nestevirtausta takaisin päin</a:t>
            </a:r>
          </a:p>
          <a:p>
            <a:r>
              <a:rPr lang="fi-FI" dirty="0" smtClean="0"/>
              <a:t>Auttaa poistamaan lihastyön aiheuttamia kuona-aineita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www.youtube.com/watch?v=v8EW9aqBazM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20496" y="1688878"/>
            <a:ext cx="5203065" cy="464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87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Hieronta palautumisen edistäjänä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1143000" y="1712889"/>
            <a:ext cx="9872871" cy="4790941"/>
          </a:xfrm>
        </p:spPr>
        <p:txBody>
          <a:bodyPr/>
          <a:lstStyle/>
          <a:p>
            <a:r>
              <a:rPr lang="fi-FI" dirty="0" smtClean="0"/>
              <a:t>Hieronta lisää verenvirtausta lihaksessa</a:t>
            </a:r>
          </a:p>
          <a:p>
            <a:r>
              <a:rPr lang="fi-FI" dirty="0" smtClean="0"/>
              <a:t>Aineenvaihdunta tehostuu</a:t>
            </a:r>
          </a:p>
          <a:p>
            <a:r>
              <a:rPr lang="fi-FI" dirty="0" smtClean="0"/>
              <a:t>Kuona-aineiden poistuminen tehostuu</a:t>
            </a:r>
          </a:p>
          <a:p>
            <a:r>
              <a:rPr lang="fi-FI" dirty="0" smtClean="0"/>
              <a:t>Tehostaa hiussuonituksen lisääntymistä</a:t>
            </a:r>
          </a:p>
          <a:p>
            <a:r>
              <a:rPr lang="fi-FI" dirty="0" smtClean="0"/>
              <a:t>Vähentää arpikudoksen muodostumista</a:t>
            </a:r>
          </a:p>
          <a:p>
            <a:r>
              <a:rPr lang="fi-FI" smtClean="0"/>
              <a:t>Vähentää lihasarkuutta</a:t>
            </a:r>
            <a:endParaRPr lang="fi-FI" dirty="0" smtClean="0"/>
          </a:p>
          <a:p>
            <a:r>
              <a:rPr lang="fi-FI" dirty="0" smtClean="0"/>
              <a:t>Lisää </a:t>
            </a:r>
            <a:r>
              <a:rPr lang="fi-FI" dirty="0"/>
              <a:t>vastustuskyvyn kannalta tärkeiden luonnollisten tappajasolujen ja lymfosyyttien määrää ja </a:t>
            </a:r>
            <a:r>
              <a:rPr lang="fi-FI" dirty="0" smtClean="0"/>
              <a:t>aktiivisuutta</a:t>
            </a:r>
          </a:p>
          <a:p>
            <a:r>
              <a:rPr lang="fi-FI" dirty="0"/>
              <a:t>Tulehdusta lisäävien, pro-inflammatoristen </a:t>
            </a:r>
            <a:r>
              <a:rPr lang="fi-FI" dirty="0" err="1" smtClean="0"/>
              <a:t>sytoksiinien</a:t>
            </a:r>
            <a:r>
              <a:rPr lang="fi-FI" dirty="0" smtClean="0"/>
              <a:t> määrä laskee </a:t>
            </a:r>
            <a:r>
              <a:rPr lang="fi-FI" dirty="0"/>
              <a:t>hieronnan jälkeen</a:t>
            </a:r>
          </a:p>
        </p:txBody>
      </p:sp>
    </p:spTree>
    <p:extLst>
      <p:ext uri="{BB962C8B-B14F-4D97-AF65-F5344CB8AC3E}">
        <p14:creationId xmlns:p14="http://schemas.microsoft.com/office/powerpoint/2010/main" val="251771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Alku- ja loppuverryttelyjen merkitys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Alku- ja loppuverryttelyissä </a:t>
            </a:r>
            <a:r>
              <a:rPr lang="fi-FI" sz="2400" dirty="0" smtClean="0"/>
              <a:t>on </a:t>
            </a:r>
            <a:r>
              <a:rPr lang="fi-FI" sz="2400" dirty="0"/>
              <a:t>paljon potentiaalista harjoitusaikaa, jolla voidaan vaikuttaa useisiin eri osa-alueisiin: </a:t>
            </a:r>
            <a:endParaRPr lang="fi-FI" sz="2400" dirty="0" smtClean="0"/>
          </a:p>
          <a:p>
            <a:pPr lvl="1"/>
            <a:r>
              <a:rPr lang="fi-FI" sz="2400" dirty="0" smtClean="0"/>
              <a:t>kehon </a:t>
            </a:r>
            <a:r>
              <a:rPr lang="fi-FI" sz="2400" dirty="0"/>
              <a:t>huoltoon ja palautumiseen, </a:t>
            </a:r>
            <a:endParaRPr lang="fi-FI" sz="2400" dirty="0" smtClean="0"/>
          </a:p>
          <a:p>
            <a:pPr lvl="1"/>
            <a:r>
              <a:rPr lang="fi-FI" sz="2400" dirty="0" smtClean="0"/>
              <a:t>harjoittelun </a:t>
            </a:r>
            <a:r>
              <a:rPr lang="fi-FI" sz="2400" dirty="0"/>
              <a:t>tuloksellisuuteen, </a:t>
            </a:r>
            <a:endParaRPr lang="fi-FI" sz="2400" dirty="0" smtClean="0"/>
          </a:p>
          <a:p>
            <a:pPr lvl="1"/>
            <a:r>
              <a:rPr lang="fi-FI" sz="2400" dirty="0" smtClean="0"/>
              <a:t>taitojen </a:t>
            </a:r>
            <a:r>
              <a:rPr lang="fi-FI" sz="2400" dirty="0"/>
              <a:t>oppimiseen, </a:t>
            </a:r>
            <a:endParaRPr lang="fi-FI" sz="2400" dirty="0" smtClean="0"/>
          </a:p>
          <a:p>
            <a:pPr lvl="1"/>
            <a:r>
              <a:rPr lang="fi-FI" sz="2400" dirty="0" smtClean="0"/>
              <a:t>suorituskyvyn kehittymiseen</a:t>
            </a:r>
          </a:p>
          <a:p>
            <a:pPr lvl="1"/>
            <a:r>
              <a:rPr lang="fi-FI" sz="2400" dirty="0" smtClean="0"/>
              <a:t>urheilijan </a:t>
            </a:r>
            <a:r>
              <a:rPr lang="fi-FI" sz="2400" dirty="0"/>
              <a:t>terveyteen (vammojen ehkäisy</a:t>
            </a:r>
            <a:r>
              <a:rPr lang="fi-FI" sz="2400" dirty="0" smtClean="0"/>
              <a:t>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518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Lämmittelyn tehtävät: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Valmistaa </a:t>
            </a:r>
            <a:r>
              <a:rPr lang="fi-FI" dirty="0"/>
              <a:t>ja aktivoida elimistö tulevaa rasitusta varten</a:t>
            </a:r>
          </a:p>
          <a:p>
            <a:r>
              <a:rPr lang="fi-FI" dirty="0"/>
              <a:t>Käynnistää hengitys- ja verenkiertoelimistö sekä lämmittää kudokset</a:t>
            </a:r>
          </a:p>
          <a:p>
            <a:r>
              <a:rPr lang="fi-FI" dirty="0"/>
              <a:t>Hermolihasjärjestelmän herättely (aivot, liikehermot, asentotunto)</a:t>
            </a:r>
          </a:p>
          <a:p>
            <a:r>
              <a:rPr lang="fi-FI" dirty="0"/>
              <a:t>Lihasten ja tukilihasten aktivointi (erityisesti ne lihakset, joita tulevassa harjoituksessa tullaan käyttämään --&gt; lajinomaiset liikkeet)</a:t>
            </a:r>
          </a:p>
          <a:p>
            <a:r>
              <a:rPr lang="fi-FI" dirty="0"/>
              <a:t>Keskittymisen ja henkisen vireystilan aktivointi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011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Aktiivinen alkuverryttely (Tommi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Trainer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828800"/>
            <a:ext cx="9872871" cy="4752304"/>
          </a:xfrm>
        </p:spPr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fi-FI" dirty="0" smtClean="0"/>
              <a:t>Hengitys- ja verenkiertoelimistön aktivointi</a:t>
            </a:r>
          </a:p>
          <a:p>
            <a:pPr lvl="1"/>
            <a:r>
              <a:rPr lang="fi-FI" dirty="0" smtClean="0"/>
              <a:t>Sykkeen kohottaminen</a:t>
            </a:r>
          </a:p>
          <a:p>
            <a:pPr lvl="1"/>
            <a:r>
              <a:rPr lang="fi-FI" dirty="0" smtClean="0"/>
              <a:t>Kehon lämpötilan nostaminen</a:t>
            </a:r>
          </a:p>
          <a:p>
            <a:pPr lvl="1"/>
            <a:r>
              <a:rPr lang="fi-FI" dirty="0" smtClean="0"/>
              <a:t>Keskushermoston aktivoiminen (aivot mukaan)</a:t>
            </a:r>
          </a:p>
          <a:p>
            <a:pPr marL="502920" indent="-457200">
              <a:buFont typeface="+mj-lt"/>
              <a:buAutoNum type="arabicPeriod"/>
            </a:pPr>
            <a:r>
              <a:rPr lang="fi-FI" dirty="0" smtClean="0"/>
              <a:t>Dynaaminen liikkuvuus</a:t>
            </a:r>
          </a:p>
          <a:p>
            <a:pPr lvl="1"/>
            <a:r>
              <a:rPr lang="fi-FI" dirty="0" smtClean="0"/>
              <a:t>Toiminnallisten liikelaajuuksien kehittäminen</a:t>
            </a:r>
          </a:p>
          <a:p>
            <a:pPr lvl="1"/>
            <a:r>
              <a:rPr lang="fi-FI" dirty="0" smtClean="0"/>
              <a:t>Liikkeet kolmessa eri tasossa (eteen-taakse, sivusuunnassa ja vartalon pystyakselin ympäri)</a:t>
            </a:r>
            <a:endParaRPr lang="fi-FI" dirty="0"/>
          </a:p>
          <a:p>
            <a:pPr marL="502920" indent="-457200">
              <a:buFont typeface="+mj-lt"/>
              <a:buAutoNum type="arabicPeriod"/>
            </a:pPr>
            <a:r>
              <a:rPr lang="fi-FI" dirty="0" smtClean="0"/>
              <a:t>Keskivartalon tukilihasten aktivointi</a:t>
            </a:r>
          </a:p>
          <a:p>
            <a:pPr lvl="1"/>
            <a:r>
              <a:rPr lang="fi-FI" dirty="0" smtClean="0"/>
              <a:t>Keskivartalon herättely</a:t>
            </a:r>
          </a:p>
          <a:p>
            <a:pPr lvl="1"/>
            <a:r>
              <a:rPr lang="fi-FI" dirty="0" smtClean="0"/>
              <a:t>Keskivartalon liikkeeseen osallistumisen parantaminen</a:t>
            </a:r>
          </a:p>
          <a:p>
            <a:pPr lvl="1"/>
            <a:r>
              <a:rPr lang="fi-FI" dirty="0" smtClean="0"/>
              <a:t>Hartiaseudun varmistaminen yhteistoimintaan keskivartalon kanssa</a:t>
            </a:r>
          </a:p>
          <a:p>
            <a:pPr marL="502920" indent="-45720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962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Jäähdyttelyn tehtävät: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Rauhoittaa </a:t>
            </a:r>
            <a:r>
              <a:rPr lang="fi-FI" dirty="0"/>
              <a:t>ja palauttaa elimistöä</a:t>
            </a:r>
          </a:p>
          <a:p>
            <a:r>
              <a:rPr lang="fi-FI" dirty="0"/>
              <a:t>Poistaa kuona-aineet sekä palauttaa lihasten lepopituus</a:t>
            </a:r>
          </a:p>
          <a:p>
            <a:r>
              <a:rPr lang="fi-FI" dirty="0"/>
              <a:t>Huuhdella maitohapot ja muut aineenvaihduntatuotteet pois lihaksista</a:t>
            </a:r>
          </a:p>
          <a:p>
            <a:r>
              <a:rPr lang="fi-FI" dirty="0"/>
              <a:t>Valmistaa elimistöä seuraavaan harjoitukseen tai kilpailuun</a:t>
            </a:r>
          </a:p>
          <a:p>
            <a:r>
              <a:rPr lang="fi-FI" dirty="0"/>
              <a:t>Palauttaa lihasten lepopituus (maltillisten venyttelyiden avulla)</a:t>
            </a:r>
          </a:p>
          <a:p>
            <a:r>
              <a:rPr lang="fi-FI" dirty="0"/>
              <a:t>Loppujäähdyttelyssä olennaista on pitää verisuonet auki, jotta aineenvaihduntatuotteet saadaan huuhdeltua pois lihaksista. Palautumisen kannalta on siis olennaista pysyä koko ajan liikkeessä.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739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Jäähdyttely rutiini (</a:t>
            </a:r>
            <a:r>
              <a:rPr lang="fi-FI" dirty="0" err="1" smtClean="0"/>
              <a:t>Cooldown</a:t>
            </a:r>
            <a:r>
              <a:rPr lang="fi-FI" dirty="0" smtClean="0"/>
              <a:t>) Kouvot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Kokonaiskesto n. 10-12 min</a:t>
            </a:r>
          </a:p>
          <a:p>
            <a:r>
              <a:rPr lang="fi-FI" dirty="0" smtClean="0"/>
              <a:t>Loppupalaverin jälkeen (= 10-15min ottelun loppumisen jälkeen)</a:t>
            </a:r>
          </a:p>
          <a:p>
            <a:r>
              <a:rPr lang="fi-FI" dirty="0" smtClean="0"/>
              <a:t>Sydän- ja hengityselimistön toiminnan kiihdyttäminen (= rauhallista hölkkäilyä; kävelyä)</a:t>
            </a:r>
          </a:p>
          <a:p>
            <a:pPr lvl="1"/>
            <a:r>
              <a:rPr lang="fi-FI" dirty="0" smtClean="0"/>
              <a:t>Kuona-aineiden poistumisen nopeuttaminen</a:t>
            </a:r>
          </a:p>
          <a:p>
            <a:r>
              <a:rPr lang="fi-FI" dirty="0" smtClean="0"/>
              <a:t>Lihasten lepopituuden palauttaminen 1. (= aktiiviset venyttelyt läpi kehon)</a:t>
            </a:r>
          </a:p>
          <a:p>
            <a:r>
              <a:rPr lang="fi-FI" dirty="0" smtClean="0"/>
              <a:t>Lihasten lepopituuden palauttaminen 2. (=staattiset venyttelyt läpi kehon)</a:t>
            </a:r>
          </a:p>
          <a:p>
            <a:pPr lvl="1"/>
            <a:r>
              <a:rPr lang="fi-FI" dirty="0" smtClean="0"/>
              <a:t>Huomioitava myös kiertosuunnan liikkeet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983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Venyttelyn merkitys palautumisessa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</a:t>
            </a:r>
            <a:r>
              <a:rPr lang="fi-FI" dirty="0" smtClean="0"/>
              <a:t>taattinen </a:t>
            </a:r>
            <a:r>
              <a:rPr lang="fi-FI" dirty="0"/>
              <a:t>venyttely (perinteinen tapa</a:t>
            </a:r>
            <a:r>
              <a:rPr lang="fi-FI" dirty="0" smtClean="0"/>
              <a:t>)</a:t>
            </a:r>
          </a:p>
          <a:p>
            <a:pPr marL="274320" lvl="1" indent="0">
              <a:buNone/>
            </a:pPr>
            <a:r>
              <a:rPr lang="fi-FI" b="1" dirty="0" smtClean="0"/>
              <a:t>Plussat</a:t>
            </a:r>
            <a:r>
              <a:rPr lang="fi-FI" dirty="0" smtClean="0"/>
              <a:t>: Säännöllisesti tehtynä perinteisellä </a:t>
            </a:r>
            <a:r>
              <a:rPr lang="fi-FI" dirty="0"/>
              <a:t>venyttelyllä saadaan liikelaajuutta lisää, venytyksen sieto paranee ja lihas </a:t>
            </a:r>
            <a:r>
              <a:rPr lang="fi-FI" dirty="0" smtClean="0"/>
              <a:t>rentoutuu.</a:t>
            </a:r>
          </a:p>
          <a:p>
            <a:pPr marL="274320" lvl="1" indent="0">
              <a:buNone/>
            </a:pPr>
            <a:r>
              <a:rPr lang="fi-FI" b="1" dirty="0" smtClean="0"/>
              <a:t>Miinukset</a:t>
            </a:r>
            <a:r>
              <a:rPr lang="fi-FI" dirty="0" smtClean="0"/>
              <a:t>: Staattinen </a:t>
            </a:r>
            <a:r>
              <a:rPr lang="fi-FI" dirty="0"/>
              <a:t>venyttely on lihaksen kannalta passiivista toimintaa ja aktiivinen liikkuvuus lisääntyy tällä menetelmällä vain vähän. Lisäksi juuri ennen urheilusuoritusta staattinen venyttely näyttäisi tutkimusten mukaan heikentävän hieman voima- ja </a:t>
            </a:r>
            <a:r>
              <a:rPr lang="fi-FI" dirty="0" smtClean="0"/>
              <a:t>nopeusominaisuuksia.</a:t>
            </a:r>
          </a:p>
          <a:p>
            <a:r>
              <a:rPr lang="fi-FI" dirty="0"/>
              <a:t>B</a:t>
            </a:r>
            <a:r>
              <a:rPr lang="fi-FI" dirty="0" smtClean="0"/>
              <a:t>allistinen </a:t>
            </a:r>
            <a:r>
              <a:rPr lang="fi-FI" dirty="0"/>
              <a:t>eli pumppaava </a:t>
            </a:r>
            <a:r>
              <a:rPr lang="fi-FI" dirty="0" smtClean="0"/>
              <a:t>venyttely (esim. AIS-venyttely)</a:t>
            </a:r>
          </a:p>
          <a:p>
            <a:r>
              <a:rPr lang="fi-FI" dirty="0"/>
              <a:t>J</a:t>
            </a:r>
            <a:r>
              <a:rPr lang="fi-FI" dirty="0" smtClean="0"/>
              <a:t>ännitys-rentoutus-menetelmät</a:t>
            </a:r>
          </a:p>
          <a:p>
            <a:r>
              <a:rPr lang="fi-FI" dirty="0" err="1" smtClean="0"/>
              <a:t>Neuraalikudoksen</a:t>
            </a:r>
            <a:r>
              <a:rPr lang="fi-FI" dirty="0" smtClean="0"/>
              <a:t> </a:t>
            </a:r>
            <a:r>
              <a:rPr lang="fi-FI" dirty="0"/>
              <a:t>mobilisointi</a:t>
            </a:r>
          </a:p>
        </p:txBody>
      </p:sp>
    </p:spTree>
    <p:extLst>
      <p:ext uri="{BB962C8B-B14F-4D97-AF65-F5344CB8AC3E}">
        <p14:creationId xmlns:p14="http://schemas.microsoft.com/office/powerpoint/2010/main" val="16144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Aktiivinen alkuverryttely (Tommi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Trainer</a:t>
            </a:r>
            <a:r>
              <a:rPr lang="fi-FI" dirty="0"/>
              <a:t>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2057399"/>
            <a:ext cx="9872871" cy="4394915"/>
          </a:xfrm>
        </p:spPr>
        <p:txBody>
          <a:bodyPr>
            <a:normAutofit/>
          </a:bodyPr>
          <a:lstStyle/>
          <a:p>
            <a:pPr marL="502920" indent="-457200">
              <a:buAutoNum type="arabicPeriod" startAt="4"/>
            </a:pPr>
            <a:r>
              <a:rPr lang="fi-FI" dirty="0" smtClean="0"/>
              <a:t>Alaraajojen lihasten aktivointi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sentojen ylläpitämisen parantaminen</a:t>
            </a:r>
          </a:p>
          <a:p>
            <a:pPr lvl="1"/>
            <a:r>
              <a:rPr lang="fi-FI" dirty="0" smtClean="0"/>
              <a:t>Lihasten yhtäaikaisen toiminnan herätteleminen</a:t>
            </a:r>
          </a:p>
          <a:p>
            <a:pPr lvl="1"/>
            <a:r>
              <a:rPr lang="fi-FI" dirty="0" smtClean="0"/>
              <a:t>Staattisen tuen varmistaminen</a:t>
            </a:r>
          </a:p>
          <a:p>
            <a:pPr lvl="1"/>
            <a:r>
              <a:rPr lang="fi-FI" dirty="0" smtClean="0"/>
              <a:t>Lajista riippuen keskittyminen tiettyihin osiin (esim. palloilu </a:t>
            </a:r>
            <a:r>
              <a:rPr lang="fi-FI" dirty="0" smtClean="0">
                <a:sym typeface="Wingdings" panose="05000000000000000000" pitchFamily="2" charset="2"/>
              </a:rPr>
              <a:t> nilkan toiminta)</a:t>
            </a:r>
            <a:endParaRPr lang="fi-FI" dirty="0"/>
          </a:p>
          <a:p>
            <a:pPr marL="502920" indent="-457200">
              <a:buAutoNum type="arabicPeriod" startAt="4"/>
            </a:pPr>
            <a:r>
              <a:rPr lang="fi-FI" dirty="0" smtClean="0"/>
              <a:t>Lihasten reaktiivinen aktivoiminen</a:t>
            </a:r>
          </a:p>
          <a:p>
            <a:pPr lvl="1"/>
            <a:r>
              <a:rPr lang="fi-FI" dirty="0" smtClean="0"/>
              <a:t>Elastisen energian hyväksikäyttämisen ja hermoston toiminnan nopeuden varmistaminen</a:t>
            </a:r>
            <a:endParaRPr lang="fi-FI" dirty="0"/>
          </a:p>
          <a:p>
            <a:pPr marL="502920" indent="-457200">
              <a:buAutoNum type="arabicPeriod" startAt="4"/>
            </a:pPr>
            <a:r>
              <a:rPr lang="fi-FI" dirty="0" smtClean="0"/>
              <a:t>Liikekokonaisuus (=lajin omainen lämmittely)</a:t>
            </a:r>
          </a:p>
          <a:p>
            <a:pPr lvl="1"/>
            <a:r>
              <a:rPr lang="fi-FI" dirty="0" smtClean="0"/>
              <a:t>Kaikki viisi edellistä osa-aluetta yhdistetään</a:t>
            </a:r>
          </a:p>
          <a:p>
            <a:pPr lvl="1"/>
            <a:r>
              <a:rPr lang="fi-FI" dirty="0" smtClean="0"/>
              <a:t>Lajin omaiset suoritukset; pelivälineen hallintaan liittyvät harjoitteet yms.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559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AIS-venyttely (Active </a:t>
            </a:r>
            <a:r>
              <a:rPr lang="fi-FI" dirty="0" err="1" smtClean="0"/>
              <a:t>Isolated</a:t>
            </a:r>
            <a:r>
              <a:rPr lang="fi-FI" dirty="0" smtClean="0"/>
              <a:t> </a:t>
            </a:r>
            <a:r>
              <a:rPr lang="fi-FI" dirty="0" err="1" smtClean="0"/>
              <a:t>Streching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Vastavaikuttaja lihaksella suoritetaan liike ja sen jälkeen tehdään ”suljettu” venytys</a:t>
            </a:r>
          </a:p>
          <a:p>
            <a:r>
              <a:rPr lang="fi-FI" dirty="0" smtClean="0"/>
              <a:t>Hengitystekniikka tärkeässä roolissa; uloshengitys liikkeen aikana ja sisäänhengitys palattaessa takaisin</a:t>
            </a:r>
          </a:p>
          <a:p>
            <a:r>
              <a:rPr lang="fi-FI" dirty="0" smtClean="0"/>
              <a:t>8-12 toistoa/kohde</a:t>
            </a:r>
          </a:p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www.youtube.com/watch?v=R1gk_tHVxn4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372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Muistettavia asioita!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674254"/>
            <a:ext cx="9872871" cy="4790940"/>
          </a:xfrm>
        </p:spPr>
        <p:txBody>
          <a:bodyPr/>
          <a:lstStyle/>
          <a:p>
            <a:r>
              <a:rPr lang="fi-FI" dirty="0" smtClean="0"/>
              <a:t>Kehitys tapahtuu levossa hyvän harjoittelun ja kehitystä tukevan ravinnon kautta</a:t>
            </a:r>
          </a:p>
          <a:p>
            <a:r>
              <a:rPr lang="fi-FI" dirty="0" smtClean="0"/>
              <a:t>Kunnon eri osa-alueiden harjoittelu vaatii sitoutumista ja suunnitelmallisuutta</a:t>
            </a:r>
          </a:p>
          <a:p>
            <a:r>
              <a:rPr lang="fi-FI" dirty="0" smtClean="0"/>
              <a:t>Harjoittelun lisäksi on panostettava myös huoltotoimenpiteisiin</a:t>
            </a:r>
          </a:p>
          <a:p>
            <a:r>
              <a:rPr lang="fi-FI" dirty="0" smtClean="0"/>
              <a:t>Kehittymisessä ei ole kyse siitä, kuka harjoittelee eniten, vaan siitä kuka osaa säädellä rasituksen ja palautumisen välistä suhdetta = </a:t>
            </a:r>
            <a:r>
              <a:rPr lang="fi-FI" b="1" dirty="0" smtClean="0"/>
              <a:t>kokonaiskuormituksen säätely</a:t>
            </a:r>
          </a:p>
          <a:p>
            <a:r>
              <a:rPr lang="fi-FI" dirty="0" smtClean="0"/>
              <a:t>Harjoitus saa aikaan aina pienimuotoisen stressireaktion ja tulehdustilan elimistössä </a:t>
            </a:r>
            <a:r>
              <a:rPr lang="fi-FI" dirty="0" smtClean="0">
                <a:sym typeface="Wingdings" panose="05000000000000000000" pitchFamily="2" charset="2"/>
              </a:rPr>
              <a:t> stressihormonien ja välittäjäaineiden määrä elimistössä kasvaa</a:t>
            </a:r>
            <a:endParaRPr lang="fi-FI" dirty="0" smtClean="0"/>
          </a:p>
          <a:p>
            <a:r>
              <a:rPr lang="fi-FI" dirty="0" smtClean="0"/>
              <a:t>Harjoittelu kuluttaa kehon voimavaroja: energiavarat, kudosrakenteet, välittäjäaineet, hormonit ja elektrolyytit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78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Jännitys-rentousmenetelmät </a:t>
            </a:r>
            <a:r>
              <a:rPr lang="fi-FI" dirty="0" smtClean="0"/>
              <a:t>(</a:t>
            </a:r>
            <a:r>
              <a:rPr lang="fi-FI" dirty="0" err="1"/>
              <a:t>contract-relax</a:t>
            </a:r>
            <a:r>
              <a:rPr lang="fi-FI" dirty="0"/>
              <a:t>, CR)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521200"/>
          </a:xfrm>
        </p:spPr>
        <p:txBody>
          <a:bodyPr/>
          <a:lstStyle/>
          <a:p>
            <a:r>
              <a:rPr lang="fi-FI" dirty="0"/>
              <a:t>Jännitys-rentoutusvenytystä tehtäessä henkilö jännittää aluksi venytyssuunnan vastaiseen suuntaan toimivaa lihasta </a:t>
            </a:r>
            <a:r>
              <a:rPr lang="fi-FI" dirty="0" smtClean="0"/>
              <a:t>isometrisesti</a:t>
            </a:r>
          </a:p>
          <a:p>
            <a:r>
              <a:rPr lang="fi-FI" dirty="0"/>
              <a:t>Tämän jälkeen lihas rentoutetaan, jonka jälkeen niveltä passiivisesti kääntämällä lihas-jännesysteemi kiristetään uudelleen, jolloin kohdekudoksessa aikaansaadaan </a:t>
            </a:r>
            <a:r>
              <a:rPr lang="fi-FI" dirty="0" smtClean="0"/>
              <a:t>venytystä</a:t>
            </a:r>
          </a:p>
          <a:p>
            <a:r>
              <a:rPr lang="fi-FI" dirty="0"/>
              <a:t>Jännitys-rentoutus-menetelmän venytysvaikutus perustuu lihassukkuloiden ja </a:t>
            </a:r>
            <a:r>
              <a:rPr lang="fi-FI" dirty="0" err="1"/>
              <a:t>golgin</a:t>
            </a:r>
            <a:r>
              <a:rPr lang="fi-FI" dirty="0"/>
              <a:t> jänne-elinten aktivaatioon isometristen lihassupistusten ja venytysten </a:t>
            </a:r>
            <a:r>
              <a:rPr lang="fi-FI" dirty="0" smtClean="0"/>
              <a:t>yhdistelyllä</a:t>
            </a:r>
          </a:p>
          <a:p>
            <a:r>
              <a:rPr lang="fi-FI" dirty="0" smtClean="0"/>
              <a:t>Jännitysrentoutus-menetelmällä </a:t>
            </a:r>
            <a:r>
              <a:rPr lang="fi-FI" dirty="0"/>
              <a:t>pystytään vaikuttamaan lihasvoiman, joustavuuden, koordinaation sekä toiminnallisten liikkuvuuksien </a:t>
            </a:r>
            <a:r>
              <a:rPr lang="fi-FI" dirty="0" smtClean="0"/>
              <a:t>kasvuun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773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Neuraalikudoksen</a:t>
            </a:r>
            <a:r>
              <a:rPr lang="fi-FI" dirty="0" smtClean="0"/>
              <a:t> mobilisointi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739900"/>
            <a:ext cx="9872871" cy="4851400"/>
          </a:xfrm>
        </p:spPr>
        <p:txBody>
          <a:bodyPr>
            <a:normAutofit/>
          </a:bodyPr>
          <a:lstStyle/>
          <a:p>
            <a:r>
              <a:rPr lang="fi-FI" dirty="0" err="1"/>
              <a:t>Neuraalikudoksen</a:t>
            </a:r>
            <a:r>
              <a:rPr lang="fi-FI" dirty="0"/>
              <a:t> mobilisointiin käytettyjä tekniikoita ovat liu’utus ja </a:t>
            </a:r>
            <a:r>
              <a:rPr lang="fi-FI" dirty="0" smtClean="0"/>
              <a:t>venytys</a:t>
            </a:r>
          </a:p>
          <a:p>
            <a:r>
              <a:rPr lang="fi-FI" dirty="0"/>
              <a:t>Liu’utuksessa </a:t>
            </a:r>
            <a:r>
              <a:rPr lang="fi-FI" dirty="0" err="1"/>
              <a:t>neuraalikudoksen</a:t>
            </a:r>
            <a:r>
              <a:rPr lang="fi-FI" dirty="0"/>
              <a:t> liike tapahtuu joko </a:t>
            </a:r>
            <a:r>
              <a:rPr lang="fi-FI" dirty="0" err="1"/>
              <a:t>pitkittäis</a:t>
            </a:r>
            <a:r>
              <a:rPr lang="fi-FI" dirty="0"/>
              <a:t>- tai poikittaissuunnassa suhteessa viereisiin </a:t>
            </a:r>
            <a:r>
              <a:rPr lang="fi-FI" dirty="0" smtClean="0"/>
              <a:t>kudoksiin</a:t>
            </a:r>
          </a:p>
          <a:p>
            <a:r>
              <a:rPr lang="fi-FI" dirty="0" err="1"/>
              <a:t>Neuraalikudoksen</a:t>
            </a:r>
            <a:r>
              <a:rPr lang="fi-FI" dirty="0"/>
              <a:t> liukuminen on välttämätöntä hermon </a:t>
            </a:r>
            <a:r>
              <a:rPr lang="fi-FI" dirty="0" smtClean="0"/>
              <a:t>toiminnalle</a:t>
            </a:r>
          </a:p>
          <a:p>
            <a:r>
              <a:rPr lang="fi-FI" dirty="0"/>
              <a:t>Liu’utus -tekniikka lisää laskimoverenkiertoa ja nostaa kudoksen happipitoisuutta. Sitä suositellaan käytettäväksi ongelmissa, joissa kipu on </a:t>
            </a:r>
            <a:r>
              <a:rPr lang="fi-FI" dirty="0" smtClean="0"/>
              <a:t>pääosassa</a:t>
            </a:r>
          </a:p>
          <a:p>
            <a:r>
              <a:rPr lang="fi-FI" dirty="0"/>
              <a:t>Liu’utus soveltuu </a:t>
            </a:r>
            <a:r>
              <a:rPr lang="fi-FI" dirty="0" smtClean="0"/>
              <a:t>hyvin kotiharjoitteeksi</a:t>
            </a:r>
            <a:r>
              <a:rPr lang="fi-FI" dirty="0"/>
              <a:t>, kun asiakas haluaa ehkäistä tai vähentää provosoitunutta </a:t>
            </a:r>
            <a:r>
              <a:rPr lang="fi-FI" dirty="0" smtClean="0"/>
              <a:t>kipua</a:t>
            </a:r>
          </a:p>
          <a:p>
            <a:r>
              <a:rPr lang="fi-FI" dirty="0"/>
              <a:t>K</a:t>
            </a:r>
            <a:r>
              <a:rPr lang="fi-FI" dirty="0" smtClean="0"/>
              <a:t>un </a:t>
            </a:r>
            <a:r>
              <a:rPr lang="fi-FI" dirty="0"/>
              <a:t>liu’utuksesta saadaan hyödyllinen vaste, voidaan sitä toistaa useita kertoja, jopa 5×30 toistoa pitäen välissä taukoa 10 sekunnista tai jopa useisiin minuutteihin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081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Neuraalikudoksen</a:t>
            </a:r>
            <a:r>
              <a:rPr lang="fi-FI" dirty="0" smtClean="0"/>
              <a:t> mobilisointi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Esimerkki </a:t>
            </a:r>
            <a:r>
              <a:rPr lang="fi-FI" dirty="0" err="1"/>
              <a:t>femoraalihermon</a:t>
            </a:r>
            <a:r>
              <a:rPr lang="fi-FI" dirty="0"/>
              <a:t> liu´utuksesta:</a:t>
            </a:r>
          </a:p>
          <a:p>
            <a:pPr lvl="1"/>
            <a:r>
              <a:rPr lang="fi-FI" dirty="0">
                <a:hlinkClick r:id="rId2"/>
              </a:rPr>
              <a:t>https://www.youtube.com/watch?time_continue=4&amp;v=RCMR9irpYDg</a:t>
            </a:r>
            <a:endParaRPr lang="fi-FI" dirty="0"/>
          </a:p>
          <a:p>
            <a:r>
              <a:rPr lang="fi-FI" dirty="0"/>
              <a:t>Esimerkki keskihermon liu´utuksesta:</a:t>
            </a:r>
          </a:p>
          <a:p>
            <a:pPr lvl="1"/>
            <a:r>
              <a:rPr lang="fi-FI" dirty="0">
                <a:hlinkClick r:id="rId3"/>
              </a:rPr>
              <a:t>https://www.youtube.com/watch?v=qgsxQtzLl3c</a:t>
            </a:r>
            <a:endParaRPr lang="fi-FI" dirty="0"/>
          </a:p>
          <a:p>
            <a:r>
              <a:rPr lang="fi-FI" dirty="0"/>
              <a:t>Esimerkki värttinähermon liu´utuksesta:</a:t>
            </a:r>
          </a:p>
          <a:p>
            <a:pPr lvl="1"/>
            <a:r>
              <a:rPr lang="fi-FI" dirty="0">
                <a:hlinkClick r:id="rId4"/>
              </a:rPr>
              <a:t>https://www.youtube.com/watch?v=muLgmczxm4E</a:t>
            </a:r>
            <a:endParaRPr lang="fi-FI" dirty="0"/>
          </a:p>
          <a:p>
            <a:r>
              <a:rPr lang="fi-FI" dirty="0"/>
              <a:t>Esimerkki iskiashermon liu´utuksesta:</a:t>
            </a:r>
          </a:p>
          <a:p>
            <a:pPr lvl="1"/>
            <a:r>
              <a:rPr lang="fi-FI" dirty="0">
                <a:hlinkClick r:id="rId5"/>
              </a:rPr>
              <a:t>https://www.youtube.com/watch?v=r3c4Uep9OwU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592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Oppimateriaali venyttelystä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https://www.theseus.fi/bitstream/handle/10024/52335/Liikanen_Tommi%20-%</a:t>
            </a:r>
            <a:r>
              <a:rPr lang="fi-FI" dirty="0" smtClean="0">
                <a:hlinkClick r:id="rId2"/>
              </a:rPr>
              <a:t>20Makela_Tino.pdf?sequence=1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246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Uni ja lepo palautumisessa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828800"/>
            <a:ext cx="9872871" cy="4699000"/>
          </a:xfrm>
        </p:spPr>
        <p:txBody>
          <a:bodyPr>
            <a:normAutofit/>
          </a:bodyPr>
          <a:lstStyle/>
          <a:p>
            <a:r>
              <a:rPr lang="fi-FI" dirty="0"/>
              <a:t>Lihaksiston kudosvauriot korjautuvat ja energiavarastot palautuvat harjoittelusta tehokkaimmin rakentavien eli anabolisten hormonien </a:t>
            </a:r>
            <a:r>
              <a:rPr lang="fi-FI" dirty="0" smtClean="0"/>
              <a:t>vaikuttaessa.</a:t>
            </a:r>
          </a:p>
          <a:p>
            <a:pPr lvl="1"/>
            <a:r>
              <a:rPr lang="fi-FI" dirty="0"/>
              <a:t>Näiden hormonien eritys on vilkkainta </a:t>
            </a:r>
            <a:r>
              <a:rPr lang="fi-FI" dirty="0" err="1"/>
              <a:t>tietyissä</a:t>
            </a:r>
            <a:r>
              <a:rPr lang="fi-FI" dirty="0"/>
              <a:t> unen vaiheissa. Nämä syvän unen vaiheet saavutetaan parhaiten, kun unirytmi on </a:t>
            </a:r>
            <a:r>
              <a:rPr lang="fi-FI" dirty="0" smtClean="0"/>
              <a:t>säännöllinen.</a:t>
            </a:r>
          </a:p>
          <a:p>
            <a:r>
              <a:rPr lang="fi-FI" dirty="0" smtClean="0"/>
              <a:t>Hermoston </a:t>
            </a:r>
            <a:r>
              <a:rPr lang="fi-FI" dirty="0"/>
              <a:t>palautuminen vaatii säännöllistä </a:t>
            </a:r>
            <a:r>
              <a:rPr lang="fi-FI" dirty="0" smtClean="0"/>
              <a:t>unta; sekä </a:t>
            </a:r>
            <a:r>
              <a:rPr lang="fi-FI" dirty="0"/>
              <a:t>pitkä valvominen että kasautuva univaje heikentävät havaintojen tekemistä ja </a:t>
            </a:r>
            <a:r>
              <a:rPr lang="fi-FI" dirty="0" smtClean="0"/>
              <a:t>koordinaatiokykyä. </a:t>
            </a:r>
            <a:r>
              <a:rPr lang="fi-FI" dirty="0"/>
              <a:t>Tästä syystä väsyneenä harjoittelu ja kilpaileminen lisäävät </a:t>
            </a:r>
            <a:r>
              <a:rPr lang="fi-FI" dirty="0" smtClean="0"/>
              <a:t>loukkaantumisriskiä.</a:t>
            </a:r>
          </a:p>
          <a:p>
            <a:r>
              <a:rPr lang="fi-FI" dirty="0"/>
              <a:t>Jo 2-3 vuorokauden epäsäännöllinen uni heikentää hermostollisia, hormonaalisia ja immunologisia </a:t>
            </a:r>
            <a:r>
              <a:rPr lang="fi-FI" dirty="0" smtClean="0"/>
              <a:t>toimintoja.</a:t>
            </a:r>
          </a:p>
          <a:p>
            <a:r>
              <a:rPr lang="fi-FI" dirty="0"/>
              <a:t>Parhaan mahdollisen palautumisen </a:t>
            </a:r>
            <a:r>
              <a:rPr lang="fi-FI" dirty="0" smtClean="0"/>
              <a:t>turvaamiseksi urheilijan/liikkujan </a:t>
            </a:r>
            <a:r>
              <a:rPr lang="fi-FI" dirty="0"/>
              <a:t>tulisi noudattaa mahdollisimman säännöllistä vuorokausirytmiä sekä unen että ravinnon suhteen.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933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Kuormituksen hallinta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635617"/>
            <a:ext cx="9872871" cy="4971245"/>
          </a:xfrm>
        </p:spPr>
        <p:txBody>
          <a:bodyPr>
            <a:normAutofit/>
          </a:bodyPr>
          <a:lstStyle/>
          <a:p>
            <a:r>
              <a:rPr lang="fi-FI" sz="2400" dirty="0" smtClean="0"/>
              <a:t>Yleisesti kestävyysharjoitteluun ”hurahtaneet” lepäävät liian vähän</a:t>
            </a:r>
            <a:endParaRPr lang="fi-FI" sz="2400" dirty="0"/>
          </a:p>
          <a:p>
            <a:r>
              <a:rPr lang="fi-FI" sz="2400" dirty="0" smtClean="0"/>
              <a:t>Verrataan omia suorituksia urheilijoihin</a:t>
            </a:r>
          </a:p>
          <a:p>
            <a:r>
              <a:rPr lang="fi-FI" sz="2400" dirty="0" smtClean="0"/>
              <a:t>Kokonaiskuormitus nousee kuntoilijalla korkealle (työ/opiskelu, perhe, kotityöt, muut velvoitteet)</a:t>
            </a:r>
          </a:p>
          <a:p>
            <a:r>
              <a:rPr lang="fi-FI" sz="2400" dirty="0" smtClean="0"/>
              <a:t>Miksi kuntoilija ei lepää?</a:t>
            </a:r>
          </a:p>
          <a:p>
            <a:pPr lvl="1"/>
            <a:r>
              <a:rPr lang="fi-FI" sz="2400" b="1" dirty="0" smtClean="0"/>
              <a:t>Ei uskalleta</a:t>
            </a:r>
            <a:r>
              <a:rPr lang="fi-FI" sz="2400" dirty="0" smtClean="0"/>
              <a:t>. Pelätään että kunto laskee (rasitetaan jo valmiiksi väsynyttä kehoa)</a:t>
            </a:r>
          </a:p>
          <a:p>
            <a:pPr lvl="1"/>
            <a:r>
              <a:rPr lang="fi-FI" sz="2400" b="1" dirty="0" smtClean="0"/>
              <a:t>Pelätään</a:t>
            </a:r>
            <a:r>
              <a:rPr lang="fi-FI" sz="2400" dirty="0" smtClean="0"/>
              <a:t>, että paino nousee (energian kulutuksen ja saannin tasapaino)</a:t>
            </a:r>
          </a:p>
          <a:p>
            <a:pPr lvl="1"/>
            <a:r>
              <a:rPr lang="fi-FI" sz="2400" b="1" dirty="0" smtClean="0"/>
              <a:t>Harjoittelu on liian mukavaa </a:t>
            </a:r>
            <a:r>
              <a:rPr lang="fi-FI" sz="2400" dirty="0" smtClean="0"/>
              <a:t>(liikunnasta tulee huumetta </a:t>
            </a:r>
            <a:r>
              <a:rPr lang="fi-FI" sz="2400" dirty="0" smtClean="0">
                <a:sym typeface="Wingdings" panose="05000000000000000000" pitchFamily="2" charset="2"/>
              </a:rPr>
              <a:t> treenataan päivittäin)</a:t>
            </a:r>
            <a:endParaRPr lang="fi-FI" sz="2400" dirty="0" smtClean="0"/>
          </a:p>
          <a:p>
            <a:pPr lvl="1"/>
            <a:r>
              <a:rPr lang="fi-FI" sz="2400" dirty="0" smtClean="0"/>
              <a:t>Harjoitusohjelmassa </a:t>
            </a:r>
            <a:r>
              <a:rPr lang="fi-FI" sz="2400" b="1" dirty="0" smtClean="0"/>
              <a:t>ei ole huomioitu lepoa ollenkaan </a:t>
            </a:r>
            <a:r>
              <a:rPr lang="fi-FI" sz="2400" dirty="0" smtClean="0"/>
              <a:t>(oma tuntemus mukaan toimintaan)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68061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Ylirasitustilan oireita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Fyysiset</a:t>
            </a:r>
          </a:p>
          <a:p>
            <a:pPr lvl="1"/>
            <a:r>
              <a:rPr lang="fi-FI" dirty="0" smtClean="0"/>
              <a:t>Voimattomuus</a:t>
            </a:r>
          </a:p>
          <a:p>
            <a:pPr lvl="1"/>
            <a:r>
              <a:rPr lang="fi-FI" dirty="0" smtClean="0"/>
              <a:t>Suorituskyvyn lasku</a:t>
            </a:r>
          </a:p>
          <a:p>
            <a:pPr lvl="1"/>
            <a:r>
              <a:rPr lang="fi-FI" dirty="0" smtClean="0"/>
              <a:t>Lihasten epänormaali arkuus</a:t>
            </a:r>
          </a:p>
          <a:p>
            <a:pPr lvl="1"/>
            <a:r>
              <a:rPr lang="fi-FI" dirty="0" smtClean="0"/>
              <a:t>Lisääntynyt hikoilu, varsinkin öisin</a:t>
            </a:r>
          </a:p>
          <a:p>
            <a:pPr lvl="1"/>
            <a:r>
              <a:rPr lang="fi-FI" dirty="0" smtClean="0"/>
              <a:t>Kohonnut lepoverenpaine</a:t>
            </a:r>
          </a:p>
          <a:p>
            <a:pPr lvl="1"/>
            <a:r>
              <a:rPr lang="fi-FI" dirty="0" smtClean="0"/>
              <a:t>Huono unensaanti</a:t>
            </a:r>
          </a:p>
          <a:p>
            <a:pPr lvl="1"/>
            <a:r>
              <a:rPr lang="fi-FI" dirty="0" smtClean="0"/>
              <a:t>Yleinen uneliaisuus</a:t>
            </a:r>
          </a:p>
          <a:p>
            <a:pPr lvl="1"/>
            <a:r>
              <a:rPr lang="fi-FI" dirty="0" smtClean="0"/>
              <a:t>Ruokahalun muutokset</a:t>
            </a:r>
          </a:p>
          <a:p>
            <a:pPr lvl="1"/>
            <a:r>
              <a:rPr lang="fi-FI" dirty="0" smtClean="0"/>
              <a:t>Kohonnut lepopulssi</a:t>
            </a:r>
          </a:p>
          <a:p>
            <a:pPr lvl="1"/>
            <a:r>
              <a:rPr lang="fi-FI" dirty="0" smtClean="0"/>
              <a:t>Kuumeilu</a:t>
            </a:r>
          </a:p>
          <a:p>
            <a:pPr lvl="1"/>
            <a:r>
              <a:rPr lang="fi-FI" dirty="0" smtClean="0"/>
              <a:t>Heikentynyt vastustuskyky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Psyykkiset</a:t>
            </a:r>
          </a:p>
          <a:p>
            <a:pPr lvl="1"/>
            <a:r>
              <a:rPr lang="fi-FI" dirty="0" smtClean="0"/>
              <a:t>Mielialan lasku</a:t>
            </a:r>
          </a:p>
          <a:p>
            <a:pPr lvl="1"/>
            <a:r>
              <a:rPr lang="fi-FI" dirty="0" smtClean="0"/>
              <a:t>Välinpitämättömyys</a:t>
            </a:r>
          </a:p>
          <a:p>
            <a:pPr lvl="1"/>
            <a:r>
              <a:rPr lang="fi-FI" dirty="0" smtClean="0"/>
              <a:t>Jännittyneisyys</a:t>
            </a:r>
          </a:p>
          <a:p>
            <a:pPr lvl="1"/>
            <a:r>
              <a:rPr lang="fi-FI" dirty="0" smtClean="0"/>
              <a:t>Pelkotilat</a:t>
            </a:r>
          </a:p>
          <a:p>
            <a:pPr lvl="1"/>
            <a:r>
              <a:rPr lang="fi-FI" dirty="0" smtClean="0"/>
              <a:t>Ahdistuneisuus</a:t>
            </a:r>
          </a:p>
          <a:p>
            <a:pPr lvl="1"/>
            <a:r>
              <a:rPr lang="fi-FI" dirty="0" smtClean="0"/>
              <a:t>Epämääräiset mielihalut</a:t>
            </a:r>
          </a:p>
          <a:p>
            <a:pPr lvl="1"/>
            <a:r>
              <a:rPr lang="fi-FI" dirty="0" smtClean="0"/>
              <a:t>Ärtyneisyys</a:t>
            </a:r>
          </a:p>
          <a:p>
            <a:pPr lvl="1"/>
            <a:r>
              <a:rPr lang="fi-FI" dirty="0" smtClean="0"/>
              <a:t>Itkukohtaukset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092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Palautumisajat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Palautumisajat yksilöllisiä</a:t>
            </a:r>
          </a:p>
          <a:p>
            <a:r>
              <a:rPr lang="fi-FI" dirty="0" smtClean="0"/>
              <a:t>Hyvässä kunnossa oleva palautuu paremmin</a:t>
            </a:r>
          </a:p>
          <a:p>
            <a:r>
              <a:rPr lang="fi-FI" dirty="0" smtClean="0"/>
              <a:t>Äärimmäisen kovan ja pitkäkestoisen suorituksen jälkeen (esim. triathlon) palautuminen voi kestää useita päiviä ja joidenkin ominaisuuksien palautuminen jopa viikkoja</a:t>
            </a:r>
          </a:p>
          <a:p>
            <a:pPr lvl="1"/>
            <a:r>
              <a:rPr lang="fi-FI" dirty="0" smtClean="0"/>
              <a:t>Neste- ja energiatasapainot muutamasta tunnista pariin päivään</a:t>
            </a:r>
          </a:p>
          <a:p>
            <a:pPr lvl="1"/>
            <a:r>
              <a:rPr lang="fi-FI" dirty="0" smtClean="0"/>
              <a:t>Lihaskivut 2-5 päivää</a:t>
            </a:r>
          </a:p>
          <a:p>
            <a:pPr lvl="1"/>
            <a:r>
              <a:rPr lang="fi-FI" dirty="0" smtClean="0"/>
              <a:t>Hengitys- ja verenkiertoelimistö muutamassa päivässä</a:t>
            </a:r>
          </a:p>
          <a:p>
            <a:pPr lvl="1"/>
            <a:r>
              <a:rPr lang="fi-FI" dirty="0" smtClean="0"/>
              <a:t>Hermosto ja hormonaalinen toiminta jopa 2-6viikkoa</a:t>
            </a:r>
          </a:p>
          <a:p>
            <a:pPr lvl="1"/>
            <a:r>
              <a:rPr lang="fi-FI" dirty="0" smtClean="0"/>
              <a:t>Harjoitusmotivaatio viikoista jopa kuukausiin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80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Palautumisajat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Pallopeli (esim. koripallo- tai jalkapallo-ottelutapahtuma)</a:t>
            </a:r>
          </a:p>
          <a:p>
            <a:pPr marL="45720" indent="0">
              <a:buNone/>
            </a:pPr>
            <a:endParaRPr lang="fi-FI" sz="2800" dirty="0" smtClean="0"/>
          </a:p>
          <a:p>
            <a:pPr lvl="1"/>
            <a:r>
              <a:rPr lang="fi-FI" sz="2200" dirty="0"/>
              <a:t>Neste- ja energiatasapainot </a:t>
            </a:r>
            <a:r>
              <a:rPr lang="fi-FI" sz="2200" dirty="0" smtClean="0"/>
              <a:t>muutaman tunnin </a:t>
            </a:r>
            <a:r>
              <a:rPr lang="fi-FI" sz="2200" dirty="0" smtClean="0">
                <a:sym typeface="Wingdings" panose="05000000000000000000" pitchFamily="2" charset="2"/>
              </a:rPr>
              <a:t> </a:t>
            </a:r>
            <a:r>
              <a:rPr lang="fi-FI" sz="2200" dirty="0" smtClean="0"/>
              <a:t>12h</a:t>
            </a:r>
            <a:endParaRPr lang="fi-FI" sz="2200" dirty="0"/>
          </a:p>
          <a:p>
            <a:pPr lvl="1"/>
            <a:r>
              <a:rPr lang="fi-FI" sz="2200" dirty="0"/>
              <a:t>Lihaskivut 0</a:t>
            </a:r>
            <a:r>
              <a:rPr lang="fi-FI" sz="2200" dirty="0" smtClean="0"/>
              <a:t>-2 päivää</a:t>
            </a:r>
            <a:endParaRPr lang="fi-FI" sz="2200" dirty="0"/>
          </a:p>
          <a:p>
            <a:pPr lvl="1"/>
            <a:r>
              <a:rPr lang="fi-FI" sz="2200" dirty="0"/>
              <a:t>Hengitys- ja verenkiertoelimistö </a:t>
            </a:r>
            <a:r>
              <a:rPr lang="fi-FI" sz="2200" dirty="0" smtClean="0"/>
              <a:t>muutaman tunnin </a:t>
            </a:r>
            <a:r>
              <a:rPr lang="fi-FI" sz="2200" dirty="0" smtClean="0">
                <a:sym typeface="Wingdings" panose="05000000000000000000" pitchFamily="2" charset="2"/>
              </a:rPr>
              <a:t> 12h</a:t>
            </a:r>
            <a:endParaRPr lang="fi-FI" sz="2200" dirty="0"/>
          </a:p>
          <a:p>
            <a:pPr lvl="1"/>
            <a:r>
              <a:rPr lang="fi-FI" sz="2200" dirty="0"/>
              <a:t>Hermosto ja hormonaalinen toiminta </a:t>
            </a:r>
            <a:r>
              <a:rPr lang="fi-FI" sz="2200" dirty="0" smtClean="0"/>
              <a:t>n. 24h</a:t>
            </a:r>
            <a:endParaRPr lang="fi-FI" sz="2200" dirty="0"/>
          </a:p>
          <a:p>
            <a:pPr lvl="1"/>
            <a:r>
              <a:rPr lang="fi-FI" sz="2200" dirty="0" smtClean="0"/>
              <a:t>Harjoitusmotivaatiossa yksilöllisiä vaihteluja </a:t>
            </a:r>
            <a:endParaRPr lang="fi-FI" sz="2200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693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Palautumisen edistäminen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42067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fi-FI" b="1" dirty="0" smtClean="0"/>
              <a:t>Ennen rasitusta</a:t>
            </a:r>
          </a:p>
          <a:p>
            <a:pPr lvl="1"/>
            <a:r>
              <a:rPr lang="fi-FI" dirty="0" smtClean="0"/>
              <a:t>Alkuverryttelyt</a:t>
            </a:r>
          </a:p>
          <a:p>
            <a:pPr lvl="1"/>
            <a:r>
              <a:rPr lang="fi-FI" dirty="0" smtClean="0"/>
              <a:t>Suoritustekniikka</a:t>
            </a:r>
          </a:p>
          <a:p>
            <a:pPr lvl="1"/>
            <a:r>
              <a:rPr lang="fi-FI" dirty="0" smtClean="0"/>
              <a:t>Laajat liikeradat</a:t>
            </a:r>
          </a:p>
          <a:p>
            <a:pPr lvl="1"/>
            <a:r>
              <a:rPr lang="fi-FI" dirty="0" smtClean="0"/>
              <a:t>Hyvä nesteytys</a:t>
            </a:r>
            <a:endParaRPr lang="fi-FI" dirty="0"/>
          </a:p>
          <a:p>
            <a:pPr lvl="1"/>
            <a:r>
              <a:rPr lang="fi-FI" dirty="0" smtClean="0"/>
              <a:t>Soveltuva varustus ja pukeutuminen</a:t>
            </a:r>
          </a:p>
          <a:p>
            <a:pPr lvl="1"/>
            <a:r>
              <a:rPr lang="fi-FI" dirty="0" err="1" smtClean="0"/>
              <a:t>Pre-Workout</a:t>
            </a:r>
            <a:r>
              <a:rPr lang="fi-FI" dirty="0" smtClean="0"/>
              <a:t> juomat </a:t>
            </a:r>
            <a:r>
              <a:rPr lang="fi-FI" dirty="0" smtClean="0">
                <a:sym typeface="Wingdings" panose="05000000000000000000" pitchFamily="2" charset="2"/>
              </a:rPr>
              <a:t> kehon valmistaminen </a:t>
            </a:r>
            <a:endParaRPr lang="fi-FI" dirty="0" smtClean="0"/>
          </a:p>
          <a:p>
            <a:pPr lvl="1"/>
            <a:endParaRPr lang="fi-FI" dirty="0"/>
          </a:p>
          <a:p>
            <a:pPr marL="274320" lvl="1" indent="0">
              <a:buNone/>
            </a:pPr>
            <a:r>
              <a:rPr lang="fi-FI" sz="2200" b="1" dirty="0" smtClean="0"/>
              <a:t>Rasituksen aikana</a:t>
            </a:r>
          </a:p>
          <a:p>
            <a:pPr lvl="2"/>
            <a:r>
              <a:rPr lang="fi-FI" sz="2000" dirty="0" smtClean="0"/>
              <a:t>Palautusjuoma jo suorituksen aikana </a:t>
            </a:r>
            <a:r>
              <a:rPr lang="fi-FI" sz="2000" dirty="0" smtClean="0">
                <a:sym typeface="Wingdings" panose="05000000000000000000" pitchFamily="2" charset="2"/>
              </a:rPr>
              <a:t> toimii </a:t>
            </a:r>
            <a:r>
              <a:rPr lang="fi-FI" sz="2000" dirty="0" err="1" smtClean="0">
                <a:sym typeface="Wingdings" panose="05000000000000000000" pitchFamily="2" charset="2"/>
              </a:rPr>
              <a:t>antikatabolina</a:t>
            </a:r>
            <a:endParaRPr lang="fi-FI" sz="2000" dirty="0" smtClean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fi-FI" b="1" dirty="0" smtClean="0"/>
              <a:t>Rasituksen jälkeen</a:t>
            </a:r>
          </a:p>
          <a:p>
            <a:pPr lvl="1"/>
            <a:r>
              <a:rPr lang="fi-FI" dirty="0" err="1" smtClean="0"/>
              <a:t>Katabolian</a:t>
            </a:r>
            <a:r>
              <a:rPr lang="fi-FI" dirty="0" smtClean="0"/>
              <a:t> eli kudosrakenteiden purkautumisen pysäyttäminen</a:t>
            </a:r>
          </a:p>
          <a:p>
            <a:pPr lvl="1"/>
            <a:r>
              <a:rPr lang="fi-FI" dirty="0" smtClean="0"/>
              <a:t>Palauttava loppuverryttely</a:t>
            </a:r>
          </a:p>
          <a:p>
            <a:pPr lvl="1"/>
            <a:r>
              <a:rPr lang="fi-FI" dirty="0" smtClean="0"/>
              <a:t>Kevyet venyttelyt</a:t>
            </a:r>
          </a:p>
          <a:p>
            <a:pPr lvl="1"/>
            <a:r>
              <a:rPr lang="fi-FI" dirty="0" smtClean="0"/>
              <a:t>Palauttava ravinto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92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Palautumisen muistilista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1143000" y="1764406"/>
            <a:ext cx="9872871" cy="4842456"/>
          </a:xfrm>
        </p:spPr>
        <p:txBody>
          <a:bodyPr>
            <a:normAutofit/>
          </a:bodyPr>
          <a:lstStyle/>
          <a:p>
            <a:r>
              <a:rPr lang="fi-FI" dirty="0" smtClean="0"/>
              <a:t>Syö monipuolisesti ja terveellisesti</a:t>
            </a:r>
          </a:p>
          <a:p>
            <a:r>
              <a:rPr lang="fi-FI" dirty="0" smtClean="0"/>
              <a:t>Huolehdi nestetasapainosta</a:t>
            </a:r>
          </a:p>
          <a:p>
            <a:r>
              <a:rPr lang="fi-FI" dirty="0" smtClean="0"/>
              <a:t>Elä säännöllisesti</a:t>
            </a:r>
          </a:p>
          <a:p>
            <a:r>
              <a:rPr lang="fi-FI" dirty="0" smtClean="0"/>
              <a:t>Huolehdi riittävästä unesta</a:t>
            </a:r>
          </a:p>
          <a:p>
            <a:r>
              <a:rPr lang="fi-FI" dirty="0" smtClean="0"/>
              <a:t>Suunnittele harjoittelu huolella</a:t>
            </a:r>
          </a:p>
          <a:p>
            <a:r>
              <a:rPr lang="fi-FI" dirty="0" smtClean="0"/>
              <a:t>Rytmitä harjoittelua</a:t>
            </a:r>
          </a:p>
          <a:p>
            <a:r>
              <a:rPr lang="fi-FI" dirty="0" smtClean="0"/>
              <a:t>Tee aina hyvä alkuverryttely</a:t>
            </a:r>
          </a:p>
          <a:p>
            <a:r>
              <a:rPr lang="fi-FI" dirty="0" smtClean="0"/>
              <a:t>Loppuverryttely nopeuttaa palautumista</a:t>
            </a:r>
          </a:p>
          <a:p>
            <a:r>
              <a:rPr lang="fi-FI" dirty="0" smtClean="0"/>
              <a:t>Huolehdi lihashuollosta</a:t>
            </a:r>
          </a:p>
          <a:p>
            <a:r>
              <a:rPr lang="fi-FI" dirty="0" smtClean="0"/>
              <a:t>Venyttele säännöllisesti</a:t>
            </a:r>
          </a:p>
        </p:txBody>
      </p:sp>
    </p:spTree>
    <p:extLst>
      <p:ext uri="{BB962C8B-B14F-4D97-AF65-F5344CB8AC3E}">
        <p14:creationId xmlns:p14="http://schemas.microsoft.com/office/powerpoint/2010/main" val="39315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Kylmähoidot palautumisen edistäjänä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674255"/>
            <a:ext cx="9872871" cy="4932608"/>
          </a:xfrm>
        </p:spPr>
        <p:txBody>
          <a:bodyPr>
            <a:normAutofit/>
          </a:bodyPr>
          <a:lstStyle/>
          <a:p>
            <a:r>
              <a:rPr lang="fi-FI" dirty="0" smtClean="0"/>
              <a:t>Kylmävesialtaan käyttö</a:t>
            </a:r>
          </a:p>
          <a:p>
            <a:pPr lvl="1"/>
            <a:r>
              <a:rPr lang="fi-FI" dirty="0"/>
              <a:t>Veden aiheuttama </a:t>
            </a:r>
            <a:r>
              <a:rPr lang="fi-FI" dirty="0" err="1"/>
              <a:t>hydrostaattinen</a:t>
            </a:r>
            <a:r>
              <a:rPr lang="fi-FI" dirty="0"/>
              <a:t> paine nostaa sydämen minuuttitilavuutta, lisää verenvirtausta kudoksiin ja kuona-aineiden siirtymistä lihaksista verenkiertoon </a:t>
            </a:r>
            <a:r>
              <a:rPr lang="fi-FI" dirty="0" smtClean="0"/>
              <a:t>poistettavaksi.</a:t>
            </a:r>
          </a:p>
          <a:p>
            <a:pPr lvl="1"/>
            <a:r>
              <a:rPr lang="fi-FI" dirty="0"/>
              <a:t>Veden aiheuttama paine </a:t>
            </a:r>
            <a:r>
              <a:rPr lang="fi-FI" dirty="0" smtClean="0"/>
              <a:t>vähentää </a:t>
            </a:r>
            <a:r>
              <a:rPr lang="fi-FI" dirty="0"/>
              <a:t>turvotusta </a:t>
            </a:r>
            <a:r>
              <a:rPr lang="fi-FI" dirty="0" smtClean="0"/>
              <a:t>ja ehkäisee lihasvaurioiden </a:t>
            </a:r>
            <a:r>
              <a:rPr lang="fi-FI" dirty="0"/>
              <a:t>etenemistä, ylläpitäen samalla hapenkuljetuksen lihaksiin </a:t>
            </a:r>
            <a:r>
              <a:rPr lang="fi-FI" dirty="0" smtClean="0"/>
              <a:t>normaalina.</a:t>
            </a:r>
          </a:p>
          <a:p>
            <a:pPr lvl="1"/>
            <a:r>
              <a:rPr lang="fi-FI" dirty="0" smtClean="0"/>
              <a:t>Kylmän veden aiheuttama </a:t>
            </a:r>
            <a:r>
              <a:rPr lang="fi-FI" dirty="0" err="1" smtClean="0"/>
              <a:t>mitokondrioiden</a:t>
            </a:r>
            <a:r>
              <a:rPr lang="fi-FI" dirty="0" smtClean="0"/>
              <a:t> biogeneesin lisääntyminen voi lisätä aerobista kapasiteettia</a:t>
            </a:r>
            <a:endParaRPr lang="fi-FI" dirty="0"/>
          </a:p>
          <a:p>
            <a:r>
              <a:rPr lang="fi-FI" dirty="0" err="1" smtClean="0"/>
              <a:t>Kryoterapia</a:t>
            </a:r>
            <a:endParaRPr lang="fi-FI" dirty="0" smtClean="0"/>
          </a:p>
          <a:p>
            <a:pPr lvl="1"/>
            <a:r>
              <a:rPr lang="fi-FI" dirty="0" smtClean="0"/>
              <a:t>-100 – 140 astetta</a:t>
            </a:r>
          </a:p>
          <a:p>
            <a:pPr lvl="1"/>
            <a:r>
              <a:rPr lang="fi-FI" dirty="0"/>
              <a:t> </a:t>
            </a:r>
            <a:r>
              <a:rPr lang="fi-FI" dirty="0" smtClean="0"/>
              <a:t>Lisää </a:t>
            </a:r>
            <a:r>
              <a:rPr lang="fi-FI" dirty="0"/>
              <a:t>parasympaattisen hermoston aktivaatiota ja </a:t>
            </a:r>
            <a:r>
              <a:rPr lang="fi-FI" dirty="0" smtClean="0"/>
              <a:t>parantaa </a:t>
            </a:r>
            <a:r>
              <a:rPr lang="fi-FI" dirty="0"/>
              <a:t>antioksidatiivista kapasiteettia</a:t>
            </a:r>
            <a:endParaRPr lang="fi-FI" dirty="0" smtClean="0"/>
          </a:p>
          <a:p>
            <a:pPr lvl="1"/>
            <a:r>
              <a:rPr lang="fi-FI" dirty="0"/>
              <a:t>Ä</a:t>
            </a:r>
            <a:r>
              <a:rPr lang="fi-FI" dirty="0" smtClean="0"/>
              <a:t>ärimmäinen </a:t>
            </a:r>
            <a:r>
              <a:rPr lang="fi-FI" dirty="0"/>
              <a:t>kylmyys saattaa helpottaa tulehdusta ja edistää vammojen </a:t>
            </a:r>
            <a:r>
              <a:rPr lang="fi-FI" dirty="0" smtClean="0"/>
              <a:t>paranemista</a:t>
            </a:r>
          </a:p>
          <a:p>
            <a:pPr lvl="1"/>
            <a:r>
              <a:rPr lang="fi-FI" dirty="0" smtClean="0"/>
              <a:t>Hoitokerta 2-5min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720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usta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TM03457444[[fn=Perusta]]</Template>
  <TotalTime>775</TotalTime>
  <Words>1187</Words>
  <Application>Microsoft Office PowerPoint</Application>
  <PresentationFormat>Laajakuva</PresentationFormat>
  <Paragraphs>199</Paragraphs>
  <Slides>24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27" baseType="lpstr">
      <vt:lpstr>Corbel</vt:lpstr>
      <vt:lpstr>Wingdings</vt:lpstr>
      <vt:lpstr>Perusta</vt:lpstr>
      <vt:lpstr>palautuminen</vt:lpstr>
      <vt:lpstr>Muistettavia asioita!</vt:lpstr>
      <vt:lpstr>Kuormituksen hallinta</vt:lpstr>
      <vt:lpstr>Ylirasitustilan oireita</vt:lpstr>
      <vt:lpstr>Palautumisajat</vt:lpstr>
      <vt:lpstr>Palautumisajat</vt:lpstr>
      <vt:lpstr>Palautumisen edistäminen</vt:lpstr>
      <vt:lpstr>Palautumisen muistilista</vt:lpstr>
      <vt:lpstr>Kylmähoidot palautumisen edistäjänä</vt:lpstr>
      <vt:lpstr>Kompressio palautumisen edistäjänä</vt:lpstr>
      <vt:lpstr>Hieronta palautumisen edistäjänä</vt:lpstr>
      <vt:lpstr>Alku- ja loppuverryttelyjen merkitys</vt:lpstr>
      <vt:lpstr>Lämmittelyn tehtävät:</vt:lpstr>
      <vt:lpstr>Aktiivinen alkuverryttely (Tommi the Trainer)</vt:lpstr>
      <vt:lpstr>Jäähdyttelyn tehtävät: </vt:lpstr>
      <vt:lpstr>Jäähdyttely rutiini (Cooldown) Kouvot</vt:lpstr>
      <vt:lpstr>Venyttelyn merkitys palautumisessa</vt:lpstr>
      <vt:lpstr>Aktiivinen alkuverryttely (Tommi the Trainer)</vt:lpstr>
      <vt:lpstr>AIS-venyttely (Active Isolated Streching)</vt:lpstr>
      <vt:lpstr>Jännitys-rentousmenetelmät (contract-relax, CR)</vt:lpstr>
      <vt:lpstr>Neuraalikudoksen mobilisointi</vt:lpstr>
      <vt:lpstr>Neuraalikudoksen mobilisointi</vt:lpstr>
      <vt:lpstr>Oppimateriaali venyttelystä</vt:lpstr>
      <vt:lpstr>Uni ja lepo palautumisessa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palautuminen</dc:title>
  <dc:creator>Kähärä Marja-Leena</dc:creator>
  <cp:lastModifiedBy>Kähärä Jari</cp:lastModifiedBy>
  <cp:revision>34</cp:revision>
  <dcterms:created xsi:type="dcterms:W3CDTF">2018-02-11T11:22:33Z</dcterms:created>
  <dcterms:modified xsi:type="dcterms:W3CDTF">2018-02-17T11:52:14Z</dcterms:modified>
</cp:coreProperties>
</file>