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6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0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2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1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26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6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9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2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8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90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84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83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EA444F-E4EA-4228-BD13-AE429705EFB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130E1C-7CFE-4D80-BA45-35756D531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6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86F344-007F-4BF0-A8C9-B7540BAA2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Ravitsemussuositukset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80DF87-FCCD-473D-BE04-911ED2A77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39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411C-97C9-4D0F-B56C-4A31E379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Nesteytys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0F76E9-B30E-47A5-BC66-2BF66D5D7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Jokaiselle nesteen tarve on yksilöllistä</a:t>
            </a:r>
          </a:p>
          <a:p>
            <a:r>
              <a:rPr lang="fi-FI" dirty="0"/>
              <a:t>Siihen vaikuttavat esimerkiksi fyysinen aktiivisuus, ympäristön lämpötila ja ikä</a:t>
            </a:r>
          </a:p>
          <a:p>
            <a:r>
              <a:rPr lang="fi-FI" dirty="0"/>
              <a:t>Ohjeellinen kaikkien juomien määrä päivässä on 1-1,5 litraa ruoan sisältämän nesteen lisäksi</a:t>
            </a:r>
          </a:p>
          <a:p>
            <a:r>
              <a:rPr lang="fi-FI" dirty="0"/>
              <a:t>Ruokajuomaksi suositellaan vettä, kivennäisvettä, enintään 1 % rasvaa sisältävää maitoa tai piimää</a:t>
            </a:r>
          </a:p>
        </p:txBody>
      </p:sp>
    </p:spTree>
    <p:extLst>
      <p:ext uri="{BB962C8B-B14F-4D97-AF65-F5344CB8AC3E}">
        <p14:creationId xmlns:p14="http://schemas.microsoft.com/office/powerpoint/2010/main" val="382612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BDA11-D5FF-4BBB-9776-FBC16595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Ateriarytmi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B847F5-119D-4F35-932A-CFD703737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Päivittäin on hyvä syödä säännöllisin väliajoin, esimerkiksi aamupala, lounas ja päivällinen, sekä tarvittaessa 1-2 välipalaa</a:t>
            </a:r>
          </a:p>
          <a:p>
            <a:r>
              <a:rPr lang="fi-FI" dirty="0"/>
              <a:t>Säännöllinen ateriarytmi pitää veren glukoosipitoisuuden tasaisena, hillitsee nälän tunnetta, tukee painonhallintaa sekä suojaa hampaita reikiintymiseltä</a:t>
            </a:r>
          </a:p>
          <a:p>
            <a:r>
              <a:rPr lang="fi-FI" dirty="0"/>
              <a:t>Säännöllinen ateriarytmi auttaa syömään kohtuullisesti yksittäisillä aterioilla ja vähentää houkutusta naposteluun</a:t>
            </a:r>
          </a:p>
        </p:txBody>
      </p:sp>
    </p:spTree>
    <p:extLst>
      <p:ext uri="{BB962C8B-B14F-4D97-AF65-F5344CB8AC3E}">
        <p14:creationId xmlns:p14="http://schemas.microsoft.com/office/powerpoint/2010/main" val="166618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5C6A1E-142D-432F-A3A5-06B13C10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Energiaravintoaineet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832C70-7B27-4AE9-B739-DA5E3BBD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50-60 % tulisi koostua hiilihydraateista ( 4 kcal/g )</a:t>
            </a:r>
          </a:p>
          <a:p>
            <a:pPr lvl="1"/>
            <a:r>
              <a:rPr lang="fi-FI" dirty="0"/>
              <a:t>Täysjyvä tuotteet, peruna, pasta, riisi, hedelmät, marjat, kasvikset </a:t>
            </a:r>
          </a:p>
          <a:p>
            <a:r>
              <a:rPr lang="fi-FI" dirty="0"/>
              <a:t>30 % rasvahapoista ( 9 kcal/g )</a:t>
            </a:r>
          </a:p>
          <a:p>
            <a:pPr lvl="1"/>
            <a:r>
              <a:rPr lang="fi-FI" dirty="0"/>
              <a:t>Pähkinät, siemenet, kala </a:t>
            </a:r>
          </a:p>
          <a:p>
            <a:r>
              <a:rPr lang="fi-FI" dirty="0"/>
              <a:t>10-15% valkuaisaineista  ( 4 kcal/g)</a:t>
            </a:r>
          </a:p>
          <a:p>
            <a:pPr lvl="1"/>
            <a:r>
              <a:rPr lang="fi-FI" dirty="0"/>
              <a:t>Kala, kana, liha, kanamuna</a:t>
            </a:r>
          </a:p>
        </p:txBody>
      </p:sp>
    </p:spTree>
    <p:extLst>
      <p:ext uri="{BB962C8B-B14F-4D97-AF65-F5344CB8AC3E}">
        <p14:creationId xmlns:p14="http://schemas.microsoft.com/office/powerpoint/2010/main" val="371441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5A90B-5179-4315-8941-F73FF6B0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Suojaravintoaineet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D43A47-BF38-4495-B6F7-D0C64AE4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7625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Energian lisäksi tarvitaan ravintoaineita elintoimintojen ylläpitoon ja elimistön säätelytehtäviin</a:t>
            </a:r>
          </a:p>
          <a:p>
            <a:r>
              <a:rPr lang="fi-FI" dirty="0"/>
              <a:t>Suojaravintoaineita ovat:</a:t>
            </a:r>
          </a:p>
          <a:p>
            <a:pPr lvl="1"/>
            <a:r>
              <a:rPr lang="fi-FI" dirty="0"/>
              <a:t>Vitamiinit</a:t>
            </a:r>
          </a:p>
          <a:p>
            <a:pPr lvl="2"/>
            <a:r>
              <a:rPr lang="fi-FI" dirty="0"/>
              <a:t>A, B, C, D, E ja K </a:t>
            </a:r>
          </a:p>
          <a:p>
            <a:pPr lvl="2"/>
            <a:r>
              <a:rPr lang="fi-FI" dirty="0"/>
              <a:t>D- vitamiinia tulisi saada n. 10-20 µg/vrk</a:t>
            </a:r>
          </a:p>
          <a:p>
            <a:pPr lvl="1"/>
            <a:r>
              <a:rPr lang="fi-FI" dirty="0"/>
              <a:t>Kivennäisaineet</a:t>
            </a:r>
          </a:p>
          <a:p>
            <a:pPr lvl="2"/>
            <a:r>
              <a:rPr lang="fi-FI" dirty="0"/>
              <a:t>Kalsium, fosfori, magnesium, rauta, sinkki, kupari, jodi</a:t>
            </a:r>
          </a:p>
          <a:p>
            <a:pPr lvl="1"/>
            <a:r>
              <a:rPr lang="fi-FI" dirty="0"/>
              <a:t>Proteiinit</a:t>
            </a:r>
          </a:p>
          <a:p>
            <a:pPr lvl="2"/>
            <a:r>
              <a:rPr lang="fi-FI" dirty="0"/>
              <a:t>Proteiinia suositellaan saatavaksi 10 - 20 % päivän energiasta. Painokiloa kohti proteiinien tarve on 1,1-1,3 grammaa</a:t>
            </a:r>
          </a:p>
          <a:p>
            <a:r>
              <a:rPr lang="fi-FI" dirty="0"/>
              <a:t>Monipuolisella ruokavaliolla Suomalaiset saavat varsin hyvin suojaravintoaineita</a:t>
            </a:r>
          </a:p>
          <a:p>
            <a:r>
              <a:rPr lang="fi-FI" dirty="0"/>
              <a:t>Huomiota pitäisi kiinnittää D- vitamiinin, folaatin, raudan, kalsiumin ja kuidun saantiin</a:t>
            </a:r>
          </a:p>
        </p:txBody>
      </p:sp>
    </p:spTree>
    <p:extLst>
      <p:ext uri="{BB962C8B-B14F-4D97-AF65-F5344CB8AC3E}">
        <p14:creationId xmlns:p14="http://schemas.microsoft.com/office/powerpoint/2010/main" val="67220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1B73D-5B1F-45BC-B615-D8945C15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Suojaravintoaineet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75E5E-C033-4D99-B836-68A8ACC3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Vitamiinit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32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866376-4BEF-4DD7-BBD1-CA7EC079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Kasvikset, marjat, hedelmät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9E9B53-3FF1-41AB-95D1-C5DA34EC7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Sisältävät runsaasti kuitua, vitamiineja ja kivennäisaineita sekä muita hyödyllisiä yhdisteitä</a:t>
            </a:r>
          </a:p>
          <a:p>
            <a:r>
              <a:rPr lang="fi-FI" dirty="0"/>
              <a:t>Palkokasvit eli pavut, linssit ja herneet puolestaan sisältävät melko paljon proteiinia, ja ne toimivat hyvänä proteiininlähteenä ruokavaliossa niin seka- kuin kasvissyöjille</a:t>
            </a:r>
          </a:p>
          <a:p>
            <a:r>
              <a:rPr lang="fi-FI" dirty="0"/>
              <a:t>Kasvisperäinen proteiini on myös ympäristöystävällinen valinta</a:t>
            </a:r>
          </a:p>
        </p:txBody>
      </p:sp>
    </p:spTree>
    <p:extLst>
      <p:ext uri="{BB962C8B-B14F-4D97-AF65-F5344CB8AC3E}">
        <p14:creationId xmlns:p14="http://schemas.microsoft.com/office/powerpoint/2010/main" val="149999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C03F51-3468-446E-B8E9-609B3B5C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Pähkinät ja siemenet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DFAA2D-D65B-4D97-BE80-933965B1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Ovat hyviä tyydyttymättömän rasvan lähteitä</a:t>
            </a:r>
          </a:p>
          <a:p>
            <a:r>
              <a:rPr lang="fi-FI" dirty="0"/>
              <a:t>Suolaamattomia, sokeroimattomia tai muulla tavoin kuorruttamattomia pähkinöitä, manteleita ja siemeniä voi nauttia lajeja vaihdellen noin 30 g (2 rkl) päivässä eli 200–250 g viikossa</a:t>
            </a:r>
          </a:p>
        </p:txBody>
      </p:sp>
    </p:spTree>
    <p:extLst>
      <p:ext uri="{BB962C8B-B14F-4D97-AF65-F5344CB8AC3E}">
        <p14:creationId xmlns:p14="http://schemas.microsoft.com/office/powerpoint/2010/main" val="241979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CB4F37-9069-48AD-BB43-C605A67F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Täysjyvävalmisteet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72797-D266-4A37-A8C7-17516FA4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Täysjyvävalmisteissa on vähemmän energiaa kuin valkoisesta viljasta valmistetuissa elintarvikkeissa</a:t>
            </a:r>
          </a:p>
          <a:p>
            <a:r>
              <a:rPr lang="fi-FI" dirty="0"/>
              <a:t>Täysjyväviljavalmisteet sisältävät runsaasti kuitua, ja täysjyväviljan ravintoainetiheys on suurempi kuin valkoisen viljan</a:t>
            </a:r>
          </a:p>
          <a:p>
            <a:r>
              <a:rPr lang="fi-FI" dirty="0"/>
              <a:t>Viljavalmisteiden suositeltava päivittäinen käyttömäärä on noin 6 annosta naisille ja noin 9 annosta miehille</a:t>
            </a:r>
          </a:p>
          <a:p>
            <a:r>
              <a:rPr lang="fi-FI" dirty="0"/>
              <a:t> Annos tarkoittaa 1 desilitraa keitettyä täysjyväpastaa, -ohraa tai -riisiä tai muuta täysjyvälisäkettä tai yhtä leipäviipaletta</a:t>
            </a:r>
          </a:p>
        </p:txBody>
      </p:sp>
    </p:spTree>
    <p:extLst>
      <p:ext uri="{BB962C8B-B14F-4D97-AF65-F5344CB8AC3E}">
        <p14:creationId xmlns:p14="http://schemas.microsoft.com/office/powerpoint/2010/main" val="322688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3C6CFC-CB14-4C3F-A6B4-AB279E27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Liha &amp; Kala &amp; 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1E3E76-9F5F-414B-B034-9E4E985F7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Kalaa kannattaa nauttia eri kalalajeja vaihdellen 2–3 kertaa viikossa</a:t>
            </a:r>
          </a:p>
          <a:p>
            <a:r>
              <a:rPr lang="fi-FI" dirty="0"/>
              <a:t> Kala on oiva proteiinin, monityydyttymättömien rasvojen ja D-vitamiinin lähde</a:t>
            </a:r>
          </a:p>
          <a:p>
            <a:r>
              <a:rPr lang="fi-FI" dirty="0"/>
              <a:t>Lihavalmisteita ja punaista lihaa ei tulisi käyttää enempää kuin 500 g viikossa</a:t>
            </a:r>
          </a:p>
          <a:p>
            <a:r>
              <a:rPr lang="fi-FI" dirty="0"/>
              <a:t>Kananmunien sopiva käyttömäärä on 2–3 kpl viikossa</a:t>
            </a:r>
          </a:p>
          <a:p>
            <a:r>
              <a:rPr lang="fi-FI" dirty="0"/>
              <a:t> Siipikar­jan liha on vähärasvaista ja sen rasva laadultaan parempaa kuin naudan ja lampaan lihan rasva</a:t>
            </a:r>
          </a:p>
          <a:p>
            <a:r>
              <a:rPr lang="fi-FI" dirty="0"/>
              <a:t>Punainen liha (naudan-, lampaan- ja sianliha) olisi hyvä valita mahdollisim­man vähärasvaisena ja lihavalmisteet lisäksi mahdollisimman vähäsuolaisi­na</a:t>
            </a:r>
          </a:p>
        </p:txBody>
      </p:sp>
    </p:spTree>
    <p:extLst>
      <p:ext uri="{BB962C8B-B14F-4D97-AF65-F5344CB8AC3E}">
        <p14:creationId xmlns:p14="http://schemas.microsoft.com/office/powerpoint/2010/main" val="4050399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412</Words>
  <Application>Microsoft Office PowerPoint</Application>
  <PresentationFormat>Laajakuva</PresentationFormat>
  <Paragraphs>50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Orgaaninen</vt:lpstr>
      <vt:lpstr>Ravitsemussuositukset</vt:lpstr>
      <vt:lpstr>Ateriarytmi</vt:lpstr>
      <vt:lpstr>Energiaravintoaineet</vt:lpstr>
      <vt:lpstr>Suojaravintoaineet</vt:lpstr>
      <vt:lpstr>Suojaravintoaineet</vt:lpstr>
      <vt:lpstr>Kasvikset, marjat, hedelmät</vt:lpstr>
      <vt:lpstr>Pähkinät ja siemenet</vt:lpstr>
      <vt:lpstr>Täysjyvävalmisteet</vt:lpstr>
      <vt:lpstr>Liha &amp; Kala &amp; Kana</vt:lpstr>
      <vt:lpstr>Nesteytys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Ravitsemussuositukset</dc:title>
  <dc:creator>Ekroth Juuso</dc:creator>
  <cp:lastModifiedBy>Ekroth Juuso</cp:lastModifiedBy>
  <cp:revision>6</cp:revision>
  <dcterms:created xsi:type="dcterms:W3CDTF">2017-11-02T07:00:29Z</dcterms:created>
  <dcterms:modified xsi:type="dcterms:W3CDTF">2017-11-02T08:22:50Z</dcterms:modified>
</cp:coreProperties>
</file>